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B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9"/>
    <p:restoredTop sz="93182"/>
  </p:normalViewPr>
  <p:slideViewPr>
    <p:cSldViewPr snapToGrid="0" snapToObjects="1">
      <p:cViewPr varScale="1">
        <p:scale>
          <a:sx n="46" d="100"/>
          <a:sy n="46" d="100"/>
        </p:scale>
        <p:origin x="176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36CCF1-F60A-824E-A6D7-DCF4C14C703B}" type="doc">
      <dgm:prSet loTypeId="urn:microsoft.com/office/officeart/2005/8/layout/pyramid2" loCatId="pyramid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zh-CN" altLang="en-US"/>
        </a:p>
      </dgm:t>
    </dgm:pt>
    <dgm:pt modelId="{6146D0D1-4B00-914A-B0FA-7F8CBE798C91}">
      <dgm:prSet custT="1"/>
      <dgm:spPr/>
      <dgm:t>
        <a:bodyPr/>
        <a:lstStyle/>
        <a:p>
          <a:r>
            <a:rPr lang="zh-CN" altLang="en-US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学习净现值</a:t>
          </a:r>
        </a:p>
      </dgm:t>
    </dgm:pt>
    <dgm:pt modelId="{7737AA24-2A72-9A4E-B8E1-CBA54EC96BA7}" type="parTrans" cxnId="{3D9D9B5C-7DDF-F742-A93F-BBBEAD68BA9D}">
      <dgm:prSet/>
      <dgm:spPr/>
      <dgm:t>
        <a:bodyPr/>
        <a:lstStyle/>
        <a:p>
          <a:endParaRPr lang="zh-CN" altLang="en-US" sz="32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3420EE1-43FB-1C47-84F3-B071376330F7}" type="sibTrans" cxnId="{3D9D9B5C-7DDF-F742-A93F-BBBEAD68BA9D}">
      <dgm:prSet/>
      <dgm:spPr/>
      <dgm:t>
        <a:bodyPr/>
        <a:lstStyle/>
        <a:p>
          <a:endParaRPr lang="zh-CN" altLang="en-US" sz="32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31D7597-314F-EB47-A8AB-D98D031AC9C3}">
      <dgm:prSet custT="1"/>
      <dgm:spPr/>
      <dgm:t>
        <a:bodyPr/>
        <a:lstStyle/>
        <a:p>
          <a:r>
            <a:rPr lang="zh-CN" altLang="en-US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净年值</a:t>
          </a:r>
        </a:p>
      </dgm:t>
    </dgm:pt>
    <dgm:pt modelId="{6CD7E29D-CE8D-B04F-9ED9-B9AA3D0D8440}" type="parTrans" cxnId="{7256F78E-C853-B34C-B4D8-44479369B5BE}">
      <dgm:prSet/>
      <dgm:spPr/>
      <dgm:t>
        <a:bodyPr/>
        <a:lstStyle/>
        <a:p>
          <a:endParaRPr lang="zh-CN" altLang="en-US" sz="32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9D13888-73E4-3A4A-8098-92B730E80964}" type="sibTrans" cxnId="{7256F78E-C853-B34C-B4D8-44479369B5BE}">
      <dgm:prSet/>
      <dgm:spPr/>
      <dgm:t>
        <a:bodyPr/>
        <a:lstStyle/>
        <a:p>
          <a:endParaRPr lang="zh-CN" altLang="en-US" sz="32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EDB314E-67AC-FB49-89F6-6DDFFFE22A19}">
      <dgm:prSet custT="1"/>
      <dgm:spPr/>
      <dgm:t>
        <a:bodyPr/>
        <a:lstStyle/>
        <a:p>
          <a:r>
            <a:rPr lang="zh-CN" altLang="en-US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内部收益率 </a:t>
          </a:r>
        </a:p>
      </dgm:t>
    </dgm:pt>
    <dgm:pt modelId="{3F7E34F1-96C8-3346-9FA4-FAAE8AB160F2}" type="parTrans" cxnId="{F4373668-78A4-D54D-9025-E60E5F55641A}">
      <dgm:prSet/>
      <dgm:spPr/>
      <dgm:t>
        <a:bodyPr/>
        <a:lstStyle/>
        <a:p>
          <a:endParaRPr lang="zh-CN" altLang="en-US" sz="32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5EA86274-A6EC-EF45-94B2-3DAE71B386C7}" type="sibTrans" cxnId="{F4373668-78A4-D54D-9025-E60E5F55641A}">
      <dgm:prSet/>
      <dgm:spPr/>
      <dgm:t>
        <a:bodyPr/>
        <a:lstStyle/>
        <a:p>
          <a:endParaRPr lang="zh-CN" altLang="en-US" sz="32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0FF10FB3-7440-924A-8C76-F861303A3CCA}" type="pres">
      <dgm:prSet presAssocID="{3336CCF1-F60A-824E-A6D7-DCF4C14C703B}" presName="compositeShape" presStyleCnt="0">
        <dgm:presLayoutVars>
          <dgm:dir/>
          <dgm:resizeHandles/>
        </dgm:presLayoutVars>
      </dgm:prSet>
      <dgm:spPr/>
    </dgm:pt>
    <dgm:pt modelId="{3264BFA5-5496-164A-B775-F660A9B6B7E4}" type="pres">
      <dgm:prSet presAssocID="{3336CCF1-F60A-824E-A6D7-DCF4C14C703B}" presName="pyramid" presStyleLbl="node1" presStyleIdx="0" presStyleCnt="1"/>
      <dgm:spPr/>
    </dgm:pt>
    <dgm:pt modelId="{1CBBE088-02D5-EC48-ABB5-869B0DBEA05F}" type="pres">
      <dgm:prSet presAssocID="{3336CCF1-F60A-824E-A6D7-DCF4C14C703B}" presName="theList" presStyleCnt="0"/>
      <dgm:spPr/>
    </dgm:pt>
    <dgm:pt modelId="{21906416-19D0-5F47-BE7F-BC4239CA5388}" type="pres">
      <dgm:prSet presAssocID="{6146D0D1-4B00-914A-B0FA-7F8CBE798C91}" presName="aNode" presStyleLbl="fgAcc1" presStyleIdx="0" presStyleCnt="3">
        <dgm:presLayoutVars>
          <dgm:bulletEnabled val="1"/>
        </dgm:presLayoutVars>
      </dgm:prSet>
      <dgm:spPr/>
    </dgm:pt>
    <dgm:pt modelId="{C853C7F5-B936-2F45-B86E-C3303F1264E7}" type="pres">
      <dgm:prSet presAssocID="{6146D0D1-4B00-914A-B0FA-7F8CBE798C91}" presName="aSpace" presStyleCnt="0"/>
      <dgm:spPr/>
    </dgm:pt>
    <dgm:pt modelId="{89921697-E310-8543-BCCC-3CB5F768E41F}" type="pres">
      <dgm:prSet presAssocID="{431D7597-314F-EB47-A8AB-D98D031AC9C3}" presName="aNode" presStyleLbl="fgAcc1" presStyleIdx="1" presStyleCnt="3">
        <dgm:presLayoutVars>
          <dgm:bulletEnabled val="1"/>
        </dgm:presLayoutVars>
      </dgm:prSet>
      <dgm:spPr/>
    </dgm:pt>
    <dgm:pt modelId="{1FA1C365-FA94-A648-BE91-8F17718ECF72}" type="pres">
      <dgm:prSet presAssocID="{431D7597-314F-EB47-A8AB-D98D031AC9C3}" presName="aSpace" presStyleCnt="0"/>
      <dgm:spPr/>
    </dgm:pt>
    <dgm:pt modelId="{F5CAFCC0-0422-C849-9537-8A01FE4FF857}" type="pres">
      <dgm:prSet presAssocID="{AEDB314E-67AC-FB49-89F6-6DDFFFE22A19}" presName="aNode" presStyleLbl="fgAcc1" presStyleIdx="2" presStyleCnt="3">
        <dgm:presLayoutVars>
          <dgm:bulletEnabled val="1"/>
        </dgm:presLayoutVars>
      </dgm:prSet>
      <dgm:spPr/>
    </dgm:pt>
    <dgm:pt modelId="{E8E541C7-2A19-464A-BA74-F13665594B24}" type="pres">
      <dgm:prSet presAssocID="{AEDB314E-67AC-FB49-89F6-6DDFFFE22A19}" presName="aSpace" presStyleCnt="0"/>
      <dgm:spPr/>
    </dgm:pt>
  </dgm:ptLst>
  <dgm:cxnLst>
    <dgm:cxn modelId="{159CEC02-A073-964F-81B3-E49DE62A23D4}" type="presOf" srcId="{AEDB314E-67AC-FB49-89F6-6DDFFFE22A19}" destId="{F5CAFCC0-0422-C849-9537-8A01FE4FF857}" srcOrd="0" destOrd="0" presId="urn:microsoft.com/office/officeart/2005/8/layout/pyramid2"/>
    <dgm:cxn modelId="{3D9D9B5C-7DDF-F742-A93F-BBBEAD68BA9D}" srcId="{3336CCF1-F60A-824E-A6D7-DCF4C14C703B}" destId="{6146D0D1-4B00-914A-B0FA-7F8CBE798C91}" srcOrd="0" destOrd="0" parTransId="{7737AA24-2A72-9A4E-B8E1-CBA54EC96BA7}" sibTransId="{43420EE1-43FB-1C47-84F3-B071376330F7}"/>
    <dgm:cxn modelId="{4149EA5C-E1BB-0246-A7A7-97E30869BE1B}" type="presOf" srcId="{6146D0D1-4B00-914A-B0FA-7F8CBE798C91}" destId="{21906416-19D0-5F47-BE7F-BC4239CA5388}" srcOrd="0" destOrd="0" presId="urn:microsoft.com/office/officeart/2005/8/layout/pyramid2"/>
    <dgm:cxn modelId="{F4373668-78A4-D54D-9025-E60E5F55641A}" srcId="{3336CCF1-F60A-824E-A6D7-DCF4C14C703B}" destId="{AEDB314E-67AC-FB49-89F6-6DDFFFE22A19}" srcOrd="2" destOrd="0" parTransId="{3F7E34F1-96C8-3346-9FA4-FAAE8AB160F2}" sibTransId="{5EA86274-A6EC-EF45-94B2-3DAE71B386C7}"/>
    <dgm:cxn modelId="{3949EB7B-16C5-DE4E-8822-2DDE27EFE70F}" type="presOf" srcId="{3336CCF1-F60A-824E-A6D7-DCF4C14C703B}" destId="{0FF10FB3-7440-924A-8C76-F861303A3CCA}" srcOrd="0" destOrd="0" presId="urn:microsoft.com/office/officeart/2005/8/layout/pyramid2"/>
    <dgm:cxn modelId="{7256F78E-C853-B34C-B4D8-44479369B5BE}" srcId="{3336CCF1-F60A-824E-A6D7-DCF4C14C703B}" destId="{431D7597-314F-EB47-A8AB-D98D031AC9C3}" srcOrd="1" destOrd="0" parTransId="{6CD7E29D-CE8D-B04F-9ED9-B9AA3D0D8440}" sibTransId="{A9D13888-73E4-3A4A-8098-92B730E80964}"/>
    <dgm:cxn modelId="{B0C7B9BA-CB23-3E4F-91DC-83A80F27FADE}" type="presOf" srcId="{431D7597-314F-EB47-A8AB-D98D031AC9C3}" destId="{89921697-E310-8543-BCCC-3CB5F768E41F}" srcOrd="0" destOrd="0" presId="urn:microsoft.com/office/officeart/2005/8/layout/pyramid2"/>
    <dgm:cxn modelId="{6988ACB1-19F0-1C44-8332-33C1A642AC57}" type="presParOf" srcId="{0FF10FB3-7440-924A-8C76-F861303A3CCA}" destId="{3264BFA5-5496-164A-B775-F660A9B6B7E4}" srcOrd="0" destOrd="0" presId="urn:microsoft.com/office/officeart/2005/8/layout/pyramid2"/>
    <dgm:cxn modelId="{8A702E2E-0561-774B-BC9B-2CF62E7B4CE3}" type="presParOf" srcId="{0FF10FB3-7440-924A-8C76-F861303A3CCA}" destId="{1CBBE088-02D5-EC48-ABB5-869B0DBEA05F}" srcOrd="1" destOrd="0" presId="urn:microsoft.com/office/officeart/2005/8/layout/pyramid2"/>
    <dgm:cxn modelId="{5EF879A7-2137-0F4D-A3AE-6E4E9C172B36}" type="presParOf" srcId="{1CBBE088-02D5-EC48-ABB5-869B0DBEA05F}" destId="{21906416-19D0-5F47-BE7F-BC4239CA5388}" srcOrd="0" destOrd="0" presId="urn:microsoft.com/office/officeart/2005/8/layout/pyramid2"/>
    <dgm:cxn modelId="{A6A121F2-7120-D647-8116-1FF929718E9F}" type="presParOf" srcId="{1CBBE088-02D5-EC48-ABB5-869B0DBEA05F}" destId="{C853C7F5-B936-2F45-B86E-C3303F1264E7}" srcOrd="1" destOrd="0" presId="urn:microsoft.com/office/officeart/2005/8/layout/pyramid2"/>
    <dgm:cxn modelId="{B997F406-0AFD-EA46-9EE4-65ADD1E643DA}" type="presParOf" srcId="{1CBBE088-02D5-EC48-ABB5-869B0DBEA05F}" destId="{89921697-E310-8543-BCCC-3CB5F768E41F}" srcOrd="2" destOrd="0" presId="urn:microsoft.com/office/officeart/2005/8/layout/pyramid2"/>
    <dgm:cxn modelId="{8D837577-62F6-4D4F-8263-0A7797420343}" type="presParOf" srcId="{1CBBE088-02D5-EC48-ABB5-869B0DBEA05F}" destId="{1FA1C365-FA94-A648-BE91-8F17718ECF72}" srcOrd="3" destOrd="0" presId="urn:microsoft.com/office/officeart/2005/8/layout/pyramid2"/>
    <dgm:cxn modelId="{21D1B8FB-DFF1-634C-BCB3-379EE7D893FB}" type="presParOf" srcId="{1CBBE088-02D5-EC48-ABB5-869B0DBEA05F}" destId="{F5CAFCC0-0422-C849-9537-8A01FE4FF857}" srcOrd="4" destOrd="0" presId="urn:microsoft.com/office/officeart/2005/8/layout/pyramid2"/>
    <dgm:cxn modelId="{6B43AEF7-403C-EF46-919B-9B70288ADF1B}" type="presParOf" srcId="{1CBBE088-02D5-EC48-ABB5-869B0DBEA05F}" destId="{E8E541C7-2A19-464A-BA74-F13665594B2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648EC6-9C5D-A849-9909-580105589987}" type="doc">
      <dgm:prSet loTypeId="urn:microsoft.com/office/officeart/2008/layout/VerticalCurvedList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35D6F67E-0464-934D-9E35-0BE45EE78118}">
      <dgm:prSet custT="1"/>
      <dgm:spPr>
        <a:solidFill>
          <a:srgbClr val="D7B9AB"/>
        </a:solidFill>
      </dgm:spPr>
      <dgm:t>
        <a:bodyPr/>
        <a:lstStyle/>
        <a:p>
          <a:r>
            <a:rPr lang="zh-CN" alt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在使用净年值指标评价多个方案时，可以不必考虑统一的计算时间。 </a:t>
          </a:r>
          <a:endParaRPr lang="zh-CN" altLang="en-US" sz="28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EE4D2553-29EE-6D43-856F-D90FCABDFA47}" type="parTrans" cxnId="{E38B721C-0027-404F-9907-3ECA16913E98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E3A2A59-3C62-304F-944F-0D296C82CF9B}" type="sibTrans" cxnId="{E38B721C-0027-404F-9907-3ECA16913E98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FAD43D1-78EA-E946-9EEF-BFE7D293F1B3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采用净年值比采用净现值更为简便，更具有可比性。 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A8014A0-76DD-D947-B746-05705FA96029}" type="parTrans" cxnId="{098F0C81-2930-DC40-86D7-84A8A0743F7B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AA1F8BC-9752-AC42-9227-FBB8F3DFCCB2}" type="sibTrans" cxnId="{098F0C81-2930-DC40-86D7-84A8A0743F7B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AD8A1D1-3129-284D-B2CC-000A1406B3D3}" type="pres">
      <dgm:prSet presAssocID="{56648EC6-9C5D-A849-9909-580105589987}" presName="Name0" presStyleCnt="0">
        <dgm:presLayoutVars>
          <dgm:chMax val="7"/>
          <dgm:chPref val="7"/>
          <dgm:dir/>
        </dgm:presLayoutVars>
      </dgm:prSet>
      <dgm:spPr/>
    </dgm:pt>
    <dgm:pt modelId="{A3E066FF-9829-8E44-92DE-A8EAFD40931A}" type="pres">
      <dgm:prSet presAssocID="{56648EC6-9C5D-A849-9909-580105589987}" presName="Name1" presStyleCnt="0"/>
      <dgm:spPr/>
    </dgm:pt>
    <dgm:pt modelId="{9AF72E4A-EBD8-D449-8262-452B931330CD}" type="pres">
      <dgm:prSet presAssocID="{56648EC6-9C5D-A849-9909-580105589987}" presName="cycle" presStyleCnt="0"/>
      <dgm:spPr/>
    </dgm:pt>
    <dgm:pt modelId="{D31DC152-C92B-2E4B-BED0-73FC419DDE56}" type="pres">
      <dgm:prSet presAssocID="{56648EC6-9C5D-A849-9909-580105589987}" presName="srcNode" presStyleLbl="node1" presStyleIdx="0" presStyleCnt="2"/>
      <dgm:spPr/>
    </dgm:pt>
    <dgm:pt modelId="{8C78BF5E-DE53-3947-9C6A-0D9347E56D4B}" type="pres">
      <dgm:prSet presAssocID="{56648EC6-9C5D-A849-9909-580105589987}" presName="conn" presStyleLbl="parChTrans1D2" presStyleIdx="0" presStyleCnt="1"/>
      <dgm:spPr/>
    </dgm:pt>
    <dgm:pt modelId="{18C63E64-E031-E044-8B29-0776B0124812}" type="pres">
      <dgm:prSet presAssocID="{56648EC6-9C5D-A849-9909-580105589987}" presName="extraNode" presStyleLbl="node1" presStyleIdx="0" presStyleCnt="2"/>
      <dgm:spPr/>
    </dgm:pt>
    <dgm:pt modelId="{D4AD7D2D-D518-5B4C-826A-8743CAA32D8A}" type="pres">
      <dgm:prSet presAssocID="{56648EC6-9C5D-A849-9909-580105589987}" presName="dstNode" presStyleLbl="node1" presStyleIdx="0" presStyleCnt="2"/>
      <dgm:spPr/>
    </dgm:pt>
    <dgm:pt modelId="{0AA398D9-9E50-B94F-81DE-90BA966021E6}" type="pres">
      <dgm:prSet presAssocID="{35D6F67E-0464-934D-9E35-0BE45EE78118}" presName="text_1" presStyleLbl="node1" presStyleIdx="0" presStyleCnt="2">
        <dgm:presLayoutVars>
          <dgm:bulletEnabled val="1"/>
        </dgm:presLayoutVars>
      </dgm:prSet>
      <dgm:spPr/>
    </dgm:pt>
    <dgm:pt modelId="{DFB351A5-0C19-A747-A466-1D94A056C5A8}" type="pres">
      <dgm:prSet presAssocID="{35D6F67E-0464-934D-9E35-0BE45EE78118}" presName="accent_1" presStyleCnt="0"/>
      <dgm:spPr/>
    </dgm:pt>
    <dgm:pt modelId="{3A67CC42-0AF1-7848-B90D-2112449FF05A}" type="pres">
      <dgm:prSet presAssocID="{35D6F67E-0464-934D-9E35-0BE45EE78118}" presName="accentRepeatNode" presStyleLbl="solidFgAcc1" presStyleIdx="0" presStyleCnt="2"/>
      <dgm:spPr>
        <a:ln>
          <a:solidFill>
            <a:srgbClr val="D7B9AB"/>
          </a:solidFill>
        </a:ln>
      </dgm:spPr>
    </dgm:pt>
    <dgm:pt modelId="{CA1CECB2-EA42-BA40-9D3D-A65511702719}" type="pres">
      <dgm:prSet presAssocID="{6FAD43D1-78EA-E946-9EEF-BFE7D293F1B3}" presName="text_2" presStyleLbl="node1" presStyleIdx="1" presStyleCnt="2">
        <dgm:presLayoutVars>
          <dgm:bulletEnabled val="1"/>
        </dgm:presLayoutVars>
      </dgm:prSet>
      <dgm:spPr/>
    </dgm:pt>
    <dgm:pt modelId="{63A7F7CB-F94C-0A41-856B-321C14D4F11D}" type="pres">
      <dgm:prSet presAssocID="{6FAD43D1-78EA-E946-9EEF-BFE7D293F1B3}" presName="accent_2" presStyleCnt="0"/>
      <dgm:spPr/>
    </dgm:pt>
    <dgm:pt modelId="{E4373F67-A30A-694D-92ED-359A6E6E0302}" type="pres">
      <dgm:prSet presAssocID="{6FAD43D1-78EA-E946-9EEF-BFE7D293F1B3}" presName="accentRepeatNode" presStyleLbl="solidFgAcc1" presStyleIdx="1" presStyleCnt="2"/>
      <dgm:spPr/>
    </dgm:pt>
  </dgm:ptLst>
  <dgm:cxnLst>
    <dgm:cxn modelId="{E38B721C-0027-404F-9907-3ECA16913E98}" srcId="{56648EC6-9C5D-A849-9909-580105589987}" destId="{35D6F67E-0464-934D-9E35-0BE45EE78118}" srcOrd="0" destOrd="0" parTransId="{EE4D2553-29EE-6D43-856F-D90FCABDFA47}" sibTransId="{8E3A2A59-3C62-304F-944F-0D296C82CF9B}"/>
    <dgm:cxn modelId="{730D8751-21D5-DA44-99DA-8E1F16175FD8}" type="presOf" srcId="{35D6F67E-0464-934D-9E35-0BE45EE78118}" destId="{0AA398D9-9E50-B94F-81DE-90BA966021E6}" srcOrd="0" destOrd="0" presId="urn:microsoft.com/office/officeart/2008/layout/VerticalCurvedList"/>
    <dgm:cxn modelId="{098F0C81-2930-DC40-86D7-84A8A0743F7B}" srcId="{56648EC6-9C5D-A849-9909-580105589987}" destId="{6FAD43D1-78EA-E946-9EEF-BFE7D293F1B3}" srcOrd="1" destOrd="0" parTransId="{9A8014A0-76DD-D947-B746-05705FA96029}" sibTransId="{FAA1F8BC-9752-AC42-9227-FBB8F3DFCCB2}"/>
    <dgm:cxn modelId="{BCC4FC94-354C-0D42-B6FB-4C5648E95D31}" type="presOf" srcId="{6FAD43D1-78EA-E946-9EEF-BFE7D293F1B3}" destId="{CA1CECB2-EA42-BA40-9D3D-A65511702719}" srcOrd="0" destOrd="0" presId="urn:microsoft.com/office/officeart/2008/layout/VerticalCurvedList"/>
    <dgm:cxn modelId="{2DD92BCE-ADBB-7E4D-BECE-757AACCD1995}" type="presOf" srcId="{56648EC6-9C5D-A849-9909-580105589987}" destId="{FAD8A1D1-3129-284D-B2CC-000A1406B3D3}" srcOrd="0" destOrd="0" presId="urn:microsoft.com/office/officeart/2008/layout/VerticalCurvedList"/>
    <dgm:cxn modelId="{3AC33CFC-E7AB-D441-BAB2-BB342F478A77}" type="presOf" srcId="{8E3A2A59-3C62-304F-944F-0D296C82CF9B}" destId="{8C78BF5E-DE53-3947-9C6A-0D9347E56D4B}" srcOrd="0" destOrd="0" presId="urn:microsoft.com/office/officeart/2008/layout/VerticalCurvedList"/>
    <dgm:cxn modelId="{292D67E2-3A10-984D-B844-1412CB863C47}" type="presParOf" srcId="{FAD8A1D1-3129-284D-B2CC-000A1406B3D3}" destId="{A3E066FF-9829-8E44-92DE-A8EAFD40931A}" srcOrd="0" destOrd="0" presId="urn:microsoft.com/office/officeart/2008/layout/VerticalCurvedList"/>
    <dgm:cxn modelId="{FAAF78E3-E6B2-AB41-9FC3-1B7931D59437}" type="presParOf" srcId="{A3E066FF-9829-8E44-92DE-A8EAFD40931A}" destId="{9AF72E4A-EBD8-D449-8262-452B931330CD}" srcOrd="0" destOrd="0" presId="urn:microsoft.com/office/officeart/2008/layout/VerticalCurvedList"/>
    <dgm:cxn modelId="{C26BD317-5FC0-F244-8503-C9FBF0FA4373}" type="presParOf" srcId="{9AF72E4A-EBD8-D449-8262-452B931330CD}" destId="{D31DC152-C92B-2E4B-BED0-73FC419DDE56}" srcOrd="0" destOrd="0" presId="urn:microsoft.com/office/officeart/2008/layout/VerticalCurvedList"/>
    <dgm:cxn modelId="{6E53B1EF-8918-8747-9733-346084C3CF27}" type="presParOf" srcId="{9AF72E4A-EBD8-D449-8262-452B931330CD}" destId="{8C78BF5E-DE53-3947-9C6A-0D9347E56D4B}" srcOrd="1" destOrd="0" presId="urn:microsoft.com/office/officeart/2008/layout/VerticalCurvedList"/>
    <dgm:cxn modelId="{58E315B7-A259-3944-B0DC-B8DE6F1BC3E7}" type="presParOf" srcId="{9AF72E4A-EBD8-D449-8262-452B931330CD}" destId="{18C63E64-E031-E044-8B29-0776B0124812}" srcOrd="2" destOrd="0" presId="urn:microsoft.com/office/officeart/2008/layout/VerticalCurvedList"/>
    <dgm:cxn modelId="{D77BE2DD-1663-CE42-AE86-E1A3FBA92C00}" type="presParOf" srcId="{9AF72E4A-EBD8-D449-8262-452B931330CD}" destId="{D4AD7D2D-D518-5B4C-826A-8743CAA32D8A}" srcOrd="3" destOrd="0" presId="urn:microsoft.com/office/officeart/2008/layout/VerticalCurvedList"/>
    <dgm:cxn modelId="{F11896FE-9E6D-CE46-8580-CBD122D1CDC4}" type="presParOf" srcId="{A3E066FF-9829-8E44-92DE-A8EAFD40931A}" destId="{0AA398D9-9E50-B94F-81DE-90BA966021E6}" srcOrd="1" destOrd="0" presId="urn:microsoft.com/office/officeart/2008/layout/VerticalCurvedList"/>
    <dgm:cxn modelId="{F83183A6-7F00-8247-85F0-34CD57EB0778}" type="presParOf" srcId="{A3E066FF-9829-8E44-92DE-A8EAFD40931A}" destId="{DFB351A5-0C19-A747-A466-1D94A056C5A8}" srcOrd="2" destOrd="0" presId="urn:microsoft.com/office/officeart/2008/layout/VerticalCurvedList"/>
    <dgm:cxn modelId="{3C913B53-E077-0948-88ED-1CCB95AAD35C}" type="presParOf" srcId="{DFB351A5-0C19-A747-A466-1D94A056C5A8}" destId="{3A67CC42-0AF1-7848-B90D-2112449FF05A}" srcOrd="0" destOrd="0" presId="urn:microsoft.com/office/officeart/2008/layout/VerticalCurvedList"/>
    <dgm:cxn modelId="{0D144949-D698-BA49-860F-B15F0893D4E8}" type="presParOf" srcId="{A3E066FF-9829-8E44-92DE-A8EAFD40931A}" destId="{CA1CECB2-EA42-BA40-9D3D-A65511702719}" srcOrd="3" destOrd="0" presId="urn:microsoft.com/office/officeart/2008/layout/VerticalCurvedList"/>
    <dgm:cxn modelId="{591FC5E2-36AA-7846-804B-F161059183D1}" type="presParOf" srcId="{A3E066FF-9829-8E44-92DE-A8EAFD40931A}" destId="{63A7F7CB-F94C-0A41-856B-321C14D4F11D}" srcOrd="4" destOrd="0" presId="urn:microsoft.com/office/officeart/2008/layout/VerticalCurvedList"/>
    <dgm:cxn modelId="{F21345B7-3840-2242-BBAB-FAF5C1948C74}" type="presParOf" srcId="{63A7F7CB-F94C-0A41-856B-321C14D4F11D}" destId="{E4373F67-A30A-694D-92ED-359A6E6E03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F9923-6BBE-9241-91E1-F3E6BC0BAAB8}" type="doc">
      <dgm:prSet loTypeId="urn:microsoft.com/office/officeart/2005/8/layout/process4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5BD2655D-7B41-F040-856E-41A7DBA4043B}">
      <dgm:prSet custT="1"/>
      <dgm:spPr/>
      <dgm:t>
        <a:bodyPr/>
        <a:lstStyle/>
        <a:p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先选出一个折现率</a:t>
          </a:r>
          <a:r>
            <a:rPr lang="en-US" sz="2400" b="1" i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1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，计算对应的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1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，不断试算，使得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1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)&gt;0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，且接近于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0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。</a:t>
          </a:r>
        </a:p>
      </dgm:t>
    </dgm:pt>
    <dgm:pt modelId="{C96F44A1-987E-164D-AB52-B22FE20C3064}" type="parTrans" cxnId="{DAA37CE7-B204-364E-B0F3-F8EF8845A383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43F87A4-6596-764C-8899-0B2D7840C0EC}" type="sibTrans" cxnId="{DAA37CE7-B204-364E-B0F3-F8EF8845A383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82B3959-A245-4144-B7A5-457614B6236E}">
      <dgm:prSet custT="1"/>
      <dgm:spPr/>
      <dgm:t>
        <a:bodyPr/>
        <a:lstStyle/>
        <a:p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再给出一个折现率</a:t>
          </a:r>
          <a:r>
            <a:rPr lang="en-US" sz="2400" b="1" i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，计算对应的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，不断试算，使得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)&lt;0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，而且也接近于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0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。 </a:t>
          </a:r>
        </a:p>
      </dgm:t>
    </dgm:pt>
    <dgm:pt modelId="{42745C1F-E77D-A34B-B7B1-29A58E1F339A}" type="parTrans" cxnId="{9314B5E8-ABF1-E244-9F15-7899F62F4A22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6077BD0-9B9B-E94B-A7FA-5835B9475B48}" type="sibTrans" cxnId="{9314B5E8-ABF1-E244-9F15-7899F62F4A22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A920CB7-8E9D-AC49-96F2-17905EA56D5A}">
      <dgm:prSet custT="1"/>
      <dgm:spPr>
        <a:solidFill>
          <a:srgbClr val="D7B9AB"/>
        </a:solidFill>
      </dgm:spPr>
      <dgm:t>
        <a:bodyPr/>
        <a:lstStyle/>
        <a:p>
          <a:r>
            <a:rPr lang="zh-CN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将上述这些数据代入到内插公式中，</a:t>
          </a:r>
          <a:r>
            <a:rPr lang="zh-CN" altLang="en-US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                              </a:t>
          </a:r>
          <a:r>
            <a:rPr lang="zh-CN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      </a:t>
          </a:r>
          <a:r>
            <a:rPr lang="zh-CN" altLang="en-US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 </a:t>
          </a:r>
          <a:r>
            <a:rPr lang="zh-CN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计算</a:t>
          </a:r>
          <a:r>
            <a:rPr lang="en-US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IRR</a:t>
          </a:r>
          <a:r>
            <a:rPr lang="zh-CN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。 </a:t>
          </a:r>
        </a:p>
      </dgm:t>
    </dgm:pt>
    <dgm:pt modelId="{7FFF1B61-4D99-F64F-9275-730653F2FAD2}" type="parTrans" cxnId="{D4B49C35-E92A-F245-9BE7-4597E5E130E3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B9AEB2B-DF24-434B-972F-F77CD218DEFE}" type="sibTrans" cxnId="{D4B49C35-E92A-F245-9BE7-4597E5E130E3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437A82C-07C7-FB4E-A154-7C20813BAEDB}" type="pres">
      <dgm:prSet presAssocID="{CEEF9923-6BBE-9241-91E1-F3E6BC0BAAB8}" presName="Name0" presStyleCnt="0">
        <dgm:presLayoutVars>
          <dgm:dir/>
          <dgm:animLvl val="lvl"/>
          <dgm:resizeHandles val="exact"/>
        </dgm:presLayoutVars>
      </dgm:prSet>
      <dgm:spPr/>
    </dgm:pt>
    <dgm:pt modelId="{FA3DE62F-9F2F-2B49-96A7-188262078F18}" type="pres">
      <dgm:prSet presAssocID="{FA920CB7-8E9D-AC49-96F2-17905EA56D5A}" presName="boxAndChildren" presStyleCnt="0"/>
      <dgm:spPr/>
    </dgm:pt>
    <dgm:pt modelId="{71AC59C7-3DEA-DC47-B54E-86386A55DF0B}" type="pres">
      <dgm:prSet presAssocID="{FA920CB7-8E9D-AC49-96F2-17905EA56D5A}" presName="parentTextBox" presStyleLbl="node1" presStyleIdx="0" presStyleCnt="3"/>
      <dgm:spPr/>
    </dgm:pt>
    <dgm:pt modelId="{4F5D5B39-5FA1-A943-99E4-EFC28F9CA066}" type="pres">
      <dgm:prSet presAssocID="{76077BD0-9B9B-E94B-A7FA-5835B9475B48}" presName="sp" presStyleCnt="0"/>
      <dgm:spPr/>
    </dgm:pt>
    <dgm:pt modelId="{515A23B9-7512-EE47-8B13-B160E3C619C1}" type="pres">
      <dgm:prSet presAssocID="{D82B3959-A245-4144-B7A5-457614B6236E}" presName="arrowAndChildren" presStyleCnt="0"/>
      <dgm:spPr/>
    </dgm:pt>
    <dgm:pt modelId="{CD73890E-5A15-DF4A-ACDC-D3A79772C4B4}" type="pres">
      <dgm:prSet presAssocID="{D82B3959-A245-4144-B7A5-457614B6236E}" presName="parentTextArrow" presStyleLbl="node1" presStyleIdx="1" presStyleCnt="3"/>
      <dgm:spPr/>
    </dgm:pt>
    <dgm:pt modelId="{982F3939-E7AE-0647-8CB3-89DF224B34E0}" type="pres">
      <dgm:prSet presAssocID="{A43F87A4-6596-764C-8899-0B2D7840C0EC}" presName="sp" presStyleCnt="0"/>
      <dgm:spPr/>
    </dgm:pt>
    <dgm:pt modelId="{A7CD8A05-5B55-DD44-A9EF-0093A0F9B1B9}" type="pres">
      <dgm:prSet presAssocID="{5BD2655D-7B41-F040-856E-41A7DBA4043B}" presName="arrowAndChildren" presStyleCnt="0"/>
      <dgm:spPr/>
    </dgm:pt>
    <dgm:pt modelId="{49960A59-62A0-8841-B118-E5342863AF69}" type="pres">
      <dgm:prSet presAssocID="{5BD2655D-7B41-F040-856E-41A7DBA4043B}" presName="parentTextArrow" presStyleLbl="node1" presStyleIdx="2" presStyleCnt="3"/>
      <dgm:spPr/>
    </dgm:pt>
  </dgm:ptLst>
  <dgm:cxnLst>
    <dgm:cxn modelId="{7F2AEC28-9458-5D45-93A4-B018702A440C}" type="presOf" srcId="{CEEF9923-6BBE-9241-91E1-F3E6BC0BAAB8}" destId="{F437A82C-07C7-FB4E-A154-7C20813BAEDB}" srcOrd="0" destOrd="0" presId="urn:microsoft.com/office/officeart/2005/8/layout/process4"/>
    <dgm:cxn modelId="{D4B49C35-E92A-F245-9BE7-4597E5E130E3}" srcId="{CEEF9923-6BBE-9241-91E1-F3E6BC0BAAB8}" destId="{FA920CB7-8E9D-AC49-96F2-17905EA56D5A}" srcOrd="2" destOrd="0" parTransId="{7FFF1B61-4D99-F64F-9275-730653F2FAD2}" sibTransId="{7B9AEB2B-DF24-434B-972F-F77CD218DEFE}"/>
    <dgm:cxn modelId="{4AB9A88D-789E-8246-A451-4038D41F0B34}" type="presOf" srcId="{5BD2655D-7B41-F040-856E-41A7DBA4043B}" destId="{49960A59-62A0-8841-B118-E5342863AF69}" srcOrd="0" destOrd="0" presId="urn:microsoft.com/office/officeart/2005/8/layout/process4"/>
    <dgm:cxn modelId="{C9AF4ACA-7895-3F43-B81E-BDFD269C46CC}" type="presOf" srcId="{D82B3959-A245-4144-B7A5-457614B6236E}" destId="{CD73890E-5A15-DF4A-ACDC-D3A79772C4B4}" srcOrd="0" destOrd="0" presId="urn:microsoft.com/office/officeart/2005/8/layout/process4"/>
    <dgm:cxn modelId="{DAA37CE7-B204-364E-B0F3-F8EF8845A383}" srcId="{CEEF9923-6BBE-9241-91E1-F3E6BC0BAAB8}" destId="{5BD2655D-7B41-F040-856E-41A7DBA4043B}" srcOrd="0" destOrd="0" parTransId="{C96F44A1-987E-164D-AB52-B22FE20C3064}" sibTransId="{A43F87A4-6596-764C-8899-0B2D7840C0EC}"/>
    <dgm:cxn modelId="{9314B5E8-ABF1-E244-9F15-7899F62F4A22}" srcId="{CEEF9923-6BBE-9241-91E1-F3E6BC0BAAB8}" destId="{D82B3959-A245-4144-B7A5-457614B6236E}" srcOrd="1" destOrd="0" parTransId="{42745C1F-E77D-A34B-B7B1-29A58E1F339A}" sibTransId="{76077BD0-9B9B-E94B-A7FA-5835B9475B48}"/>
    <dgm:cxn modelId="{DF9BC0EA-9E15-FD4C-BEBD-BFC6050E7435}" type="presOf" srcId="{FA920CB7-8E9D-AC49-96F2-17905EA56D5A}" destId="{71AC59C7-3DEA-DC47-B54E-86386A55DF0B}" srcOrd="0" destOrd="0" presId="urn:microsoft.com/office/officeart/2005/8/layout/process4"/>
    <dgm:cxn modelId="{18505FAA-D3C2-E141-9FF9-82DC31BBCA39}" type="presParOf" srcId="{F437A82C-07C7-FB4E-A154-7C20813BAEDB}" destId="{FA3DE62F-9F2F-2B49-96A7-188262078F18}" srcOrd="0" destOrd="0" presId="urn:microsoft.com/office/officeart/2005/8/layout/process4"/>
    <dgm:cxn modelId="{BA62FDD6-DE39-7D45-9D12-A0B2F0B4BFA7}" type="presParOf" srcId="{FA3DE62F-9F2F-2B49-96A7-188262078F18}" destId="{71AC59C7-3DEA-DC47-B54E-86386A55DF0B}" srcOrd="0" destOrd="0" presId="urn:microsoft.com/office/officeart/2005/8/layout/process4"/>
    <dgm:cxn modelId="{D5DD4A33-C3BD-A94C-988D-3BD4FE2CFEA2}" type="presParOf" srcId="{F437A82C-07C7-FB4E-A154-7C20813BAEDB}" destId="{4F5D5B39-5FA1-A943-99E4-EFC28F9CA066}" srcOrd="1" destOrd="0" presId="urn:microsoft.com/office/officeart/2005/8/layout/process4"/>
    <dgm:cxn modelId="{0C0DBA90-81D2-7447-8194-8DDA5148DAB5}" type="presParOf" srcId="{F437A82C-07C7-FB4E-A154-7C20813BAEDB}" destId="{515A23B9-7512-EE47-8B13-B160E3C619C1}" srcOrd="2" destOrd="0" presId="urn:microsoft.com/office/officeart/2005/8/layout/process4"/>
    <dgm:cxn modelId="{5C0E4CF5-F77D-4940-A5A2-5FBE0D95833E}" type="presParOf" srcId="{515A23B9-7512-EE47-8B13-B160E3C619C1}" destId="{CD73890E-5A15-DF4A-ACDC-D3A79772C4B4}" srcOrd="0" destOrd="0" presId="urn:microsoft.com/office/officeart/2005/8/layout/process4"/>
    <dgm:cxn modelId="{52CA1667-45DC-B845-AFD3-28B3D87981DC}" type="presParOf" srcId="{F437A82C-07C7-FB4E-A154-7C20813BAEDB}" destId="{982F3939-E7AE-0647-8CB3-89DF224B34E0}" srcOrd="3" destOrd="0" presId="urn:microsoft.com/office/officeart/2005/8/layout/process4"/>
    <dgm:cxn modelId="{63EB44CA-DC02-8240-B1FC-EF4A013D66F6}" type="presParOf" srcId="{F437A82C-07C7-FB4E-A154-7C20813BAEDB}" destId="{A7CD8A05-5B55-DD44-A9EF-0093A0F9B1B9}" srcOrd="4" destOrd="0" presId="urn:microsoft.com/office/officeart/2005/8/layout/process4"/>
    <dgm:cxn modelId="{52E5E203-50C8-FB48-9F42-D5E28C076246}" type="presParOf" srcId="{A7CD8A05-5B55-DD44-A9EF-0093A0F9B1B9}" destId="{49960A59-62A0-8841-B118-E5342863AF6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4BFA5-5496-164A-B775-F660A9B6B7E4}">
      <dsp:nvSpPr>
        <dsp:cNvPr id="0" name=""/>
        <dsp:cNvSpPr/>
      </dsp:nvSpPr>
      <dsp:spPr>
        <a:xfrm>
          <a:off x="2755780" y="0"/>
          <a:ext cx="4351338" cy="4351338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06416-19D0-5F47-BE7F-BC4239CA5388}">
      <dsp:nvSpPr>
        <dsp:cNvPr id="0" name=""/>
        <dsp:cNvSpPr/>
      </dsp:nvSpPr>
      <dsp:spPr>
        <a:xfrm>
          <a:off x="4931449" y="437470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学习净现值</a:t>
          </a:r>
        </a:p>
      </dsp:txBody>
      <dsp:txXfrm>
        <a:off x="4981732" y="487753"/>
        <a:ext cx="2727803" cy="929477"/>
      </dsp:txXfrm>
    </dsp:sp>
    <dsp:sp modelId="{89921697-E310-8543-BCCC-3CB5F768E41F}">
      <dsp:nvSpPr>
        <dsp:cNvPr id="0" name=""/>
        <dsp:cNvSpPr/>
      </dsp:nvSpPr>
      <dsp:spPr>
        <a:xfrm>
          <a:off x="4931449" y="1596269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净年值</a:t>
          </a:r>
        </a:p>
      </dsp:txBody>
      <dsp:txXfrm>
        <a:off x="4981732" y="1646552"/>
        <a:ext cx="2727803" cy="929477"/>
      </dsp:txXfrm>
    </dsp:sp>
    <dsp:sp modelId="{F5CAFCC0-0422-C849-9537-8A01FE4FF857}">
      <dsp:nvSpPr>
        <dsp:cNvPr id="0" name=""/>
        <dsp:cNvSpPr/>
      </dsp:nvSpPr>
      <dsp:spPr>
        <a:xfrm>
          <a:off x="4931449" y="2755068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内部收益率 </a:t>
          </a:r>
        </a:p>
      </dsp:txBody>
      <dsp:txXfrm>
        <a:off x="4981732" y="2805351"/>
        <a:ext cx="2727803" cy="929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8BF5E-DE53-3947-9C6A-0D9347E56D4B}">
      <dsp:nvSpPr>
        <dsp:cNvPr id="0" name=""/>
        <dsp:cNvSpPr/>
      </dsp:nvSpPr>
      <dsp:spPr>
        <a:xfrm>
          <a:off x="-4882653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398D9-9E50-B94F-81DE-90BA966021E6}">
      <dsp:nvSpPr>
        <dsp:cNvPr id="0" name=""/>
        <dsp:cNvSpPr/>
      </dsp:nvSpPr>
      <dsp:spPr>
        <a:xfrm>
          <a:off x="799884" y="621632"/>
          <a:ext cx="8064852" cy="1243090"/>
        </a:xfrm>
        <a:prstGeom prst="rect">
          <a:avLst/>
        </a:prstGeom>
        <a:solidFill>
          <a:srgbClr val="D7B9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70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在使用净年值指标评价多个方案时，可以不必考虑统一的计算时间。 </a:t>
          </a:r>
          <a:endParaRPr lang="zh-CN" altLang="en-US" sz="2800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799884" y="621632"/>
        <a:ext cx="8064852" cy="1243090"/>
      </dsp:txXfrm>
    </dsp:sp>
    <dsp:sp modelId="{3A67CC42-0AF1-7848-B90D-2112449FF05A}">
      <dsp:nvSpPr>
        <dsp:cNvPr id="0" name=""/>
        <dsp:cNvSpPr/>
      </dsp:nvSpPr>
      <dsp:spPr>
        <a:xfrm>
          <a:off x="22953" y="466245"/>
          <a:ext cx="1553862" cy="1553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7B9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CECB2-EA42-BA40-9D3D-A65511702719}">
      <dsp:nvSpPr>
        <dsp:cNvPr id="0" name=""/>
        <dsp:cNvSpPr/>
      </dsp:nvSpPr>
      <dsp:spPr>
        <a:xfrm>
          <a:off x="799884" y="2486615"/>
          <a:ext cx="8064852" cy="124309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670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采用净年值比采用净现值更为简便，更具有可比性。 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799884" y="2486615"/>
        <a:ext cx="8064852" cy="1243090"/>
      </dsp:txXfrm>
    </dsp:sp>
    <dsp:sp modelId="{E4373F67-A30A-694D-92ED-359A6E6E0302}">
      <dsp:nvSpPr>
        <dsp:cNvPr id="0" name=""/>
        <dsp:cNvSpPr/>
      </dsp:nvSpPr>
      <dsp:spPr>
        <a:xfrm>
          <a:off x="22953" y="2331229"/>
          <a:ext cx="1553862" cy="1553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C59C7-3DEA-DC47-B54E-86386A55DF0B}">
      <dsp:nvSpPr>
        <dsp:cNvPr id="0" name=""/>
        <dsp:cNvSpPr/>
      </dsp:nvSpPr>
      <dsp:spPr>
        <a:xfrm>
          <a:off x="0" y="3151963"/>
          <a:ext cx="9746673" cy="1034544"/>
        </a:xfrm>
        <a:prstGeom prst="rect">
          <a:avLst/>
        </a:prstGeom>
        <a:solidFill>
          <a:srgbClr val="D7B9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将上述这些数据代入到内插公式中，</a:t>
          </a:r>
          <a:r>
            <a:rPr lang="zh-CN" altLang="en-US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                              </a:t>
          </a:r>
          <a:r>
            <a:rPr lang="zh-CN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      </a:t>
          </a:r>
          <a:r>
            <a:rPr lang="zh-CN" altLang="en-US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 </a:t>
          </a:r>
          <a:r>
            <a:rPr lang="zh-CN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计算</a:t>
          </a:r>
          <a:r>
            <a:rPr lang="en-US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IRR</a:t>
          </a:r>
          <a:r>
            <a:rPr lang="zh-CN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。 </a:t>
          </a:r>
        </a:p>
      </dsp:txBody>
      <dsp:txXfrm>
        <a:off x="0" y="3151963"/>
        <a:ext cx="9746673" cy="1034544"/>
      </dsp:txXfrm>
    </dsp:sp>
    <dsp:sp modelId="{CD73890E-5A15-DF4A-ACDC-D3A79772C4B4}">
      <dsp:nvSpPr>
        <dsp:cNvPr id="0" name=""/>
        <dsp:cNvSpPr/>
      </dsp:nvSpPr>
      <dsp:spPr>
        <a:xfrm rot="10800000">
          <a:off x="0" y="1576351"/>
          <a:ext cx="9746673" cy="1591129"/>
        </a:xfrm>
        <a:prstGeom prst="upArrowCallou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再给出一个折现率</a:t>
          </a:r>
          <a:r>
            <a:rPr lang="en-US" sz="2400" b="1" i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kern="1200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，计算对应的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kern="1200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，不断试算，使得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kern="1200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2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)&lt;0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，而且也接近于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0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。 </a:t>
          </a:r>
        </a:p>
      </dsp:txBody>
      <dsp:txXfrm rot="10800000">
        <a:off x="0" y="1576351"/>
        <a:ext cx="9746673" cy="1033868"/>
      </dsp:txXfrm>
    </dsp:sp>
    <dsp:sp modelId="{49960A59-62A0-8841-B118-E5342863AF69}">
      <dsp:nvSpPr>
        <dsp:cNvPr id="0" name=""/>
        <dsp:cNvSpPr/>
      </dsp:nvSpPr>
      <dsp:spPr>
        <a:xfrm rot="10800000">
          <a:off x="0" y="740"/>
          <a:ext cx="9746673" cy="1591129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先选出一个折现率</a:t>
          </a:r>
          <a:r>
            <a:rPr lang="en-US" sz="2400" b="1" i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kern="1200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1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，计算对应的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kern="1200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1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，不断试算，使得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NPV(</a:t>
          </a:r>
          <a:r>
            <a:rPr lang="en-US" sz="2400" b="1" i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i</a:t>
          </a:r>
          <a:r>
            <a:rPr lang="en-US" sz="2400" b="1" kern="1200" baseline="-250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1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)&gt;0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，且接近于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0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。</a:t>
          </a:r>
        </a:p>
      </dsp:txBody>
      <dsp:txXfrm rot="10800000">
        <a:off x="0" y="740"/>
        <a:ext cx="9746673" cy="1033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28FD1F-10F3-C248-B0CE-9373829C4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CCB2CB3-05F4-474E-9132-FB5A6AF0F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B665A4-FAFC-A045-B684-A80BA7168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A06CAC-478E-B64E-9CD3-9318A5BEA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745280-C3CA-FA4D-81F7-4300F6E7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0186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A3A933-AE90-F245-9DEE-D1E86E09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89DDA2-CA83-CF49-AE3A-BC8BE0199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A0632A-85FC-004D-9273-A2F236687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B0918-3C79-5C4F-A42F-E06D3C44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AC0BED-A96C-DB45-88E9-815D525D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165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FF6A2A9-D267-BC4D-92B4-B185814AC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53A901D-4E6C-E847-A150-59A0FB176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5A7C7B-7286-3540-851D-54B3C2C7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16A28F-5300-3E4F-97E7-CE0B2098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B8326C-56D8-AE46-9332-C9B197B2C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278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A5473F-25F5-0245-A3C4-B3467144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4EAD7B-12F2-B74C-B2B2-13097A243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F53048-48E5-A448-A3A1-B41ABC29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400261-0D8F-7D48-8823-2B6479DF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59C790-2791-7145-8033-B48C2659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081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695DA9-F243-8047-9829-A1AFEC4DE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4900A8-75C0-8546-A360-CB54B7F2A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7ABA46-1E5D-584C-8F8D-4A130489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FADF8E5-0FEE-FE4F-B2FD-C4441E16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968A94-682F-6C4C-9623-C7F8B82C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0018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FD4AA3-637E-DF43-B91C-1B6F7BFE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F2DFA8-F56D-C840-BDC5-0AC678AAB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DF29A4E-3BD6-0F42-A597-6709D450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01F8A0D-614F-F449-A6BE-EE47693D2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581F4D-5481-B640-B6D4-0652262F0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592756E-EA9B-CE47-964D-0243155B1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892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54DC2-C50E-A149-A8BB-9638F666E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7976CF-A540-E045-AF6E-EB291301B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C64FF60-32E3-204E-B814-8EBB9B175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9DCA0B-340A-1A44-AF47-1421AC319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CBE5FC0-508B-3446-B6FD-6BC097D3D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6C39F1E-ABE5-624E-A9A0-B411F71C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A73DEB9-BADB-854C-A64D-8BE765F9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B7C514E-84A2-EC44-9906-4072FB11C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5774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A39BA1-E6D0-4349-817E-F0BFC457F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2B367E-28B6-EA4D-905F-EC3F1611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6EC915-8EC9-4941-B1BB-1EBABF43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2948940-0E77-9D4D-8C13-034DBA40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150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1C9A578-A567-FB41-9BC8-8AD2967D3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DFE144A-B3B6-6C45-9883-1DCCD2A3B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E279B8-DCAB-714E-9694-CD6FD47A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762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918494-48E8-7345-B841-B38C0E6E6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FEB594-A454-B143-9873-AB1542DEA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68268EE-E479-0644-979A-ACDAEF3E8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F00AC22-7701-484E-A852-26399E70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FB9FEF6-4458-904B-BC8A-1B7F184B7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0DCB3F9-8D07-0A42-910A-08C2A5C6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001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941F50-2D76-404B-9EAC-480DA90B8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327144B-3E68-524D-8F3A-A040CC1D2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004F476-83D8-5049-A446-FFE3BE58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BF6424-94D4-4C48-8082-CC491F522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980F86-DFF4-E948-A3EC-A4249FD31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7BC083-F5E5-DC45-A9A0-26D6832B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839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3CEBE64-ED64-2044-9B20-D5A59C8C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08E211-C07D-0448-870A-F07F7C716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8AC867-D2C5-264C-A2EA-DB5951598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A6F8-EEA0-184D-83B3-8207B4FFF210}" type="datetimeFigureOut">
              <a:rPr kumimoji="1" lang="zh-CN" altLang="en-US" smtClean="0"/>
              <a:t>2020/3/26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69D03B-2BD2-1143-83FC-96E7610F4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42FE35-EFF8-2F4E-9FA6-280729CFD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EA495-4AD8-324F-AB78-6D6BB88A1F4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6500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just" defTabSz="914400" rtl="0" eaLnBrk="1" latinLnBrk="0" hangingPunct="1">
        <a:lnSpc>
          <a:spcPct val="150000"/>
        </a:lnSpc>
        <a:spcBef>
          <a:spcPct val="0"/>
        </a:spcBef>
        <a:buNone/>
        <a:defRPr sz="4400" b="1" kern="1200">
          <a:solidFill>
            <a:schemeClr val="tx1"/>
          </a:solidFill>
          <a:latin typeface="Times New Roman" panose="02020603050405020304" pitchFamily="18" charset="0"/>
          <a:ea typeface="Source Han Serif CN" panose="02020400000000000000" pitchFamily="18" charset="-128"/>
          <a:cs typeface="Times New Roman" panose="02020603050405020304" pitchFamily="18" charset="0"/>
        </a:defRPr>
      </a:lvl1pPr>
    </p:titleStyle>
    <p:bodyStyle>
      <a:lvl1pPr marL="228600" indent="-228600" algn="just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Times New Roman" panose="02020603050405020304" pitchFamily="18" charset="0"/>
          <a:ea typeface="Source Han Serif CN" panose="02020400000000000000" pitchFamily="18" charset="-128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DD5131-153C-1B40-BD42-BE838825EE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3.4</a:t>
            </a:r>
            <a:r>
              <a:rPr kumimoji="1" lang="zh-CN" altLang="en-US" dirty="0"/>
              <a:t>净现值、净年值及内部收益率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358CD3F-C6A1-AD4C-864E-FEF32491C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李高扬  副教授</a:t>
            </a:r>
          </a:p>
        </p:txBody>
      </p:sp>
    </p:spTree>
    <p:extLst>
      <p:ext uri="{BB962C8B-B14F-4D97-AF65-F5344CB8AC3E}">
        <p14:creationId xmlns:p14="http://schemas.microsoft.com/office/powerpoint/2010/main" val="1932678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D5D697-17AB-1649-886F-B926CBFF9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净年值指标</a:t>
            </a:r>
            <a:r>
              <a:rPr lang="zh-CN" altLang="en-US" dirty="0"/>
              <a:t>的计算</a:t>
            </a:r>
            <a:endParaRPr kumimoji="1" lang="zh-CN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5211B4-65C5-C74F-94D6-BB72A6911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15B4F27C-1EEA-1647-B93A-80CB3C90C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823094"/>
              </p:ext>
            </p:extLst>
          </p:nvPr>
        </p:nvGraphicFramePr>
        <p:xfrm>
          <a:off x="997529" y="1967345"/>
          <a:ext cx="5209307" cy="601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3" imgW="1981200" imgH="228600" progId="Equation.3">
                  <p:embed/>
                </p:oleObj>
              </mc:Choice>
              <mc:Fallback>
                <p:oleObj r:id="rId3" imgW="19812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529" y="1967345"/>
                        <a:ext cx="5209307" cy="601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圆角矩形标注 5">
            <a:extLst>
              <a:ext uri="{FF2B5EF4-FFF2-40B4-BE49-F238E27FC236}">
                <a16:creationId xmlns:a16="http://schemas.microsoft.com/office/drawing/2014/main" id="{D920FCC5-8958-694A-B754-0FB2AAE778C7}"/>
              </a:ext>
            </a:extLst>
          </p:cNvPr>
          <p:cNvSpPr/>
          <p:nvPr/>
        </p:nvSpPr>
        <p:spPr>
          <a:xfrm>
            <a:off x="1496291" y="2992581"/>
            <a:ext cx="4793673" cy="942110"/>
          </a:xfrm>
          <a:prstGeom prst="wedgeRoundRectCallout">
            <a:avLst>
              <a:gd name="adj1" fmla="val 24961"/>
              <a:gd name="adj2" fmla="val -97178"/>
              <a:gd name="adj3" fmla="val 16667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zh-CN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A/P</a:t>
            </a:r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，</a:t>
            </a:r>
            <a:r>
              <a:rPr lang="en-US" altLang="zh-CN" sz="2400" dirty="0" err="1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ic</a:t>
            </a:r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，</a:t>
            </a:r>
            <a:r>
              <a:rPr lang="en-US" altLang="zh-CN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n</a:t>
            </a:r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）为等额支付资本回收系数。 </a:t>
            </a:r>
            <a:endParaRPr kumimoji="1" lang="zh-CN" altLang="en-US" sz="24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内容占位符 2">
                <a:extLst>
                  <a:ext uri="{FF2B5EF4-FFF2-40B4-BE49-F238E27FC236}">
                    <a16:creationId xmlns:a16="http://schemas.microsoft.com/office/drawing/2014/main" id="{1FBC33D9-448D-F747-B099-2A9C4A3FC2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5073" y="4682331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just" defTabSz="914400" rtl="0" eaLnBrk="1" latinLnBrk="0" hangingPunct="1">
                  <a:lnSpc>
                    <a:spcPct val="15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b="1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Source Han Serif CN" panose="02020400000000000000" pitchFamily="18" charset="-128"/>
                    <a:cs typeface="Times New Roman" panose="02020603050405020304" pitchFamily="18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CN" altLang="en-US" sz="2800" dirty="0"/>
                  <a:t>当</a:t>
                </a:r>
                <a:r>
                  <a:rPr lang="en-US" altLang="zh-CN" sz="2800" dirty="0"/>
                  <a:t>NPV</a:t>
                </a:r>
                <a14:m>
                  <m:oMath xmlns:m="http://schemas.openxmlformats.org/officeDocument/2006/math">
                    <m:r>
                      <a:rPr lang="zh-CN" altLang="en-US" sz="2800" i="1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zh-CN" altLang="en-US" sz="2800" dirty="0"/>
                  <a:t> </a:t>
                </a:r>
                <a:r>
                  <a:rPr lang="en-US" altLang="zh-CN" sz="2800" dirty="0"/>
                  <a:t>0</a:t>
                </a:r>
                <a:r>
                  <a:rPr lang="zh-CN" altLang="zh-CN" sz="2800" dirty="0"/>
                  <a:t>，方案是可行的；</a:t>
                </a:r>
                <a:r>
                  <a:rPr lang="zh-CN" altLang="en-US" sz="2800" dirty="0"/>
                  <a:t>当</a:t>
                </a:r>
                <a:r>
                  <a:rPr lang="en-US" altLang="zh-CN" sz="2800" dirty="0"/>
                  <a:t>NPV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altLang="zh-CN" sz="2800" dirty="0"/>
                  <a:t>0</a:t>
                </a:r>
                <a:r>
                  <a:rPr lang="zh-CN" altLang="zh-CN" sz="2800" dirty="0"/>
                  <a:t>，方案不可行。</a:t>
                </a:r>
                <a:r>
                  <a:rPr lang="zh-CN" altLang="en-US" sz="2800" dirty="0"/>
                  <a:t>对于多个方案而言，</a:t>
                </a:r>
                <a:r>
                  <a:rPr lang="en-US" altLang="zh-CN" sz="2800" dirty="0"/>
                  <a:t>NAV</a:t>
                </a:r>
                <a:r>
                  <a:rPr lang="zh-CN" altLang="en-US" sz="2800" dirty="0"/>
                  <a:t>最大的方案为最优。</a:t>
                </a:r>
              </a:p>
              <a:p>
                <a:pPr marL="0" indent="0">
                  <a:buNone/>
                </a:pPr>
                <a:endParaRPr kumimoji="1" lang="zh-CN" altLang="en-US" sz="2800" dirty="0"/>
              </a:p>
            </p:txBody>
          </p:sp>
        </mc:Choice>
        <mc:Fallback>
          <p:sp>
            <p:nvSpPr>
              <p:cNvPr id="7" name="内容占位符 2">
                <a:extLst>
                  <a:ext uri="{FF2B5EF4-FFF2-40B4-BE49-F238E27FC236}">
                    <a16:creationId xmlns:a16="http://schemas.microsoft.com/office/drawing/2014/main" id="{1FBC33D9-448D-F747-B099-2A9C4A3FC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73" y="4682331"/>
                <a:ext cx="10515600" cy="4351338"/>
              </a:xfrm>
              <a:prstGeom prst="rect">
                <a:avLst/>
              </a:prstGeom>
              <a:blipFill>
                <a:blip r:embed="rId5"/>
                <a:stretch>
                  <a:fillRect l="-1086" r="-12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6516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4D67F9-5848-5C48-9D2B-41BE3CB17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净年值</a:t>
            </a:r>
            <a:r>
              <a:rPr lang="zh-CN" altLang="en-US" dirty="0"/>
              <a:t>的特点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7495FD2A-178F-5844-BD61-73680E4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025027"/>
              </p:ext>
            </p:extLst>
          </p:nvPr>
        </p:nvGraphicFramePr>
        <p:xfrm>
          <a:off x="838199" y="1825625"/>
          <a:ext cx="888769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9260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0974CE-D83F-F542-9355-C4406F81E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内部收益率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A48932-C90D-AF48-B48B-8A5207E98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考察项目资金使用效率的重要指标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zh-CN" dirty="0"/>
              <a:t>指净现值为零时对应的折现率，用</a:t>
            </a:r>
            <a:r>
              <a:rPr lang="en-US" altLang="zh-CN" dirty="0"/>
              <a:t>IRR</a:t>
            </a:r>
            <a:r>
              <a:rPr lang="zh-CN" altLang="zh-CN" dirty="0"/>
              <a:t>来表示。</a:t>
            </a:r>
            <a:r>
              <a:rPr lang="zh-CN" altLang="zh-CN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kumimoji="1" lang="zh-CN" altLang="en-US" dirty="0"/>
              <a:t>计算公式：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A9580332-4809-154D-A1DC-EB639017AE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528506"/>
              </p:ext>
            </p:extLst>
          </p:nvPr>
        </p:nvGraphicFramePr>
        <p:xfrm>
          <a:off x="3241962" y="3546762"/>
          <a:ext cx="6165275" cy="1108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r:id="rId3" imgW="2413000" imgH="444500" progId="Equation.3">
                  <p:embed/>
                </p:oleObj>
              </mc:Choice>
              <mc:Fallback>
                <p:oleObj r:id="rId3" imgW="2413000" imgH="444500" progId="Equation.3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B90DE9CD-4A8C-CD4D-9858-832F4AC975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962" y="3546762"/>
                        <a:ext cx="6165275" cy="1108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631CB547-D168-4348-AE53-64D54231706C}"/>
              </a:ext>
            </a:extLst>
          </p:cNvPr>
          <p:cNvSpPr/>
          <p:nvPr/>
        </p:nvSpPr>
        <p:spPr>
          <a:xfrm>
            <a:off x="1372928" y="4712915"/>
            <a:ext cx="39195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b="1" kern="1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当</a:t>
            </a:r>
            <a:r>
              <a:rPr lang="en-US" altLang="zh-CN" sz="3200" b="1" i="1" kern="100" dirty="0" err="1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i</a:t>
            </a:r>
            <a:r>
              <a:rPr lang="en-US" altLang="zh-CN" sz="3200" b="1" kern="1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=IRR</a:t>
            </a:r>
            <a:r>
              <a:rPr lang="zh-CN" altLang="zh-CN" sz="3200" b="1" kern="1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时，</a:t>
            </a:r>
            <a:r>
              <a:rPr lang="en-US" altLang="zh-CN" sz="3200" b="1" kern="1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NPV=0</a:t>
            </a:r>
            <a:r>
              <a:rPr lang="zh-CN" altLang="zh-CN" sz="3200" b="1" kern="1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。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9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9A5386-1A22-2749-BA92-EDB5D4823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内部收益率</a:t>
            </a:r>
            <a:endParaRPr kumimoji="1" lang="zh-CN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03EB3D7-1577-0742-8122-31CA521C8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D093C65-34DF-3B42-BA36-8DF3B68D56C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63782" y="2770909"/>
            <a:ext cx="6206836" cy="3463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2191B40-ED84-9C40-B15C-52829B6CDC23}"/>
              </a:ext>
            </a:extLst>
          </p:cNvPr>
          <p:cNvSpPr/>
          <p:nvPr/>
        </p:nvSpPr>
        <p:spPr>
          <a:xfrm>
            <a:off x="2061076" y="2052843"/>
            <a:ext cx="2791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kern="100" dirty="0">
                <a:latin typeface="Source Han Serif CN" panose="02020400000000000000" pitchFamily="18" charset="-128"/>
                <a:ea typeface="Source Han Serif CN" panose="02020400000000000000" pitchFamily="18" charset="-128"/>
                <a:cs typeface="Times New Roman" panose="02020603050405020304" pitchFamily="18" charset="0"/>
              </a:rPr>
              <a:t>递减的单调函数</a:t>
            </a:r>
            <a:r>
              <a:rPr lang="zh-CN" altLang="zh-CN" sz="2800" b="1" dirty="0">
                <a:effectLst/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 </a:t>
            </a:r>
            <a:endParaRPr lang="zh-CN" altLang="en-US" sz="2800" b="1" dirty="0">
              <a:latin typeface="Source Han Serif CN" panose="02020400000000000000" pitchFamily="18" charset="-128"/>
              <a:ea typeface="Source Han Serif CN" panose="02020400000000000000" pitchFamily="18" charset="-128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2D4A126-2ED1-1448-8A9B-88F9FB162ECC}"/>
              </a:ext>
            </a:extLst>
          </p:cNvPr>
          <p:cNvSpPr/>
          <p:nvPr/>
        </p:nvSpPr>
        <p:spPr>
          <a:xfrm>
            <a:off x="3103418" y="4959927"/>
            <a:ext cx="886691" cy="52647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圆角矩形标注 8">
            <a:extLst>
              <a:ext uri="{FF2B5EF4-FFF2-40B4-BE49-F238E27FC236}">
                <a16:creationId xmlns:a16="http://schemas.microsoft.com/office/drawing/2014/main" id="{5F252B8B-63D1-ED49-8E97-C35AAEF1E7A1}"/>
              </a:ext>
            </a:extLst>
          </p:cNvPr>
          <p:cNvSpPr/>
          <p:nvPr/>
        </p:nvSpPr>
        <p:spPr>
          <a:xfrm>
            <a:off x="3629892" y="3629890"/>
            <a:ext cx="2078182" cy="748146"/>
          </a:xfrm>
          <a:prstGeom prst="wedgeRoundRectCallout">
            <a:avLst>
              <a:gd name="adj1" fmla="val -47039"/>
              <a:gd name="adj2" fmla="val 121340"/>
              <a:gd name="adj3" fmla="val 16667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内部收益率 </a:t>
            </a:r>
            <a:endParaRPr kumimoji="1" lang="zh-CN" altLang="en-US" sz="24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6C35DCD-46B8-2F44-A4F9-28712EB4F886}"/>
              </a:ext>
            </a:extLst>
          </p:cNvPr>
          <p:cNvSpPr/>
          <p:nvPr/>
        </p:nvSpPr>
        <p:spPr>
          <a:xfrm>
            <a:off x="7889835" y="2828697"/>
            <a:ext cx="3637147" cy="222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kern="1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如果内部收益率不低于基准收益率，项目方案可行。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24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14F90C-8C82-4F4F-932E-229EDBE9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内部收益率</a:t>
            </a:r>
            <a:r>
              <a:rPr lang="zh-CN" altLang="en-US" dirty="0"/>
              <a:t>的计算（</a:t>
            </a:r>
            <a:r>
              <a:rPr lang="zh-CN" altLang="zh-CN" dirty="0"/>
              <a:t>试算内插</a:t>
            </a:r>
            <a:r>
              <a:rPr lang="zh-CN" altLang="en-US" dirty="0"/>
              <a:t>）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6" name="内容占位符 5">
            <a:extLst>
              <a:ext uri="{FF2B5EF4-FFF2-40B4-BE49-F238E27FC236}">
                <a16:creationId xmlns:a16="http://schemas.microsoft.com/office/drawing/2014/main" id="{C0F23B9A-0A00-AA4C-98D9-574E5C9072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776006"/>
              </p:ext>
            </p:extLst>
          </p:nvPr>
        </p:nvGraphicFramePr>
        <p:xfrm>
          <a:off x="838200" y="1825625"/>
          <a:ext cx="9746673" cy="4187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C94BB561-D524-8E4E-BE2C-4705D6D4A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2B3ED8C2-B201-4F41-B559-74B2E21ED3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010708"/>
              </p:ext>
            </p:extLst>
          </p:nvPr>
        </p:nvGraphicFramePr>
        <p:xfrm>
          <a:off x="5791199" y="5126181"/>
          <a:ext cx="3092607" cy="72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8" imgW="2108200" imgH="457200" progId="Equation.3">
                  <p:embed/>
                </p:oleObj>
              </mc:Choice>
              <mc:Fallback>
                <p:oleObj r:id="rId8" imgW="21082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199" y="5126181"/>
                        <a:ext cx="3092607" cy="720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430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696DC5-5590-D543-8434-78E98217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内部收益率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A5B510-03FA-5C46-9E27-73C8C4870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01000" cy="4351338"/>
          </a:xfrm>
        </p:spPr>
        <p:txBody>
          <a:bodyPr/>
          <a:lstStyle/>
          <a:p>
            <a:r>
              <a:rPr lang="zh-CN" altLang="zh-CN" dirty="0"/>
              <a:t>反映的是用现金流入收回现金流出的能力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当</a:t>
            </a:r>
            <a:r>
              <a:rPr lang="zh-CN" altLang="zh-CN" dirty="0"/>
              <a:t>折现率恰好等于它的内部收益率</a:t>
            </a:r>
            <a:r>
              <a:rPr lang="zh-CN" altLang="en-US" dirty="0"/>
              <a:t>时</a:t>
            </a:r>
            <a:r>
              <a:rPr lang="zh-CN" altLang="zh-CN" dirty="0"/>
              <a:t>，说明现金流入，将现金流出全部收回，净现值为</a:t>
            </a:r>
            <a:r>
              <a:rPr lang="en-US" altLang="zh-CN" dirty="0"/>
              <a:t>0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0216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B0009A-0500-2646-AB22-E658A9CCE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内部收益率</a:t>
            </a:r>
            <a:r>
              <a:rPr lang="zh-CN" altLang="en-US" dirty="0"/>
              <a:t>优缺点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5FDD6E-6402-4942-A3BC-4562AD00A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12DF485C-F8AB-1B43-B7AA-3FACA96DB7DE}"/>
              </a:ext>
            </a:extLst>
          </p:cNvPr>
          <p:cNvGrpSpPr/>
          <p:nvPr/>
        </p:nvGrpSpPr>
        <p:grpSpPr>
          <a:xfrm>
            <a:off x="843385" y="1825625"/>
            <a:ext cx="9963160" cy="2524702"/>
            <a:chOff x="843385" y="1825625"/>
            <a:chExt cx="9963160" cy="2524702"/>
          </a:xfrm>
        </p:grpSpPr>
        <p:sp>
          <p:nvSpPr>
            <p:cNvPr id="5" name="任意形状 4">
              <a:extLst>
                <a:ext uri="{FF2B5EF4-FFF2-40B4-BE49-F238E27FC236}">
                  <a16:creationId xmlns:a16="http://schemas.microsoft.com/office/drawing/2014/main" id="{78E9C0DD-53EA-6E4A-92CD-0EA035FDEED7}"/>
                </a:ext>
              </a:extLst>
            </p:cNvPr>
            <p:cNvSpPr/>
            <p:nvPr/>
          </p:nvSpPr>
          <p:spPr>
            <a:xfrm>
              <a:off x="843385" y="1825625"/>
              <a:ext cx="4908985" cy="668193"/>
            </a:xfrm>
            <a:custGeom>
              <a:avLst/>
              <a:gdLst>
                <a:gd name="connsiteX0" fmla="*/ 0 w 4908985"/>
                <a:gd name="connsiteY0" fmla="*/ 0 h 3600000"/>
                <a:gd name="connsiteX1" fmla="*/ 4908985 w 4908985"/>
                <a:gd name="connsiteY1" fmla="*/ 0 h 3600000"/>
                <a:gd name="connsiteX2" fmla="*/ 4908985 w 4908985"/>
                <a:gd name="connsiteY2" fmla="*/ 3600000 h 3600000"/>
                <a:gd name="connsiteX3" fmla="*/ 0 w 4908985"/>
                <a:gd name="connsiteY3" fmla="*/ 3600000 h 3600000"/>
                <a:gd name="connsiteX4" fmla="*/ 0 w 4908985"/>
                <a:gd name="connsiteY4" fmla="*/ 0 h 36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3600000">
                  <a:moveTo>
                    <a:pt x="0" y="0"/>
                  </a:moveTo>
                  <a:lnTo>
                    <a:pt x="4908985" y="0"/>
                  </a:lnTo>
                  <a:lnTo>
                    <a:pt x="4908985" y="3600000"/>
                  </a:lnTo>
                  <a:lnTo>
                    <a:pt x="0" y="360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B9AB"/>
            </a:solidFill>
            <a:ln>
              <a:solidFill>
                <a:srgbClr val="D7B9A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125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800" b="1" kern="120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优点</a:t>
              </a:r>
            </a:p>
          </p:txBody>
        </p:sp>
        <p:sp>
          <p:nvSpPr>
            <p:cNvPr id="6" name="任意形状 5">
              <a:extLst>
                <a:ext uri="{FF2B5EF4-FFF2-40B4-BE49-F238E27FC236}">
                  <a16:creationId xmlns:a16="http://schemas.microsoft.com/office/drawing/2014/main" id="{28B1030D-CAD7-B447-80AF-8E687FE319BB}"/>
                </a:ext>
              </a:extLst>
            </p:cNvPr>
            <p:cNvSpPr/>
            <p:nvPr/>
          </p:nvSpPr>
          <p:spPr>
            <a:xfrm>
              <a:off x="843385" y="2493819"/>
              <a:ext cx="4920106" cy="1856508"/>
            </a:xfrm>
            <a:custGeom>
              <a:avLst/>
              <a:gdLst>
                <a:gd name="connsiteX0" fmla="*/ 0 w 4908985"/>
                <a:gd name="connsiteY0" fmla="*/ 0 h 751338"/>
                <a:gd name="connsiteX1" fmla="*/ 4908985 w 4908985"/>
                <a:gd name="connsiteY1" fmla="*/ 0 h 751338"/>
                <a:gd name="connsiteX2" fmla="*/ 4908985 w 4908985"/>
                <a:gd name="connsiteY2" fmla="*/ 751338 h 751338"/>
                <a:gd name="connsiteX3" fmla="*/ 0 w 4908985"/>
                <a:gd name="connsiteY3" fmla="*/ 751338 h 751338"/>
                <a:gd name="connsiteX4" fmla="*/ 0 w 4908985"/>
                <a:gd name="connsiteY4" fmla="*/ 0 h 751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751338">
                  <a:moveTo>
                    <a:pt x="0" y="0"/>
                  </a:moveTo>
                  <a:lnTo>
                    <a:pt x="4908985" y="0"/>
                  </a:lnTo>
                  <a:lnTo>
                    <a:pt x="4908985" y="751338"/>
                  </a:lnTo>
                  <a:lnTo>
                    <a:pt x="0" y="7513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70688" bIns="192024" numCol="1" spcCol="1270" anchor="t" anchorCtr="0">
              <a:noAutofit/>
            </a:bodyPr>
            <a:lstStyle/>
            <a:p>
              <a:pPr marL="228600" lvl="1" indent="-228600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CN" altLang="en-US" sz="2400" b="1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直接表明项目投资的盈利能力，反映了投资的使用效率。 </a:t>
              </a:r>
              <a:endParaRPr lang="en-US" altLang="zh-CN" sz="2400" b="1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endParaRPr>
            </a:p>
            <a:p>
              <a:pPr marL="228600" lvl="1" indent="-228600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zh-CN" altLang="en-US" sz="2400" b="1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不用事先设定一个基准折现率。</a:t>
              </a:r>
              <a:endParaRPr lang="en-US" altLang="zh-CN" sz="2400" b="1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endParaRPr>
            </a:p>
            <a:p>
              <a:pPr marL="0" lvl="1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zh-CN" altLang="en-US" sz="2400" b="1" kern="12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7" name="任意形状 6">
              <a:extLst>
                <a:ext uri="{FF2B5EF4-FFF2-40B4-BE49-F238E27FC236}">
                  <a16:creationId xmlns:a16="http://schemas.microsoft.com/office/drawing/2014/main" id="{A467C170-FB5B-D94C-85B1-04C6FE059AA7}"/>
                </a:ext>
              </a:extLst>
            </p:cNvPr>
            <p:cNvSpPr/>
            <p:nvPr/>
          </p:nvSpPr>
          <p:spPr>
            <a:xfrm>
              <a:off x="6439628" y="1825625"/>
              <a:ext cx="4366917" cy="668193"/>
            </a:xfrm>
            <a:custGeom>
              <a:avLst/>
              <a:gdLst>
                <a:gd name="connsiteX0" fmla="*/ 0 w 4908985"/>
                <a:gd name="connsiteY0" fmla="*/ 0 h 3600000"/>
                <a:gd name="connsiteX1" fmla="*/ 4908985 w 4908985"/>
                <a:gd name="connsiteY1" fmla="*/ 0 h 3600000"/>
                <a:gd name="connsiteX2" fmla="*/ 4908985 w 4908985"/>
                <a:gd name="connsiteY2" fmla="*/ 3600000 h 3600000"/>
                <a:gd name="connsiteX3" fmla="*/ 0 w 4908985"/>
                <a:gd name="connsiteY3" fmla="*/ 3600000 h 3600000"/>
                <a:gd name="connsiteX4" fmla="*/ 0 w 4908985"/>
                <a:gd name="connsiteY4" fmla="*/ 0 h 36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3600000">
                  <a:moveTo>
                    <a:pt x="0" y="0"/>
                  </a:moveTo>
                  <a:lnTo>
                    <a:pt x="4908985" y="0"/>
                  </a:lnTo>
                  <a:lnTo>
                    <a:pt x="4908985" y="3600000"/>
                  </a:lnTo>
                  <a:lnTo>
                    <a:pt x="0" y="3600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-1455363"/>
                <a:satOff val="-83928"/>
                <a:lumOff val="8628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125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8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缺点</a:t>
              </a:r>
            </a:p>
          </p:txBody>
        </p:sp>
        <p:sp>
          <p:nvSpPr>
            <p:cNvPr id="8" name="任意形状 7">
              <a:extLst>
                <a:ext uri="{FF2B5EF4-FFF2-40B4-BE49-F238E27FC236}">
                  <a16:creationId xmlns:a16="http://schemas.microsoft.com/office/drawing/2014/main" id="{41F069D9-CB35-1141-B5D1-F9DE9FBEFF84}"/>
                </a:ext>
              </a:extLst>
            </p:cNvPr>
            <p:cNvSpPr/>
            <p:nvPr/>
          </p:nvSpPr>
          <p:spPr>
            <a:xfrm>
              <a:off x="6439629" y="2493819"/>
              <a:ext cx="4339208" cy="1745672"/>
            </a:xfrm>
            <a:custGeom>
              <a:avLst/>
              <a:gdLst>
                <a:gd name="connsiteX0" fmla="*/ 0 w 4908985"/>
                <a:gd name="connsiteY0" fmla="*/ 0 h 751338"/>
                <a:gd name="connsiteX1" fmla="*/ 4908985 w 4908985"/>
                <a:gd name="connsiteY1" fmla="*/ 0 h 751338"/>
                <a:gd name="connsiteX2" fmla="*/ 4908985 w 4908985"/>
                <a:gd name="connsiteY2" fmla="*/ 751338 h 751338"/>
                <a:gd name="connsiteX3" fmla="*/ 0 w 4908985"/>
                <a:gd name="connsiteY3" fmla="*/ 751338 h 751338"/>
                <a:gd name="connsiteX4" fmla="*/ 0 w 4908985"/>
                <a:gd name="connsiteY4" fmla="*/ 0 h 751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751338">
                  <a:moveTo>
                    <a:pt x="0" y="0"/>
                  </a:moveTo>
                  <a:lnTo>
                    <a:pt x="4908985" y="0"/>
                  </a:lnTo>
                  <a:lnTo>
                    <a:pt x="4908985" y="751338"/>
                  </a:lnTo>
                  <a:lnTo>
                    <a:pt x="0" y="7513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70688" bIns="192024" numCol="1" spcCol="1270" anchor="t" anchorCtr="0">
              <a:noAutofit/>
            </a:bodyPr>
            <a:lstStyle/>
            <a:p>
              <a:pPr marL="228600" lvl="1" indent="-228600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CN" altLang="en-US" sz="2400" b="1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计算比较繁琐。 </a:t>
              </a:r>
              <a:endParaRPr lang="zh-CN" altLang="en-US" sz="2400" b="1" kern="12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016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E3D66B-0595-1F4A-8A24-15F352D6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AE4785B7-E1A7-404B-9F78-A688A39255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0052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1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55ACE4-8601-7549-B6B0-4C603B17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净现值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328297-4E81-A849-929D-E82F1CA70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57655" cy="4351338"/>
          </a:xfrm>
        </p:spPr>
        <p:txBody>
          <a:bodyPr/>
          <a:lstStyle/>
          <a:p>
            <a:r>
              <a:rPr lang="en-US" altLang="zh-CN" dirty="0"/>
              <a:t>Net Present Value</a:t>
            </a:r>
            <a:r>
              <a:rPr lang="zh-CN" altLang="zh-CN" dirty="0"/>
              <a:t>，简称为</a:t>
            </a:r>
            <a:r>
              <a:rPr lang="en-US" altLang="zh-CN" dirty="0"/>
              <a:t>NPV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zh-CN" dirty="0"/>
              <a:t>是把方案计算期内全部净现金流量，按照规定的基准折现率</a:t>
            </a:r>
            <a:r>
              <a:rPr lang="en-US" altLang="zh-CN" i="1" dirty="0" err="1"/>
              <a:t>i</a:t>
            </a:r>
            <a:r>
              <a:rPr lang="en-US" altLang="zh-CN" i="1" baseline="-25000" dirty="0" err="1"/>
              <a:t>c</a:t>
            </a:r>
            <a:r>
              <a:rPr lang="zh-CN" altLang="zh-CN" dirty="0"/>
              <a:t>，折现到同一时刻，通常是折到</a:t>
            </a:r>
            <a:r>
              <a:rPr lang="en-US" altLang="zh-CN" dirty="0"/>
              <a:t>j</a:t>
            </a:r>
            <a:r>
              <a:rPr lang="zh-CN" altLang="zh-CN" dirty="0"/>
              <a:t>期初</a:t>
            </a:r>
            <a:r>
              <a:rPr lang="zh-CN" altLang="en-US" dirty="0"/>
              <a:t>（</a:t>
            </a:r>
            <a:r>
              <a:rPr lang="zh-CN" altLang="zh-CN" dirty="0"/>
              <a:t>第</a:t>
            </a:r>
            <a:r>
              <a:rPr lang="en-US" altLang="zh-CN" dirty="0"/>
              <a:t>0</a:t>
            </a:r>
            <a:r>
              <a:rPr lang="zh-CN" altLang="zh-CN" dirty="0"/>
              <a:t>年</a:t>
            </a:r>
            <a:r>
              <a:rPr lang="zh-CN" altLang="en-US" dirty="0"/>
              <a:t>）</a:t>
            </a:r>
            <a:r>
              <a:rPr lang="zh-CN" altLang="zh-CN" dirty="0"/>
              <a:t>，再求各个现值的代数和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921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44ADE8-013D-B044-8C27-1E8D034C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净现值</a:t>
            </a:r>
            <a:r>
              <a:rPr lang="zh-CN" altLang="en-US" dirty="0"/>
              <a:t>的计算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0BB549F-2D93-7C49-B40C-EA42A5F28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25885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3DE7C8B7-FF81-CF47-89D1-A415ABE82A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54974"/>
              </p:ext>
            </p:extLst>
          </p:nvPr>
        </p:nvGraphicFramePr>
        <p:xfrm>
          <a:off x="1025236" y="1884218"/>
          <a:ext cx="8812069" cy="1191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3213100" imgH="444500" progId="Equation.3">
                  <p:embed/>
                </p:oleObj>
              </mc:Choice>
              <mc:Fallback>
                <p:oleObj r:id="rId3" imgW="32131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236" y="1884218"/>
                        <a:ext cx="8812069" cy="1191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圆角矩形标注 5">
            <a:extLst>
              <a:ext uri="{FF2B5EF4-FFF2-40B4-BE49-F238E27FC236}">
                <a16:creationId xmlns:a16="http://schemas.microsoft.com/office/drawing/2014/main" id="{E5186531-B6FF-594D-A50E-7759F1B35195}"/>
              </a:ext>
            </a:extLst>
          </p:cNvPr>
          <p:cNvSpPr/>
          <p:nvPr/>
        </p:nvSpPr>
        <p:spPr>
          <a:xfrm>
            <a:off x="3241964" y="3435926"/>
            <a:ext cx="2909455" cy="1163783"/>
          </a:xfrm>
          <a:prstGeom prst="wedgeRoundRectCallout">
            <a:avLst>
              <a:gd name="adj1" fmla="val 24961"/>
              <a:gd name="adj2" fmla="val -97178"/>
              <a:gd name="adj3" fmla="val 16667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表示第</a:t>
            </a:r>
            <a:r>
              <a:rPr lang="en-US" altLang="zh-CN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t</a:t>
            </a:r>
            <a:r>
              <a:rPr lang="zh-CN" altLang="zh-CN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年的净现金流量</a:t>
            </a:r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。</a:t>
            </a:r>
            <a:r>
              <a:rPr lang="zh-CN" altLang="zh-CN" sz="2400" dirty="0">
                <a:effectLst/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 </a:t>
            </a:r>
            <a:endParaRPr kumimoji="1" lang="zh-CN" altLang="en-US" sz="24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73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1E3AA8-C3CE-D048-A6CB-3727FF74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现金流量表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8E9CC69-B086-CE47-B848-BABF8CE64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70513"/>
              </p:ext>
            </p:extLst>
          </p:nvPr>
        </p:nvGraphicFramePr>
        <p:xfrm>
          <a:off x="1106199" y="1726984"/>
          <a:ext cx="9007621" cy="2761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3628">
                  <a:extLst>
                    <a:ext uri="{9D8B030D-6E8A-4147-A177-3AD203B41FA5}">
                      <a16:colId xmlns:a16="http://schemas.microsoft.com/office/drawing/2014/main" val="799427901"/>
                    </a:ext>
                  </a:extLst>
                </a:gridCol>
                <a:gridCol w="1107406">
                  <a:extLst>
                    <a:ext uri="{9D8B030D-6E8A-4147-A177-3AD203B41FA5}">
                      <a16:colId xmlns:a16="http://schemas.microsoft.com/office/drawing/2014/main" val="1518454363"/>
                    </a:ext>
                  </a:extLst>
                </a:gridCol>
                <a:gridCol w="1107406">
                  <a:extLst>
                    <a:ext uri="{9D8B030D-6E8A-4147-A177-3AD203B41FA5}">
                      <a16:colId xmlns:a16="http://schemas.microsoft.com/office/drawing/2014/main" val="3648114184"/>
                    </a:ext>
                  </a:extLst>
                </a:gridCol>
                <a:gridCol w="1107406">
                  <a:extLst>
                    <a:ext uri="{9D8B030D-6E8A-4147-A177-3AD203B41FA5}">
                      <a16:colId xmlns:a16="http://schemas.microsoft.com/office/drawing/2014/main" val="2627005440"/>
                    </a:ext>
                  </a:extLst>
                </a:gridCol>
                <a:gridCol w="1107406">
                  <a:extLst>
                    <a:ext uri="{9D8B030D-6E8A-4147-A177-3AD203B41FA5}">
                      <a16:colId xmlns:a16="http://schemas.microsoft.com/office/drawing/2014/main" val="787673793"/>
                    </a:ext>
                  </a:extLst>
                </a:gridCol>
                <a:gridCol w="1107406">
                  <a:extLst>
                    <a:ext uri="{9D8B030D-6E8A-4147-A177-3AD203B41FA5}">
                      <a16:colId xmlns:a16="http://schemas.microsoft.com/office/drawing/2014/main" val="4001261256"/>
                    </a:ext>
                  </a:extLst>
                </a:gridCol>
                <a:gridCol w="1107406">
                  <a:extLst>
                    <a:ext uri="{9D8B030D-6E8A-4147-A177-3AD203B41FA5}">
                      <a16:colId xmlns:a16="http://schemas.microsoft.com/office/drawing/2014/main" val="802939264"/>
                    </a:ext>
                  </a:extLst>
                </a:gridCol>
                <a:gridCol w="1109557">
                  <a:extLst>
                    <a:ext uri="{9D8B030D-6E8A-4147-A177-3AD203B41FA5}">
                      <a16:colId xmlns:a16="http://schemas.microsoft.com/office/drawing/2014/main" val="1532808057"/>
                    </a:ext>
                  </a:extLst>
                </a:gridCol>
              </a:tblGrid>
              <a:tr h="505031">
                <a:tc>
                  <a:txBody>
                    <a:bodyPr/>
                    <a:lstStyle/>
                    <a:p>
                      <a:pPr algn="ctr" fontAlgn="base"/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年份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33091254"/>
                  </a:ext>
                </a:extLst>
              </a:tr>
              <a:tr h="641811">
                <a:tc>
                  <a:txBody>
                    <a:bodyPr/>
                    <a:lstStyle/>
                    <a:p>
                      <a:pPr algn="ctr" fontAlgn="base"/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净现金流量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-1000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500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400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8235788"/>
                  </a:ext>
                </a:extLst>
              </a:tr>
              <a:tr h="505031">
                <a:tc>
                  <a:txBody>
                    <a:bodyPr/>
                    <a:lstStyle/>
                    <a:p>
                      <a:pPr algn="ctr" fontAlgn="base"/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折现系数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0.91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0.83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0.75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0.68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0.62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0.56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95856429"/>
                  </a:ext>
                </a:extLst>
              </a:tr>
              <a:tr h="505031">
                <a:tc>
                  <a:txBody>
                    <a:bodyPr/>
                    <a:lstStyle/>
                    <a:p>
                      <a:pPr algn="ctr" fontAlgn="base"/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各年现值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-1000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455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332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150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136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124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112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0026618"/>
                  </a:ext>
                </a:extLst>
              </a:tr>
              <a:tr h="604985">
                <a:tc>
                  <a:txBody>
                    <a:bodyPr/>
                    <a:lstStyle/>
                    <a:p>
                      <a:pPr algn="ctr" fontAlgn="base"/>
                      <a:r>
                        <a:rPr lang="zh-CN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累计现值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-1000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-545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-213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-63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73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197</a:t>
                      </a:r>
                      <a:endParaRPr lang="zh-CN" sz="1600" b="1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ource Han Serif CN" panose="02020400000000000000" pitchFamily="18" charset="-128"/>
                          <a:cs typeface="Times New Roman" panose="02020603050405020304" pitchFamily="18" charset="0"/>
                        </a:rPr>
                        <a:t>309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Source Han Serif CN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19084746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C40636E8-0EAB-8841-AD32-2ACFC4021AE0}"/>
              </a:ext>
            </a:extLst>
          </p:cNvPr>
          <p:cNvSpPr/>
          <p:nvPr/>
        </p:nvSpPr>
        <p:spPr>
          <a:xfrm>
            <a:off x="3491345" y="2216727"/>
            <a:ext cx="2216728" cy="69272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29820E4-049B-1C48-92EE-11A0C5438707}"/>
              </a:ext>
            </a:extLst>
          </p:cNvPr>
          <p:cNvSpPr/>
          <p:nvPr/>
        </p:nvSpPr>
        <p:spPr>
          <a:xfrm>
            <a:off x="4530436" y="3338945"/>
            <a:ext cx="1177637" cy="595746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916183C-F5DD-0F4A-8A91-8AEA5F07E94F}"/>
              </a:ext>
            </a:extLst>
          </p:cNvPr>
          <p:cNvSpPr/>
          <p:nvPr/>
        </p:nvSpPr>
        <p:spPr>
          <a:xfrm>
            <a:off x="8922326" y="3851563"/>
            <a:ext cx="1177637" cy="595746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C9433D6-B8DB-CF40-B9BF-7A5DF34DDAF0}"/>
              </a:ext>
            </a:extLst>
          </p:cNvPr>
          <p:cNvSpPr/>
          <p:nvPr/>
        </p:nvSpPr>
        <p:spPr>
          <a:xfrm>
            <a:off x="9006668" y="4657498"/>
            <a:ext cx="1188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latin typeface="Source Han Serif CN" panose="02020400000000000000" pitchFamily="18" charset="-128"/>
                <a:ea typeface="Source Han Serif CN" panose="02020400000000000000" pitchFamily="18" charset="-128"/>
                <a:cs typeface="Times New Roman" panose="02020603050405020304" pitchFamily="18" charset="0"/>
              </a:rPr>
              <a:t>净现值</a:t>
            </a:r>
            <a:r>
              <a:rPr lang="zh-CN" altLang="zh-CN" sz="2400" b="1" dirty="0">
                <a:effectLst/>
                <a:latin typeface="Source Han Serif CN" panose="02020400000000000000" pitchFamily="18" charset="-128"/>
                <a:ea typeface="Source Han Serif CN" panose="02020400000000000000" pitchFamily="18" charset="-128"/>
              </a:rPr>
              <a:t> </a:t>
            </a:r>
            <a:endParaRPr lang="zh-CN" altLang="en-US" sz="2400" b="1" dirty="0">
              <a:latin typeface="Source Han Serif CN" panose="02020400000000000000" pitchFamily="18" charset="-128"/>
              <a:ea typeface="Source Han Serif CN" panose="02020400000000000000" pitchFamily="18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内容占位符 2">
                <a:extLst>
                  <a:ext uri="{FF2B5EF4-FFF2-40B4-BE49-F238E27FC236}">
                    <a16:creationId xmlns:a16="http://schemas.microsoft.com/office/drawing/2014/main" id="{CAC9171B-77A0-1F41-B63F-6DCF42E084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7364" y="5095299"/>
                <a:ext cx="10515600" cy="435133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zh-CN" altLang="zh-CN" sz="2800" dirty="0"/>
                  <a:t>在采用净现值指标评价方案时，对于单一方案而言，如果</a:t>
                </a:r>
                <a:r>
                  <a:rPr lang="en-US" altLang="zh-CN" sz="2800" dirty="0"/>
                  <a:t>NPV</a:t>
                </a:r>
                <a14:m>
                  <m:oMath xmlns:m="http://schemas.openxmlformats.org/officeDocument/2006/math">
                    <m:r>
                      <a:rPr lang="zh-CN" altLang="en-US" sz="280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zh-CN" altLang="en-US" sz="2800" dirty="0"/>
                  <a:t> </a:t>
                </a:r>
                <a:r>
                  <a:rPr lang="en-US" altLang="zh-CN" sz="2800" dirty="0"/>
                  <a:t>0</a:t>
                </a:r>
                <a:r>
                  <a:rPr lang="zh-CN" altLang="zh-CN" sz="2800" dirty="0"/>
                  <a:t>，那么方案是可行的；如果</a:t>
                </a:r>
                <a:r>
                  <a:rPr lang="en-US" altLang="zh-CN" sz="2800" dirty="0"/>
                  <a:t>NPV</a:t>
                </a:r>
                <a14:m>
                  <m:oMath xmlns:m="http://schemas.openxmlformats.org/officeDocument/2006/math">
                    <m:r>
                      <a:rPr lang="en-US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altLang="zh-CN" sz="2800" dirty="0"/>
                  <a:t>0</a:t>
                </a:r>
                <a:r>
                  <a:rPr lang="zh-CN" altLang="zh-CN" sz="2800" dirty="0"/>
                  <a:t>，方案不可行。</a:t>
                </a:r>
                <a:endParaRPr kumimoji="1" lang="zh-CN" altLang="en-US" sz="2800" dirty="0"/>
              </a:p>
            </p:txBody>
          </p:sp>
        </mc:Choice>
        <mc:Fallback>
          <p:sp>
            <p:nvSpPr>
              <p:cNvPr id="15" name="内容占位符 2">
                <a:extLst>
                  <a:ext uri="{FF2B5EF4-FFF2-40B4-BE49-F238E27FC236}">
                    <a16:creationId xmlns:a16="http://schemas.microsoft.com/office/drawing/2014/main" id="{CAC9171B-77A0-1F41-B63F-6DCF42E084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364" y="5095299"/>
                <a:ext cx="10515600" cy="4351338"/>
              </a:xfrm>
              <a:blipFill>
                <a:blip r:embed="rId2"/>
                <a:stretch>
                  <a:fillRect l="-965" r="-9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86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026EBA-5B32-184E-B941-28DABC89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净现值指标</a:t>
            </a:r>
            <a:r>
              <a:rPr lang="zh-CN" altLang="en-US" dirty="0"/>
              <a:t>的优点</a:t>
            </a:r>
            <a:endParaRPr kumimoji="1" lang="zh-CN" altLang="en-US" dirty="0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1AFB0A51-1BF1-C248-9A09-5E415A21A849}"/>
              </a:ext>
            </a:extLst>
          </p:cNvPr>
          <p:cNvGrpSpPr/>
          <p:nvPr/>
        </p:nvGrpSpPr>
        <p:grpSpPr>
          <a:xfrm>
            <a:off x="843385" y="1825625"/>
            <a:ext cx="10505228" cy="3660776"/>
            <a:chOff x="843385" y="1825625"/>
            <a:chExt cx="10505228" cy="3660776"/>
          </a:xfrm>
        </p:grpSpPr>
        <p:sp>
          <p:nvSpPr>
            <p:cNvPr id="17" name="任意形状 16">
              <a:extLst>
                <a:ext uri="{FF2B5EF4-FFF2-40B4-BE49-F238E27FC236}">
                  <a16:creationId xmlns:a16="http://schemas.microsoft.com/office/drawing/2014/main" id="{777B81FE-DD61-F446-9E72-99082B4990C6}"/>
                </a:ext>
              </a:extLst>
            </p:cNvPr>
            <p:cNvSpPr/>
            <p:nvPr/>
          </p:nvSpPr>
          <p:spPr>
            <a:xfrm>
              <a:off x="843385" y="1825625"/>
              <a:ext cx="4908985" cy="668193"/>
            </a:xfrm>
            <a:custGeom>
              <a:avLst/>
              <a:gdLst>
                <a:gd name="connsiteX0" fmla="*/ 0 w 4908985"/>
                <a:gd name="connsiteY0" fmla="*/ 0 h 3600000"/>
                <a:gd name="connsiteX1" fmla="*/ 4908985 w 4908985"/>
                <a:gd name="connsiteY1" fmla="*/ 0 h 3600000"/>
                <a:gd name="connsiteX2" fmla="*/ 4908985 w 4908985"/>
                <a:gd name="connsiteY2" fmla="*/ 3600000 h 3600000"/>
                <a:gd name="connsiteX3" fmla="*/ 0 w 4908985"/>
                <a:gd name="connsiteY3" fmla="*/ 3600000 h 3600000"/>
                <a:gd name="connsiteX4" fmla="*/ 0 w 4908985"/>
                <a:gd name="connsiteY4" fmla="*/ 0 h 36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3600000">
                  <a:moveTo>
                    <a:pt x="0" y="0"/>
                  </a:moveTo>
                  <a:lnTo>
                    <a:pt x="4908985" y="0"/>
                  </a:lnTo>
                  <a:lnTo>
                    <a:pt x="4908985" y="3600000"/>
                  </a:lnTo>
                  <a:lnTo>
                    <a:pt x="0" y="360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B9AB"/>
            </a:solidFill>
            <a:ln>
              <a:solidFill>
                <a:srgbClr val="D7B9A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125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800" b="1" kern="120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优点</a:t>
              </a:r>
            </a:p>
          </p:txBody>
        </p:sp>
        <p:sp>
          <p:nvSpPr>
            <p:cNvPr id="18" name="任意形状 17">
              <a:extLst>
                <a:ext uri="{FF2B5EF4-FFF2-40B4-BE49-F238E27FC236}">
                  <a16:creationId xmlns:a16="http://schemas.microsoft.com/office/drawing/2014/main" id="{20E5AB2F-D4C1-F248-B9A7-81A37EEB3A83}"/>
                </a:ext>
              </a:extLst>
            </p:cNvPr>
            <p:cNvSpPr/>
            <p:nvPr/>
          </p:nvSpPr>
          <p:spPr>
            <a:xfrm>
              <a:off x="843385" y="2493819"/>
              <a:ext cx="4908985" cy="2992582"/>
            </a:xfrm>
            <a:custGeom>
              <a:avLst/>
              <a:gdLst>
                <a:gd name="connsiteX0" fmla="*/ 0 w 4908985"/>
                <a:gd name="connsiteY0" fmla="*/ 0 h 751338"/>
                <a:gd name="connsiteX1" fmla="*/ 4908985 w 4908985"/>
                <a:gd name="connsiteY1" fmla="*/ 0 h 751338"/>
                <a:gd name="connsiteX2" fmla="*/ 4908985 w 4908985"/>
                <a:gd name="connsiteY2" fmla="*/ 751338 h 751338"/>
                <a:gd name="connsiteX3" fmla="*/ 0 w 4908985"/>
                <a:gd name="connsiteY3" fmla="*/ 751338 h 751338"/>
                <a:gd name="connsiteX4" fmla="*/ 0 w 4908985"/>
                <a:gd name="connsiteY4" fmla="*/ 0 h 751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751338">
                  <a:moveTo>
                    <a:pt x="0" y="0"/>
                  </a:moveTo>
                  <a:lnTo>
                    <a:pt x="4908985" y="0"/>
                  </a:lnTo>
                  <a:lnTo>
                    <a:pt x="4908985" y="751338"/>
                  </a:lnTo>
                  <a:lnTo>
                    <a:pt x="0" y="7513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70688" bIns="192024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CN" altLang="en-US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在给定现金流量、寿命期和折现率的情况下，较容易能算出折现值。</a:t>
              </a:r>
            </a:p>
            <a:p>
              <a:pPr marL="228600" lvl="1" indent="-228600" algn="l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CN" altLang="en-US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克服了投资回收期的缺点，在理论上比投资回收期更完善，在实践中被广泛采用。  </a:t>
              </a:r>
            </a:p>
          </p:txBody>
        </p:sp>
        <p:sp>
          <p:nvSpPr>
            <p:cNvPr id="19" name="任意形状 18">
              <a:extLst>
                <a:ext uri="{FF2B5EF4-FFF2-40B4-BE49-F238E27FC236}">
                  <a16:creationId xmlns:a16="http://schemas.microsoft.com/office/drawing/2014/main" id="{E87305DE-F94F-7241-96B9-99CB2985CEDB}"/>
                </a:ext>
              </a:extLst>
            </p:cNvPr>
            <p:cNvSpPr/>
            <p:nvPr/>
          </p:nvSpPr>
          <p:spPr>
            <a:xfrm>
              <a:off x="6439628" y="1825625"/>
              <a:ext cx="4908985" cy="668193"/>
            </a:xfrm>
            <a:custGeom>
              <a:avLst/>
              <a:gdLst>
                <a:gd name="connsiteX0" fmla="*/ 0 w 4908985"/>
                <a:gd name="connsiteY0" fmla="*/ 0 h 3600000"/>
                <a:gd name="connsiteX1" fmla="*/ 4908985 w 4908985"/>
                <a:gd name="connsiteY1" fmla="*/ 0 h 3600000"/>
                <a:gd name="connsiteX2" fmla="*/ 4908985 w 4908985"/>
                <a:gd name="connsiteY2" fmla="*/ 3600000 h 3600000"/>
                <a:gd name="connsiteX3" fmla="*/ 0 w 4908985"/>
                <a:gd name="connsiteY3" fmla="*/ 3600000 h 3600000"/>
                <a:gd name="connsiteX4" fmla="*/ 0 w 4908985"/>
                <a:gd name="connsiteY4" fmla="*/ 0 h 36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3600000">
                  <a:moveTo>
                    <a:pt x="0" y="0"/>
                  </a:moveTo>
                  <a:lnTo>
                    <a:pt x="4908985" y="0"/>
                  </a:lnTo>
                  <a:lnTo>
                    <a:pt x="4908985" y="3600000"/>
                  </a:lnTo>
                  <a:lnTo>
                    <a:pt x="0" y="3600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-1455363"/>
                <a:satOff val="-83928"/>
                <a:lumOff val="8628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125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8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缺点</a:t>
              </a:r>
            </a:p>
          </p:txBody>
        </p:sp>
        <p:sp>
          <p:nvSpPr>
            <p:cNvPr id="20" name="任意形状 19">
              <a:extLst>
                <a:ext uri="{FF2B5EF4-FFF2-40B4-BE49-F238E27FC236}">
                  <a16:creationId xmlns:a16="http://schemas.microsoft.com/office/drawing/2014/main" id="{6441852B-D91A-DE42-B89E-99B28ABCF36C}"/>
                </a:ext>
              </a:extLst>
            </p:cNvPr>
            <p:cNvSpPr/>
            <p:nvPr/>
          </p:nvSpPr>
          <p:spPr>
            <a:xfrm>
              <a:off x="6439628" y="2493819"/>
              <a:ext cx="4908985" cy="2992582"/>
            </a:xfrm>
            <a:custGeom>
              <a:avLst/>
              <a:gdLst>
                <a:gd name="connsiteX0" fmla="*/ 0 w 4908985"/>
                <a:gd name="connsiteY0" fmla="*/ 0 h 751338"/>
                <a:gd name="connsiteX1" fmla="*/ 4908985 w 4908985"/>
                <a:gd name="connsiteY1" fmla="*/ 0 h 751338"/>
                <a:gd name="connsiteX2" fmla="*/ 4908985 w 4908985"/>
                <a:gd name="connsiteY2" fmla="*/ 751338 h 751338"/>
                <a:gd name="connsiteX3" fmla="*/ 0 w 4908985"/>
                <a:gd name="connsiteY3" fmla="*/ 751338 h 751338"/>
                <a:gd name="connsiteX4" fmla="*/ 0 w 4908985"/>
                <a:gd name="connsiteY4" fmla="*/ 0 h 751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8985" h="751338">
                  <a:moveTo>
                    <a:pt x="0" y="0"/>
                  </a:moveTo>
                  <a:lnTo>
                    <a:pt x="4908985" y="0"/>
                  </a:lnTo>
                  <a:lnTo>
                    <a:pt x="4908985" y="751338"/>
                  </a:lnTo>
                  <a:lnTo>
                    <a:pt x="0" y="7513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70688" bIns="192024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CN" altLang="en-US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基准折现率的确定比较困难，在实际应用上会受到较大的限制。</a:t>
              </a:r>
            </a:p>
            <a:p>
              <a:pPr marL="228600" lvl="1" indent="-228600" algn="l" defTabSz="1066800">
                <a:lnSpc>
                  <a:spcPct val="125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CN" altLang="en-US" sz="2400" b="1" kern="1200" dirty="0">
                  <a:latin typeface="Times New Roman" panose="02020603050405020304" pitchFamily="18" charset="0"/>
                  <a:ea typeface="Source Han Serif CN" panose="02020400000000000000" pitchFamily="18" charset="-128"/>
                  <a:cs typeface="Times New Roman" panose="02020603050405020304" pitchFamily="18" charset="0"/>
                </a:rPr>
                <a:t>当不同方案的投资额不同的时候，单纯看净现值的绝对大小，不能直接反映资金的利用率，难以进行比选。</a:t>
              </a:r>
            </a:p>
          </p:txBody>
        </p:sp>
      </p:grp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0C653A56-3CEE-B04D-A306-D920A05FB0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270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3" imgW="2921000" imgH="3505200" progId="Equation.3">
                  <p:embed/>
                </p:oleObj>
              </mc:Choice>
              <mc:Fallback>
                <p:oleObj r:id="rId3" imgW="2921000" imgH="350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7000" cy="152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图片 14">
            <a:extLst>
              <a:ext uri="{FF2B5EF4-FFF2-40B4-BE49-F238E27FC236}">
                <a16:creationId xmlns:a16="http://schemas.microsoft.com/office/drawing/2014/main" id="{1E9C8AEA-5795-524E-B6D0-D5C2747117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960255"/>
            <a:ext cx="9168644" cy="243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25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7C20D2-A7F3-0C43-B04D-BF4B9FEF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净现值指数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2895E0-0F73-6242-8E9D-952D88FF3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指项目或方案的净现值与其投资的现值之比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kumimoji="1" lang="zh-CN" altLang="en-US" dirty="0"/>
              <a:t>计算公式：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5BCE819-057E-724A-ADD0-FB05C266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440EE85C-B684-5E4F-B511-1AC57A9F56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404288"/>
              </p:ext>
            </p:extLst>
          </p:nvPr>
        </p:nvGraphicFramePr>
        <p:xfrm>
          <a:off x="3158837" y="2715491"/>
          <a:ext cx="4465118" cy="1302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2133600" imgH="622300" progId="Equation.3">
                  <p:embed/>
                </p:oleObj>
              </mc:Choice>
              <mc:Fallback>
                <p:oleObj r:id="rId3" imgW="2133600" imgH="622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8837" y="2715491"/>
                        <a:ext cx="4465118" cy="13023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圆角矩形标注 5">
            <a:extLst>
              <a:ext uri="{FF2B5EF4-FFF2-40B4-BE49-F238E27FC236}">
                <a16:creationId xmlns:a16="http://schemas.microsoft.com/office/drawing/2014/main" id="{CA155942-65FD-2E48-B916-7B9FAF087282}"/>
              </a:ext>
            </a:extLst>
          </p:cNvPr>
          <p:cNvSpPr/>
          <p:nvPr/>
        </p:nvSpPr>
        <p:spPr>
          <a:xfrm>
            <a:off x="2937163" y="4267199"/>
            <a:ext cx="4793673" cy="942110"/>
          </a:xfrm>
          <a:prstGeom prst="wedgeRoundRectCallout">
            <a:avLst>
              <a:gd name="adj1" fmla="val 24961"/>
              <a:gd name="adj2" fmla="val -97178"/>
              <a:gd name="adj3" fmla="val 16667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m</a:t>
            </a:r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是指项目发生投资额的年限，</a:t>
            </a:r>
            <a:r>
              <a:rPr lang="en-US" altLang="zh-CN" sz="2400" dirty="0" err="1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Kt</a:t>
            </a:r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是指第</a:t>
            </a:r>
            <a:r>
              <a:rPr lang="en-US" altLang="zh-CN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t</a:t>
            </a:r>
            <a:r>
              <a:rPr lang="zh-CN" altLang="en-US" sz="2400" dirty="0">
                <a:latin typeface="Times New Roman" panose="02020603050405020304" pitchFamily="18" charset="0"/>
                <a:ea typeface="Source Han Serif CN" panose="02020400000000000000" pitchFamily="18" charset="-128"/>
                <a:cs typeface="Times New Roman" panose="02020603050405020304" pitchFamily="18" charset="0"/>
              </a:rPr>
              <a:t>年的投资额。 </a:t>
            </a:r>
            <a:endParaRPr kumimoji="1" lang="zh-CN" altLang="en-US" sz="24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内容占位符 2">
                <a:extLst>
                  <a:ext uri="{FF2B5EF4-FFF2-40B4-BE49-F238E27FC236}">
                    <a16:creationId xmlns:a16="http://schemas.microsoft.com/office/drawing/2014/main" id="{F81526D9-0A10-F045-B267-3E2CDD9BA4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0491" y="5233844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just" defTabSz="914400" rtl="0" eaLnBrk="1" latinLnBrk="0" hangingPunct="1">
                  <a:lnSpc>
                    <a:spcPct val="15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b="1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Source Han Serif CN" panose="02020400000000000000" pitchFamily="18" charset="-128"/>
                    <a:cs typeface="Times New Roman" panose="02020603050405020304" pitchFamily="18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CN" altLang="en-US" sz="2800" dirty="0"/>
                  <a:t>如果</a:t>
                </a:r>
                <a:r>
                  <a:rPr lang="en-US" altLang="zh-CN" sz="2800" dirty="0"/>
                  <a:t>INPV</a:t>
                </a:r>
                <a14:m>
                  <m:oMath xmlns:m="http://schemas.openxmlformats.org/officeDocument/2006/math">
                    <m:r>
                      <a:rPr lang="zh-CN" altLang="en-US" sz="2800" i="1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zh-CN" altLang="en-US" sz="2800" dirty="0"/>
                  <a:t> </a:t>
                </a:r>
                <a:r>
                  <a:rPr lang="en-US" altLang="zh-CN" sz="2800" dirty="0"/>
                  <a:t>0</a:t>
                </a:r>
                <a:r>
                  <a:rPr lang="zh-CN" altLang="zh-CN" sz="2800" dirty="0"/>
                  <a:t>，方案是可行的；如果</a:t>
                </a:r>
                <a:r>
                  <a:rPr lang="en-US" altLang="zh-CN" sz="2800" dirty="0"/>
                  <a:t>INPV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altLang="zh-CN" sz="2800" dirty="0"/>
                  <a:t>0</a:t>
                </a:r>
                <a:r>
                  <a:rPr lang="zh-CN" altLang="zh-CN" sz="2800" dirty="0"/>
                  <a:t>，方案不可行。</a:t>
                </a:r>
                <a:r>
                  <a:rPr lang="zh-CN" altLang="en-US" sz="2800" dirty="0"/>
                  <a:t>当多方案比较时，净现值指数最大的方案最优。 </a:t>
                </a:r>
                <a:endParaRPr kumimoji="1" lang="zh-CN" altLang="en-US" sz="2800" dirty="0"/>
              </a:p>
            </p:txBody>
          </p:sp>
        </mc:Choice>
        <mc:Fallback>
          <p:sp>
            <p:nvSpPr>
              <p:cNvPr id="10" name="内容占位符 2">
                <a:extLst>
                  <a:ext uri="{FF2B5EF4-FFF2-40B4-BE49-F238E27FC236}">
                    <a16:creationId xmlns:a16="http://schemas.microsoft.com/office/drawing/2014/main" id="{F81526D9-0A10-F045-B267-3E2CDD9BA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91" y="5233844"/>
                <a:ext cx="10515600" cy="4351338"/>
              </a:xfrm>
              <a:prstGeom prst="rect">
                <a:avLst/>
              </a:prstGeom>
              <a:blipFill>
                <a:blip r:embed="rId5"/>
                <a:stretch>
                  <a:fillRect l="-1206" r="-10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390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563EE7-C725-D14F-AF47-42B4FACDC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净现值指数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0DA807-3C05-EC4C-99F6-C8EA80B96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3655" cy="4351338"/>
          </a:xfrm>
        </p:spPr>
        <p:txBody>
          <a:bodyPr/>
          <a:lstStyle/>
          <a:p>
            <a:r>
              <a:rPr lang="zh-CN" altLang="zh-CN" dirty="0"/>
              <a:t>也称为净现值率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zh-CN" dirty="0"/>
              <a:t>当多方案比较，而各方案的投资额不同的时候，应该用净现值指数来进行比较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062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3F30F6-C230-554F-9D3F-4205A3160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净年值指标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F5099A-649E-B14A-A63D-1DC4B331E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81800" cy="4351338"/>
          </a:xfrm>
        </p:spPr>
        <p:txBody>
          <a:bodyPr/>
          <a:lstStyle/>
          <a:p>
            <a:r>
              <a:rPr lang="en-US" altLang="zh-CN" dirty="0"/>
              <a:t>Net Annual Value</a:t>
            </a:r>
            <a:r>
              <a:rPr lang="zh-CN" altLang="zh-CN" dirty="0"/>
              <a:t>，简称为</a:t>
            </a:r>
            <a:r>
              <a:rPr lang="en-US" altLang="zh-CN" dirty="0"/>
              <a:t>NAV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zh-CN" dirty="0"/>
              <a:t>通过资金等值换算将项目的净现值分摊到寿命期内各年的等额年值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676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728</Words>
  <Application>Microsoft Macintosh PowerPoint</Application>
  <PresentationFormat>宽屏</PresentationFormat>
  <Paragraphs>99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等线</vt:lpstr>
      <vt:lpstr>Source Han Serif CN</vt:lpstr>
      <vt:lpstr>Arial</vt:lpstr>
      <vt:lpstr>Cambria Math</vt:lpstr>
      <vt:lpstr>Times New Roman</vt:lpstr>
      <vt:lpstr>Office 主题​​</vt:lpstr>
      <vt:lpstr>Equation.3</vt:lpstr>
      <vt:lpstr>3.4净现值、净年值及内部收益率</vt:lpstr>
      <vt:lpstr>PowerPoint 演示文稿</vt:lpstr>
      <vt:lpstr>净现值 </vt:lpstr>
      <vt:lpstr>净现值的计算 </vt:lpstr>
      <vt:lpstr>现金流量表 </vt:lpstr>
      <vt:lpstr>净现值指标的优点</vt:lpstr>
      <vt:lpstr>净现值指数 </vt:lpstr>
      <vt:lpstr>净现值指数 </vt:lpstr>
      <vt:lpstr>净年值指标 </vt:lpstr>
      <vt:lpstr>净年值指标的计算</vt:lpstr>
      <vt:lpstr>净年值的特点 </vt:lpstr>
      <vt:lpstr>内部收益率 </vt:lpstr>
      <vt:lpstr>内部收益率</vt:lpstr>
      <vt:lpstr>内部收益率的计算（试算内插） </vt:lpstr>
      <vt:lpstr>内部收益率 </vt:lpstr>
      <vt:lpstr>内部收益率优缺点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3.4净现值、净年值及内部收益率</dc:title>
  <dc:creator>好 喵喵</dc:creator>
  <cp:lastModifiedBy>好 喵喵</cp:lastModifiedBy>
  <cp:revision>8</cp:revision>
  <dcterms:created xsi:type="dcterms:W3CDTF">2020-03-26T08:04:30Z</dcterms:created>
  <dcterms:modified xsi:type="dcterms:W3CDTF">2020-03-26T09:19:57Z</dcterms:modified>
</cp:coreProperties>
</file>