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B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9"/>
    <p:restoredTop sz="93182"/>
  </p:normalViewPr>
  <p:slideViewPr>
    <p:cSldViewPr snapToGrid="0" snapToObjects="1">
      <p:cViewPr varScale="1">
        <p:scale>
          <a:sx n="46" d="100"/>
          <a:sy n="46" d="100"/>
        </p:scale>
        <p:origin x="176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F6530-3585-3E4E-9F49-72C7DDE48A5D}" type="doc">
      <dgm:prSet loTypeId="urn:microsoft.com/office/officeart/2005/8/layout/hierarchy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955F9FC1-EA41-5346-8E67-EE271D2BBE0F}">
      <dgm:prSet phldrT="[文本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zh-CN" altLang="en-US" sz="3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投资项目资金</a:t>
          </a:r>
        </a:p>
      </dgm:t>
    </dgm:pt>
    <dgm:pt modelId="{1A4E3642-450C-2C4D-A181-5105525D69F1}" type="parTrans" cxnId="{B9B1F978-CF43-074C-9AE9-ADEAB76E1871}">
      <dgm:prSet/>
      <dgm:spPr/>
      <dgm:t>
        <a:bodyPr/>
        <a:lstStyle/>
        <a:p>
          <a:endParaRPr lang="zh-CN" altLang="en-US" sz="3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4A111825-7B45-774A-ADBD-807B18C14DB1}" type="sibTrans" cxnId="{B9B1F978-CF43-074C-9AE9-ADEAB76E1871}">
      <dgm:prSet/>
      <dgm:spPr/>
      <dgm:t>
        <a:bodyPr/>
        <a:lstStyle/>
        <a:p>
          <a:endParaRPr lang="zh-CN" altLang="en-US" sz="3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3FA2E9EF-9D06-4C48-AE2B-9811536ADA10}">
      <dgm:prSet phldrT="[文本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zh-CN" altLang="en-US" sz="3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借入资金</a:t>
          </a:r>
        </a:p>
      </dgm:t>
    </dgm:pt>
    <dgm:pt modelId="{05900EAC-1AB6-D546-958A-64EDF5CA0885}" type="parTrans" cxnId="{BCFC5338-EB56-534C-9D88-69B71FFC956F}">
      <dgm:prSet custT="1"/>
      <dgm:spPr>
        <a:ln>
          <a:solidFill>
            <a:srgbClr val="0070C0"/>
          </a:solidFill>
        </a:ln>
      </dgm:spPr>
      <dgm:t>
        <a:bodyPr/>
        <a:lstStyle/>
        <a:p>
          <a:endParaRPr lang="zh-CN" altLang="en-US" sz="3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4E861733-8F13-6E4A-8B31-F75F60019194}" type="sibTrans" cxnId="{BCFC5338-EB56-534C-9D88-69B71FFC956F}">
      <dgm:prSet/>
      <dgm:spPr/>
      <dgm:t>
        <a:bodyPr/>
        <a:lstStyle/>
        <a:p>
          <a:endParaRPr lang="zh-CN" altLang="en-US" sz="3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DE283C3B-791D-FF41-9A0D-ECCCC2488C3A}">
      <dgm:prSet phldrT="[文本]" custT="1"/>
      <dgm:spPr/>
      <dgm:t>
        <a:bodyPr/>
        <a:lstStyle/>
        <a:p>
          <a:r>
            <a:rPr lang="zh-CN" altLang="en-US" sz="3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可长期的使用</a:t>
          </a:r>
        </a:p>
      </dgm:t>
    </dgm:pt>
    <dgm:pt modelId="{5BC37FAE-4FA4-C84D-97ED-4EEFA80533F6}" type="parTrans" cxnId="{F489B9DD-8662-E549-9CA0-F83D81CB69E9}">
      <dgm:prSet custT="1"/>
      <dgm:spPr/>
      <dgm:t>
        <a:bodyPr/>
        <a:lstStyle/>
        <a:p>
          <a:endParaRPr lang="zh-CN" altLang="en-US" sz="3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6B48FBEB-2559-F14D-A633-A71256DDA872}" type="sibTrans" cxnId="{F489B9DD-8662-E549-9CA0-F83D81CB69E9}">
      <dgm:prSet/>
      <dgm:spPr/>
      <dgm:t>
        <a:bodyPr/>
        <a:lstStyle/>
        <a:p>
          <a:endParaRPr lang="zh-CN" altLang="en-US" sz="3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C686815D-4E22-4B4D-8D10-7A700B30AF1F}">
      <dgm:prSet phldrT="[文本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zh-CN" altLang="en-US" sz="3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自有资金</a:t>
          </a:r>
        </a:p>
      </dgm:t>
    </dgm:pt>
    <dgm:pt modelId="{C341CB51-3F69-5E4A-8276-0D78895CDC6B}" type="parTrans" cxnId="{EB9BA80B-7405-6F44-8FE6-B95CD7229439}">
      <dgm:prSet custT="1"/>
      <dgm:spPr>
        <a:ln>
          <a:solidFill>
            <a:srgbClr val="0070C0"/>
          </a:solidFill>
        </a:ln>
      </dgm:spPr>
      <dgm:t>
        <a:bodyPr/>
        <a:lstStyle/>
        <a:p>
          <a:endParaRPr lang="zh-CN" altLang="en-US" sz="3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EE710017-8865-404D-A2D6-C869BB1477DA}" type="sibTrans" cxnId="{EB9BA80B-7405-6F44-8FE6-B95CD7229439}">
      <dgm:prSet/>
      <dgm:spPr/>
      <dgm:t>
        <a:bodyPr/>
        <a:lstStyle/>
        <a:p>
          <a:endParaRPr lang="zh-CN" altLang="en-US" sz="3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2733ABFE-A895-8E41-BBFC-4E500EFC75AC}">
      <dgm:prSet phldrT="[文本]" custT="1"/>
      <dgm:spPr/>
      <dgm:t>
        <a:bodyPr/>
        <a:lstStyle/>
        <a:p>
          <a:r>
            <a:rPr lang="zh-CN" altLang="en-US" sz="3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须按期偿还</a:t>
          </a:r>
        </a:p>
      </dgm:t>
    </dgm:pt>
    <dgm:pt modelId="{2D7D4F33-9CA9-CD44-855D-37A7B73C0325}" type="parTrans" cxnId="{99E6F9F5-2D9B-224B-8F56-85F9DE7C34E2}">
      <dgm:prSet custT="1"/>
      <dgm:spPr/>
      <dgm:t>
        <a:bodyPr/>
        <a:lstStyle/>
        <a:p>
          <a:endParaRPr lang="zh-CN" altLang="en-US" sz="3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9AEC0409-D3B7-2540-9B41-34D8C8723B29}" type="sibTrans" cxnId="{99E6F9F5-2D9B-224B-8F56-85F9DE7C34E2}">
      <dgm:prSet/>
      <dgm:spPr/>
      <dgm:t>
        <a:bodyPr/>
        <a:lstStyle/>
        <a:p>
          <a:endParaRPr lang="zh-CN" altLang="en-US" sz="3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D5EFD6F2-C2E1-3443-9CD8-0258B2D49A6C}" type="pres">
      <dgm:prSet presAssocID="{8DEF6530-3585-3E4E-9F49-72C7DDE48A5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AA36141-E122-DD45-B3A7-30A8ED1D8ED6}" type="pres">
      <dgm:prSet presAssocID="{955F9FC1-EA41-5346-8E67-EE271D2BBE0F}" presName="root1" presStyleCnt="0"/>
      <dgm:spPr/>
    </dgm:pt>
    <dgm:pt modelId="{58F500DD-8F96-AA48-8FC7-74069B42D655}" type="pres">
      <dgm:prSet presAssocID="{955F9FC1-EA41-5346-8E67-EE271D2BBE0F}" presName="LevelOneTextNode" presStyleLbl="node0" presStyleIdx="0" presStyleCnt="1" custScaleY="150509">
        <dgm:presLayoutVars>
          <dgm:chPref val="3"/>
        </dgm:presLayoutVars>
      </dgm:prSet>
      <dgm:spPr/>
    </dgm:pt>
    <dgm:pt modelId="{253BB453-9F8E-F64A-A9BF-58FAC6A7C8CE}" type="pres">
      <dgm:prSet presAssocID="{955F9FC1-EA41-5346-8E67-EE271D2BBE0F}" presName="level2hierChild" presStyleCnt="0"/>
      <dgm:spPr/>
    </dgm:pt>
    <dgm:pt modelId="{EAB4A680-121C-4E47-A7F6-E610149AED58}" type="pres">
      <dgm:prSet presAssocID="{05900EAC-1AB6-D546-958A-64EDF5CA0885}" presName="conn2-1" presStyleLbl="parChTrans1D2" presStyleIdx="0" presStyleCnt="2"/>
      <dgm:spPr/>
    </dgm:pt>
    <dgm:pt modelId="{E1946BF8-8736-4444-80E5-87A911A2998B}" type="pres">
      <dgm:prSet presAssocID="{05900EAC-1AB6-D546-958A-64EDF5CA0885}" presName="connTx" presStyleLbl="parChTrans1D2" presStyleIdx="0" presStyleCnt="2"/>
      <dgm:spPr/>
    </dgm:pt>
    <dgm:pt modelId="{85C972C0-B64A-E74C-A417-5CAA2AFB484F}" type="pres">
      <dgm:prSet presAssocID="{3FA2E9EF-9D06-4C48-AE2B-9811536ADA10}" presName="root2" presStyleCnt="0"/>
      <dgm:spPr/>
    </dgm:pt>
    <dgm:pt modelId="{694CB959-D5F4-F342-AA6E-7F563B8F9A60}" type="pres">
      <dgm:prSet presAssocID="{3FA2E9EF-9D06-4C48-AE2B-9811536ADA10}" presName="LevelTwoTextNode" presStyleLbl="node2" presStyleIdx="0" presStyleCnt="2">
        <dgm:presLayoutVars>
          <dgm:chPref val="3"/>
        </dgm:presLayoutVars>
      </dgm:prSet>
      <dgm:spPr/>
    </dgm:pt>
    <dgm:pt modelId="{9A6A67A3-9096-604A-88CF-D459CE128EAE}" type="pres">
      <dgm:prSet presAssocID="{3FA2E9EF-9D06-4C48-AE2B-9811536ADA10}" presName="level3hierChild" presStyleCnt="0"/>
      <dgm:spPr/>
    </dgm:pt>
    <dgm:pt modelId="{F0F469C2-B9CC-2D45-A490-D6E2CFAE63BA}" type="pres">
      <dgm:prSet presAssocID="{5BC37FAE-4FA4-C84D-97ED-4EEFA80533F6}" presName="conn2-1" presStyleLbl="parChTrans1D3" presStyleIdx="0" presStyleCnt="2"/>
      <dgm:spPr/>
    </dgm:pt>
    <dgm:pt modelId="{C0C92693-6CF4-3E43-B7C8-39AF1A820648}" type="pres">
      <dgm:prSet presAssocID="{5BC37FAE-4FA4-C84D-97ED-4EEFA80533F6}" presName="connTx" presStyleLbl="parChTrans1D3" presStyleIdx="0" presStyleCnt="2"/>
      <dgm:spPr/>
    </dgm:pt>
    <dgm:pt modelId="{53F473AD-E8A3-3547-B1A1-5E8E8E3B8739}" type="pres">
      <dgm:prSet presAssocID="{DE283C3B-791D-FF41-9A0D-ECCCC2488C3A}" presName="root2" presStyleCnt="0"/>
      <dgm:spPr/>
    </dgm:pt>
    <dgm:pt modelId="{21A4AED5-D18A-374B-AA15-87E21C9DD9FE}" type="pres">
      <dgm:prSet presAssocID="{DE283C3B-791D-FF41-9A0D-ECCCC2488C3A}" presName="LevelTwoTextNode" presStyleLbl="node3" presStyleIdx="0" presStyleCnt="2" custScaleY="143166">
        <dgm:presLayoutVars>
          <dgm:chPref val="3"/>
        </dgm:presLayoutVars>
      </dgm:prSet>
      <dgm:spPr/>
    </dgm:pt>
    <dgm:pt modelId="{4D1724F8-D474-4041-8827-7646DF9275E4}" type="pres">
      <dgm:prSet presAssocID="{DE283C3B-791D-FF41-9A0D-ECCCC2488C3A}" presName="level3hierChild" presStyleCnt="0"/>
      <dgm:spPr/>
    </dgm:pt>
    <dgm:pt modelId="{77E32217-3D3C-4F43-A2DF-DDC39B0BC904}" type="pres">
      <dgm:prSet presAssocID="{C341CB51-3F69-5E4A-8276-0D78895CDC6B}" presName="conn2-1" presStyleLbl="parChTrans1D2" presStyleIdx="1" presStyleCnt="2"/>
      <dgm:spPr/>
    </dgm:pt>
    <dgm:pt modelId="{C130EC91-82EE-8047-ADFF-B24AC4280C0E}" type="pres">
      <dgm:prSet presAssocID="{C341CB51-3F69-5E4A-8276-0D78895CDC6B}" presName="connTx" presStyleLbl="parChTrans1D2" presStyleIdx="1" presStyleCnt="2"/>
      <dgm:spPr/>
    </dgm:pt>
    <dgm:pt modelId="{6EB3D8AD-3FC5-8C43-9AB7-F3AC6ECD25B1}" type="pres">
      <dgm:prSet presAssocID="{C686815D-4E22-4B4D-8D10-7A700B30AF1F}" presName="root2" presStyleCnt="0"/>
      <dgm:spPr/>
    </dgm:pt>
    <dgm:pt modelId="{FE4E1F24-E195-394E-A619-98EFDBA25AE1}" type="pres">
      <dgm:prSet presAssocID="{C686815D-4E22-4B4D-8D10-7A700B30AF1F}" presName="LevelTwoTextNode" presStyleLbl="node2" presStyleIdx="1" presStyleCnt="2">
        <dgm:presLayoutVars>
          <dgm:chPref val="3"/>
        </dgm:presLayoutVars>
      </dgm:prSet>
      <dgm:spPr/>
    </dgm:pt>
    <dgm:pt modelId="{199F1E7D-498F-A148-9126-968B6C2DFA15}" type="pres">
      <dgm:prSet presAssocID="{C686815D-4E22-4B4D-8D10-7A700B30AF1F}" presName="level3hierChild" presStyleCnt="0"/>
      <dgm:spPr/>
    </dgm:pt>
    <dgm:pt modelId="{99C5EF1C-59A2-5E47-981F-D38D4A681000}" type="pres">
      <dgm:prSet presAssocID="{2D7D4F33-9CA9-CD44-855D-37A7B73C0325}" presName="conn2-1" presStyleLbl="parChTrans1D3" presStyleIdx="1" presStyleCnt="2"/>
      <dgm:spPr/>
    </dgm:pt>
    <dgm:pt modelId="{316E45D4-F92D-164D-BBD5-92067CFB7CDC}" type="pres">
      <dgm:prSet presAssocID="{2D7D4F33-9CA9-CD44-855D-37A7B73C0325}" presName="connTx" presStyleLbl="parChTrans1D3" presStyleIdx="1" presStyleCnt="2"/>
      <dgm:spPr/>
    </dgm:pt>
    <dgm:pt modelId="{AD860D6F-534B-4B45-BEAC-E5F38460A00B}" type="pres">
      <dgm:prSet presAssocID="{2733ABFE-A895-8E41-BBFC-4E500EFC75AC}" presName="root2" presStyleCnt="0"/>
      <dgm:spPr/>
    </dgm:pt>
    <dgm:pt modelId="{627CA394-7739-6642-BA63-730A074A94A5}" type="pres">
      <dgm:prSet presAssocID="{2733ABFE-A895-8E41-BBFC-4E500EFC75AC}" presName="LevelTwoTextNode" presStyleLbl="node3" presStyleIdx="1" presStyleCnt="2" custScaleY="132719">
        <dgm:presLayoutVars>
          <dgm:chPref val="3"/>
        </dgm:presLayoutVars>
      </dgm:prSet>
      <dgm:spPr/>
    </dgm:pt>
    <dgm:pt modelId="{5BBDF539-441B-734D-8E3A-15B911F1B7F5}" type="pres">
      <dgm:prSet presAssocID="{2733ABFE-A895-8E41-BBFC-4E500EFC75AC}" presName="level3hierChild" presStyleCnt="0"/>
      <dgm:spPr/>
    </dgm:pt>
  </dgm:ptLst>
  <dgm:cxnLst>
    <dgm:cxn modelId="{82D93601-CA6E-C24A-A8A6-147B7DF0F771}" type="presOf" srcId="{C686815D-4E22-4B4D-8D10-7A700B30AF1F}" destId="{FE4E1F24-E195-394E-A619-98EFDBA25AE1}" srcOrd="0" destOrd="0" presId="urn:microsoft.com/office/officeart/2005/8/layout/hierarchy2"/>
    <dgm:cxn modelId="{EB9BA80B-7405-6F44-8FE6-B95CD7229439}" srcId="{955F9FC1-EA41-5346-8E67-EE271D2BBE0F}" destId="{C686815D-4E22-4B4D-8D10-7A700B30AF1F}" srcOrd="1" destOrd="0" parTransId="{C341CB51-3F69-5E4A-8276-0D78895CDC6B}" sibTransId="{EE710017-8865-404D-A2D6-C869BB1477DA}"/>
    <dgm:cxn modelId="{A7AF4425-8EA5-4A49-B18D-9079BABFD802}" type="presOf" srcId="{3FA2E9EF-9D06-4C48-AE2B-9811536ADA10}" destId="{694CB959-D5F4-F342-AA6E-7F563B8F9A60}" srcOrd="0" destOrd="0" presId="urn:microsoft.com/office/officeart/2005/8/layout/hierarchy2"/>
    <dgm:cxn modelId="{8C6B5927-9AA3-A74E-84FD-BD2247FA2342}" type="presOf" srcId="{05900EAC-1AB6-D546-958A-64EDF5CA0885}" destId="{E1946BF8-8736-4444-80E5-87A911A2998B}" srcOrd="1" destOrd="0" presId="urn:microsoft.com/office/officeart/2005/8/layout/hierarchy2"/>
    <dgm:cxn modelId="{BCFC5338-EB56-534C-9D88-69B71FFC956F}" srcId="{955F9FC1-EA41-5346-8E67-EE271D2BBE0F}" destId="{3FA2E9EF-9D06-4C48-AE2B-9811536ADA10}" srcOrd="0" destOrd="0" parTransId="{05900EAC-1AB6-D546-958A-64EDF5CA0885}" sibTransId="{4E861733-8F13-6E4A-8B31-F75F60019194}"/>
    <dgm:cxn modelId="{E1E28139-3C38-4245-8227-3F1DC1E1B821}" type="presOf" srcId="{2733ABFE-A895-8E41-BBFC-4E500EFC75AC}" destId="{627CA394-7739-6642-BA63-730A074A94A5}" srcOrd="0" destOrd="0" presId="urn:microsoft.com/office/officeart/2005/8/layout/hierarchy2"/>
    <dgm:cxn modelId="{A561E45F-7BFF-5448-929F-FFED5629677F}" type="presOf" srcId="{DE283C3B-791D-FF41-9A0D-ECCCC2488C3A}" destId="{21A4AED5-D18A-374B-AA15-87E21C9DD9FE}" srcOrd="0" destOrd="0" presId="urn:microsoft.com/office/officeart/2005/8/layout/hierarchy2"/>
    <dgm:cxn modelId="{54F5C561-A234-1645-A3DC-BACD4486C4C0}" type="presOf" srcId="{8DEF6530-3585-3E4E-9F49-72C7DDE48A5D}" destId="{D5EFD6F2-C2E1-3443-9CD8-0258B2D49A6C}" srcOrd="0" destOrd="0" presId="urn:microsoft.com/office/officeart/2005/8/layout/hierarchy2"/>
    <dgm:cxn modelId="{EC6FE064-E651-2C4D-8696-D56A4367F942}" type="presOf" srcId="{05900EAC-1AB6-D546-958A-64EDF5CA0885}" destId="{EAB4A680-121C-4E47-A7F6-E610149AED58}" srcOrd="0" destOrd="0" presId="urn:microsoft.com/office/officeart/2005/8/layout/hierarchy2"/>
    <dgm:cxn modelId="{6AC31D6F-6BF1-3F4F-A68E-98E480D4367D}" type="presOf" srcId="{5BC37FAE-4FA4-C84D-97ED-4EEFA80533F6}" destId="{C0C92693-6CF4-3E43-B7C8-39AF1A820648}" srcOrd="1" destOrd="0" presId="urn:microsoft.com/office/officeart/2005/8/layout/hierarchy2"/>
    <dgm:cxn modelId="{B9B1F978-CF43-074C-9AE9-ADEAB76E1871}" srcId="{8DEF6530-3585-3E4E-9F49-72C7DDE48A5D}" destId="{955F9FC1-EA41-5346-8E67-EE271D2BBE0F}" srcOrd="0" destOrd="0" parTransId="{1A4E3642-450C-2C4D-A181-5105525D69F1}" sibTransId="{4A111825-7B45-774A-ADBD-807B18C14DB1}"/>
    <dgm:cxn modelId="{C290E480-89E0-5D46-B1B1-141EB56E6DD2}" type="presOf" srcId="{955F9FC1-EA41-5346-8E67-EE271D2BBE0F}" destId="{58F500DD-8F96-AA48-8FC7-74069B42D655}" srcOrd="0" destOrd="0" presId="urn:microsoft.com/office/officeart/2005/8/layout/hierarchy2"/>
    <dgm:cxn modelId="{0814B79A-46AF-9041-97F9-656B62832E02}" type="presOf" srcId="{2D7D4F33-9CA9-CD44-855D-37A7B73C0325}" destId="{99C5EF1C-59A2-5E47-981F-D38D4A681000}" srcOrd="0" destOrd="0" presId="urn:microsoft.com/office/officeart/2005/8/layout/hierarchy2"/>
    <dgm:cxn modelId="{1531EBA4-5E7C-C548-ABB1-B79BDD81D85E}" type="presOf" srcId="{2D7D4F33-9CA9-CD44-855D-37A7B73C0325}" destId="{316E45D4-F92D-164D-BBD5-92067CFB7CDC}" srcOrd="1" destOrd="0" presId="urn:microsoft.com/office/officeart/2005/8/layout/hierarchy2"/>
    <dgm:cxn modelId="{F489B9DD-8662-E549-9CA0-F83D81CB69E9}" srcId="{3FA2E9EF-9D06-4C48-AE2B-9811536ADA10}" destId="{DE283C3B-791D-FF41-9A0D-ECCCC2488C3A}" srcOrd="0" destOrd="0" parTransId="{5BC37FAE-4FA4-C84D-97ED-4EEFA80533F6}" sibTransId="{6B48FBEB-2559-F14D-A633-A71256DDA872}"/>
    <dgm:cxn modelId="{8A21FBE9-03F9-904C-A19D-FFE8DF629D75}" type="presOf" srcId="{5BC37FAE-4FA4-C84D-97ED-4EEFA80533F6}" destId="{F0F469C2-B9CC-2D45-A490-D6E2CFAE63BA}" srcOrd="0" destOrd="0" presId="urn:microsoft.com/office/officeart/2005/8/layout/hierarchy2"/>
    <dgm:cxn modelId="{E7BCC1EF-CF65-8245-9545-3C1561F3C6A0}" type="presOf" srcId="{C341CB51-3F69-5E4A-8276-0D78895CDC6B}" destId="{C130EC91-82EE-8047-ADFF-B24AC4280C0E}" srcOrd="1" destOrd="0" presId="urn:microsoft.com/office/officeart/2005/8/layout/hierarchy2"/>
    <dgm:cxn modelId="{99E6F9F5-2D9B-224B-8F56-85F9DE7C34E2}" srcId="{C686815D-4E22-4B4D-8D10-7A700B30AF1F}" destId="{2733ABFE-A895-8E41-BBFC-4E500EFC75AC}" srcOrd="0" destOrd="0" parTransId="{2D7D4F33-9CA9-CD44-855D-37A7B73C0325}" sibTransId="{9AEC0409-D3B7-2540-9B41-34D8C8723B29}"/>
    <dgm:cxn modelId="{0A8EB5F9-8B69-3645-BDB6-E96562EBFF54}" type="presOf" srcId="{C341CB51-3F69-5E4A-8276-0D78895CDC6B}" destId="{77E32217-3D3C-4F43-A2DF-DDC39B0BC904}" srcOrd="0" destOrd="0" presId="urn:microsoft.com/office/officeart/2005/8/layout/hierarchy2"/>
    <dgm:cxn modelId="{F31D5AF4-27AE-F249-A10B-4CE4953B29FC}" type="presParOf" srcId="{D5EFD6F2-C2E1-3443-9CD8-0258B2D49A6C}" destId="{0AA36141-E122-DD45-B3A7-30A8ED1D8ED6}" srcOrd="0" destOrd="0" presId="urn:microsoft.com/office/officeart/2005/8/layout/hierarchy2"/>
    <dgm:cxn modelId="{DF307F3C-13AB-5844-A6EF-ED1130463586}" type="presParOf" srcId="{0AA36141-E122-DD45-B3A7-30A8ED1D8ED6}" destId="{58F500DD-8F96-AA48-8FC7-74069B42D655}" srcOrd="0" destOrd="0" presId="urn:microsoft.com/office/officeart/2005/8/layout/hierarchy2"/>
    <dgm:cxn modelId="{E86C5D63-D85D-884E-8AD1-481589E5E944}" type="presParOf" srcId="{0AA36141-E122-DD45-B3A7-30A8ED1D8ED6}" destId="{253BB453-9F8E-F64A-A9BF-58FAC6A7C8CE}" srcOrd="1" destOrd="0" presId="urn:microsoft.com/office/officeart/2005/8/layout/hierarchy2"/>
    <dgm:cxn modelId="{EEBDD2EA-BCBE-9E48-8FA2-37F26F13DB47}" type="presParOf" srcId="{253BB453-9F8E-F64A-A9BF-58FAC6A7C8CE}" destId="{EAB4A680-121C-4E47-A7F6-E610149AED58}" srcOrd="0" destOrd="0" presId="urn:microsoft.com/office/officeart/2005/8/layout/hierarchy2"/>
    <dgm:cxn modelId="{60395D3E-1B9E-684C-B2A1-6088769FE333}" type="presParOf" srcId="{EAB4A680-121C-4E47-A7F6-E610149AED58}" destId="{E1946BF8-8736-4444-80E5-87A911A2998B}" srcOrd="0" destOrd="0" presId="urn:microsoft.com/office/officeart/2005/8/layout/hierarchy2"/>
    <dgm:cxn modelId="{75A5D4EB-106A-AD4B-8D10-C937C475E0B6}" type="presParOf" srcId="{253BB453-9F8E-F64A-A9BF-58FAC6A7C8CE}" destId="{85C972C0-B64A-E74C-A417-5CAA2AFB484F}" srcOrd="1" destOrd="0" presId="urn:microsoft.com/office/officeart/2005/8/layout/hierarchy2"/>
    <dgm:cxn modelId="{E4696692-010B-0444-BF09-67739B53320A}" type="presParOf" srcId="{85C972C0-B64A-E74C-A417-5CAA2AFB484F}" destId="{694CB959-D5F4-F342-AA6E-7F563B8F9A60}" srcOrd="0" destOrd="0" presId="urn:microsoft.com/office/officeart/2005/8/layout/hierarchy2"/>
    <dgm:cxn modelId="{E6120D0C-73F7-B043-9772-30FBB138200E}" type="presParOf" srcId="{85C972C0-B64A-E74C-A417-5CAA2AFB484F}" destId="{9A6A67A3-9096-604A-88CF-D459CE128EAE}" srcOrd="1" destOrd="0" presId="urn:microsoft.com/office/officeart/2005/8/layout/hierarchy2"/>
    <dgm:cxn modelId="{33A50E84-6D3C-934A-86C3-826D7BFDC8A7}" type="presParOf" srcId="{9A6A67A3-9096-604A-88CF-D459CE128EAE}" destId="{F0F469C2-B9CC-2D45-A490-D6E2CFAE63BA}" srcOrd="0" destOrd="0" presId="urn:microsoft.com/office/officeart/2005/8/layout/hierarchy2"/>
    <dgm:cxn modelId="{1DB78449-BA30-294F-B306-E0FADA809AE8}" type="presParOf" srcId="{F0F469C2-B9CC-2D45-A490-D6E2CFAE63BA}" destId="{C0C92693-6CF4-3E43-B7C8-39AF1A820648}" srcOrd="0" destOrd="0" presId="urn:microsoft.com/office/officeart/2005/8/layout/hierarchy2"/>
    <dgm:cxn modelId="{4B8A9BDE-59D1-B44A-8F2D-2DE66275A08A}" type="presParOf" srcId="{9A6A67A3-9096-604A-88CF-D459CE128EAE}" destId="{53F473AD-E8A3-3547-B1A1-5E8E8E3B8739}" srcOrd="1" destOrd="0" presId="urn:microsoft.com/office/officeart/2005/8/layout/hierarchy2"/>
    <dgm:cxn modelId="{33BDE47B-B4A9-104E-9A1C-6CE25DC320B4}" type="presParOf" srcId="{53F473AD-E8A3-3547-B1A1-5E8E8E3B8739}" destId="{21A4AED5-D18A-374B-AA15-87E21C9DD9FE}" srcOrd="0" destOrd="0" presId="urn:microsoft.com/office/officeart/2005/8/layout/hierarchy2"/>
    <dgm:cxn modelId="{4403D5E7-3002-9443-B679-E0C23A85FCF6}" type="presParOf" srcId="{53F473AD-E8A3-3547-B1A1-5E8E8E3B8739}" destId="{4D1724F8-D474-4041-8827-7646DF9275E4}" srcOrd="1" destOrd="0" presId="urn:microsoft.com/office/officeart/2005/8/layout/hierarchy2"/>
    <dgm:cxn modelId="{B6E90FCA-DA66-3347-81F6-9ABCCD58C6A1}" type="presParOf" srcId="{253BB453-9F8E-F64A-A9BF-58FAC6A7C8CE}" destId="{77E32217-3D3C-4F43-A2DF-DDC39B0BC904}" srcOrd="2" destOrd="0" presId="urn:microsoft.com/office/officeart/2005/8/layout/hierarchy2"/>
    <dgm:cxn modelId="{B732C346-F418-F143-B8C3-8111677BE786}" type="presParOf" srcId="{77E32217-3D3C-4F43-A2DF-DDC39B0BC904}" destId="{C130EC91-82EE-8047-ADFF-B24AC4280C0E}" srcOrd="0" destOrd="0" presId="urn:microsoft.com/office/officeart/2005/8/layout/hierarchy2"/>
    <dgm:cxn modelId="{4F095442-F6C7-C64F-9155-384E022A8FFA}" type="presParOf" srcId="{253BB453-9F8E-F64A-A9BF-58FAC6A7C8CE}" destId="{6EB3D8AD-3FC5-8C43-9AB7-F3AC6ECD25B1}" srcOrd="3" destOrd="0" presId="urn:microsoft.com/office/officeart/2005/8/layout/hierarchy2"/>
    <dgm:cxn modelId="{62C2F29C-16BE-504B-8720-11BF6978B5D6}" type="presParOf" srcId="{6EB3D8AD-3FC5-8C43-9AB7-F3AC6ECD25B1}" destId="{FE4E1F24-E195-394E-A619-98EFDBA25AE1}" srcOrd="0" destOrd="0" presId="urn:microsoft.com/office/officeart/2005/8/layout/hierarchy2"/>
    <dgm:cxn modelId="{1FD0C5E6-DF9A-EA4E-A6D2-3734870F6884}" type="presParOf" srcId="{6EB3D8AD-3FC5-8C43-9AB7-F3AC6ECD25B1}" destId="{199F1E7D-498F-A148-9126-968B6C2DFA15}" srcOrd="1" destOrd="0" presId="urn:microsoft.com/office/officeart/2005/8/layout/hierarchy2"/>
    <dgm:cxn modelId="{61C8EE9A-346F-C643-B254-83BD80F3CC62}" type="presParOf" srcId="{199F1E7D-498F-A148-9126-968B6C2DFA15}" destId="{99C5EF1C-59A2-5E47-981F-D38D4A681000}" srcOrd="0" destOrd="0" presId="urn:microsoft.com/office/officeart/2005/8/layout/hierarchy2"/>
    <dgm:cxn modelId="{4FE48D3D-8CB1-0E46-99D8-7828D44CA9CB}" type="presParOf" srcId="{99C5EF1C-59A2-5E47-981F-D38D4A681000}" destId="{316E45D4-F92D-164D-BBD5-92067CFB7CDC}" srcOrd="0" destOrd="0" presId="urn:microsoft.com/office/officeart/2005/8/layout/hierarchy2"/>
    <dgm:cxn modelId="{BB69EB2E-6537-0140-8F9C-4D9A855C2F94}" type="presParOf" srcId="{199F1E7D-498F-A148-9126-968B6C2DFA15}" destId="{AD860D6F-534B-4B45-BEAC-E5F38460A00B}" srcOrd="1" destOrd="0" presId="urn:microsoft.com/office/officeart/2005/8/layout/hierarchy2"/>
    <dgm:cxn modelId="{ECAF2CF5-02AD-D043-8C38-1C473C284C6A}" type="presParOf" srcId="{AD860D6F-534B-4B45-BEAC-E5F38460A00B}" destId="{627CA394-7739-6642-BA63-730A074A94A5}" srcOrd="0" destOrd="0" presId="urn:microsoft.com/office/officeart/2005/8/layout/hierarchy2"/>
    <dgm:cxn modelId="{E2751AEB-1B64-BD4B-A5CB-88FD30535414}" type="presParOf" srcId="{AD860D6F-534B-4B45-BEAC-E5F38460A00B}" destId="{5BBDF539-441B-734D-8E3A-15B911F1B7F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1FD21A-DAF3-5A41-A823-0B312AF5B185}" type="doc">
      <dgm:prSet loTypeId="urn:microsoft.com/office/officeart/2005/8/layout/defaul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39FCB28C-F469-524A-8DF7-9C9FA48AB72F}">
      <dgm:prSet custT="1"/>
      <dgm:spPr>
        <a:solidFill>
          <a:srgbClr val="D7B9AB"/>
        </a:solidFill>
      </dgm:spPr>
      <dgm:t>
        <a:bodyPr/>
        <a:lstStyle/>
        <a:p>
          <a:r>
            <a:rPr lang="zh-CN" altLang="en-US" sz="2800" b="1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利息备付率</a:t>
          </a:r>
          <a:endParaRPr lang="zh-CN" altLang="en-US" sz="2800" dirty="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0DED593E-7E40-6246-8EE3-405C82CC4C5E}" type="parTrans" cxnId="{7BEEEF2D-DEB0-5D4E-AF5D-8C55E66D7517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26CC5BE8-43AF-9D4C-BF6E-61E14625DEAF}" type="sibTrans" cxnId="{7BEEEF2D-DEB0-5D4E-AF5D-8C55E66D7517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541778DC-8F79-E646-9C70-2EBE09F1327C}">
      <dgm:prSet custT="1"/>
      <dgm:spPr/>
      <dgm:t>
        <a:bodyPr/>
        <a:lstStyle/>
        <a:p>
          <a:r>
            <a:rPr lang="zh-CN" altLang="en-US" sz="2800" b="1">
              <a:latin typeface="Source Han Serif CN" panose="02020400000000000000" pitchFamily="18" charset="-128"/>
              <a:ea typeface="Source Han Serif CN" panose="02020400000000000000" pitchFamily="18" charset="-128"/>
            </a:rPr>
            <a:t>偿债备付率</a:t>
          </a:r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CF817FE6-0BC0-B14E-9010-92767095258E}" type="parTrans" cxnId="{167B1D69-F2C2-314E-9BFE-B58AC06BFDC6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242D5316-7F7C-B24D-8818-2B712B88E1B6}" type="sibTrans" cxnId="{167B1D69-F2C2-314E-9BFE-B58AC06BFDC6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0B5A7452-478B-DD44-A6BB-918E1D427081}">
      <dgm:prSet custT="1"/>
      <dgm:spPr/>
      <dgm:t>
        <a:bodyPr/>
        <a:lstStyle/>
        <a:p>
          <a:r>
            <a:rPr lang="zh-CN" altLang="en-US" sz="2800" b="1">
              <a:latin typeface="Source Han Serif CN" panose="02020400000000000000" pitchFamily="18" charset="-128"/>
              <a:ea typeface="Source Han Serif CN" panose="02020400000000000000" pitchFamily="18" charset="-128"/>
            </a:rPr>
            <a:t>资产负债率</a:t>
          </a:r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C8FED0AB-6DC9-0642-846E-0A6F53ADFD40}" type="parTrans" cxnId="{D4114F98-FF06-DA46-85CB-25427DE49AD6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CA350B31-AD9C-454F-B619-8E9C26D58FC1}" type="sibTrans" cxnId="{D4114F98-FF06-DA46-85CB-25427DE49AD6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81FA19BA-33F6-204F-A146-FB80180C8CC5}">
      <dgm:prSet custT="1"/>
      <dgm:spPr/>
      <dgm:t>
        <a:bodyPr/>
        <a:lstStyle/>
        <a:p>
          <a:r>
            <a:rPr lang="zh-CN" altLang="en-US" sz="2800" b="1">
              <a:latin typeface="Source Han Serif CN" panose="02020400000000000000" pitchFamily="18" charset="-128"/>
              <a:ea typeface="Source Han Serif CN" panose="02020400000000000000" pitchFamily="18" charset="-128"/>
            </a:rPr>
            <a:t>流动比率</a:t>
          </a:r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D39B0204-8A42-674A-9363-B0FEAED14CD2}" type="parTrans" cxnId="{BF04780C-B880-8C47-97C6-B8134CA3C67B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29D98E42-456A-6347-8953-7FB641591F73}" type="sibTrans" cxnId="{BF04780C-B880-8C47-97C6-B8134CA3C67B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277D024C-3A31-E94E-90BE-D70472F5EB0D}">
      <dgm:prSet custT="1"/>
      <dgm:spPr/>
      <dgm:t>
        <a:bodyPr/>
        <a:lstStyle/>
        <a:p>
          <a:r>
            <a:rPr lang="zh-CN" altLang="en-US" sz="2800" b="1">
              <a:latin typeface="Source Han Serif CN" panose="02020400000000000000" pitchFamily="18" charset="-128"/>
              <a:ea typeface="Source Han Serif CN" panose="02020400000000000000" pitchFamily="18" charset="-128"/>
            </a:rPr>
            <a:t>速动比率</a:t>
          </a:r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3C76B94B-27C3-144B-A8F1-C2D6B0CF1301}" type="parTrans" cxnId="{F376C4D4-FD82-EE4F-B212-3FC3E7556363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6CD1F937-FFF7-2048-B5BE-9236EC4FC308}" type="sibTrans" cxnId="{F376C4D4-FD82-EE4F-B212-3FC3E7556363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6DEDD2E0-568F-3647-82C1-E5E1F496D539}" type="pres">
      <dgm:prSet presAssocID="{F11FD21A-DAF3-5A41-A823-0B312AF5B185}" presName="diagram" presStyleCnt="0">
        <dgm:presLayoutVars>
          <dgm:dir/>
          <dgm:resizeHandles val="exact"/>
        </dgm:presLayoutVars>
      </dgm:prSet>
      <dgm:spPr/>
    </dgm:pt>
    <dgm:pt modelId="{5E81ED5A-DE91-314C-B008-CD13445CE2F7}" type="pres">
      <dgm:prSet presAssocID="{39FCB28C-F469-524A-8DF7-9C9FA48AB72F}" presName="node" presStyleLbl="node1" presStyleIdx="0" presStyleCnt="5">
        <dgm:presLayoutVars>
          <dgm:bulletEnabled val="1"/>
        </dgm:presLayoutVars>
      </dgm:prSet>
      <dgm:spPr/>
    </dgm:pt>
    <dgm:pt modelId="{109F8490-3678-2246-B577-52AAD0B3A04A}" type="pres">
      <dgm:prSet presAssocID="{26CC5BE8-43AF-9D4C-BF6E-61E14625DEAF}" presName="sibTrans" presStyleCnt="0"/>
      <dgm:spPr/>
    </dgm:pt>
    <dgm:pt modelId="{C29839EB-E41E-B84F-8117-E74973C18BBD}" type="pres">
      <dgm:prSet presAssocID="{541778DC-8F79-E646-9C70-2EBE09F1327C}" presName="node" presStyleLbl="node1" presStyleIdx="1" presStyleCnt="5">
        <dgm:presLayoutVars>
          <dgm:bulletEnabled val="1"/>
        </dgm:presLayoutVars>
      </dgm:prSet>
      <dgm:spPr/>
    </dgm:pt>
    <dgm:pt modelId="{6E832666-5EE3-2D45-B4D2-6E75DAAF13D8}" type="pres">
      <dgm:prSet presAssocID="{242D5316-7F7C-B24D-8818-2B712B88E1B6}" presName="sibTrans" presStyleCnt="0"/>
      <dgm:spPr/>
    </dgm:pt>
    <dgm:pt modelId="{7CC71356-16DA-B447-8E50-F63B15BF146B}" type="pres">
      <dgm:prSet presAssocID="{0B5A7452-478B-DD44-A6BB-918E1D427081}" presName="node" presStyleLbl="node1" presStyleIdx="2" presStyleCnt="5">
        <dgm:presLayoutVars>
          <dgm:bulletEnabled val="1"/>
        </dgm:presLayoutVars>
      </dgm:prSet>
      <dgm:spPr/>
    </dgm:pt>
    <dgm:pt modelId="{FD9022CA-4EA9-A243-816F-D23F4436A1A2}" type="pres">
      <dgm:prSet presAssocID="{CA350B31-AD9C-454F-B619-8E9C26D58FC1}" presName="sibTrans" presStyleCnt="0"/>
      <dgm:spPr/>
    </dgm:pt>
    <dgm:pt modelId="{42A963A2-40FA-244C-85DC-E744BBCFBE79}" type="pres">
      <dgm:prSet presAssocID="{81FA19BA-33F6-204F-A146-FB80180C8CC5}" presName="node" presStyleLbl="node1" presStyleIdx="3" presStyleCnt="5">
        <dgm:presLayoutVars>
          <dgm:bulletEnabled val="1"/>
        </dgm:presLayoutVars>
      </dgm:prSet>
      <dgm:spPr/>
    </dgm:pt>
    <dgm:pt modelId="{5009CC1E-83C7-6D45-8CD6-402EDD6305D3}" type="pres">
      <dgm:prSet presAssocID="{29D98E42-456A-6347-8953-7FB641591F73}" presName="sibTrans" presStyleCnt="0"/>
      <dgm:spPr/>
    </dgm:pt>
    <dgm:pt modelId="{8F9E4DB7-C8AD-0D47-8A36-F4C9EA4D5560}" type="pres">
      <dgm:prSet presAssocID="{277D024C-3A31-E94E-90BE-D70472F5EB0D}" presName="node" presStyleLbl="node1" presStyleIdx="4" presStyleCnt="5">
        <dgm:presLayoutVars>
          <dgm:bulletEnabled val="1"/>
        </dgm:presLayoutVars>
      </dgm:prSet>
      <dgm:spPr/>
    </dgm:pt>
  </dgm:ptLst>
  <dgm:cxnLst>
    <dgm:cxn modelId="{BF04780C-B880-8C47-97C6-B8134CA3C67B}" srcId="{F11FD21A-DAF3-5A41-A823-0B312AF5B185}" destId="{81FA19BA-33F6-204F-A146-FB80180C8CC5}" srcOrd="3" destOrd="0" parTransId="{D39B0204-8A42-674A-9363-B0FEAED14CD2}" sibTransId="{29D98E42-456A-6347-8953-7FB641591F73}"/>
    <dgm:cxn modelId="{56BF4615-36E1-8F4C-9BC0-FB678132F64C}" type="presOf" srcId="{39FCB28C-F469-524A-8DF7-9C9FA48AB72F}" destId="{5E81ED5A-DE91-314C-B008-CD13445CE2F7}" srcOrd="0" destOrd="0" presId="urn:microsoft.com/office/officeart/2005/8/layout/default"/>
    <dgm:cxn modelId="{B603AA1B-27D6-544B-B87E-00B3F92E8B8A}" type="presOf" srcId="{541778DC-8F79-E646-9C70-2EBE09F1327C}" destId="{C29839EB-E41E-B84F-8117-E74973C18BBD}" srcOrd="0" destOrd="0" presId="urn:microsoft.com/office/officeart/2005/8/layout/default"/>
    <dgm:cxn modelId="{7BEEEF2D-DEB0-5D4E-AF5D-8C55E66D7517}" srcId="{F11FD21A-DAF3-5A41-A823-0B312AF5B185}" destId="{39FCB28C-F469-524A-8DF7-9C9FA48AB72F}" srcOrd="0" destOrd="0" parTransId="{0DED593E-7E40-6246-8EE3-405C82CC4C5E}" sibTransId="{26CC5BE8-43AF-9D4C-BF6E-61E14625DEAF}"/>
    <dgm:cxn modelId="{9F53AF3F-370D-0543-AC4C-CB8611FE649A}" type="presOf" srcId="{81FA19BA-33F6-204F-A146-FB80180C8CC5}" destId="{42A963A2-40FA-244C-85DC-E744BBCFBE79}" srcOrd="0" destOrd="0" presId="urn:microsoft.com/office/officeart/2005/8/layout/default"/>
    <dgm:cxn modelId="{EA447E48-7CCC-6246-89E7-5CDF1209A68B}" type="presOf" srcId="{F11FD21A-DAF3-5A41-A823-0B312AF5B185}" destId="{6DEDD2E0-568F-3647-82C1-E5E1F496D539}" srcOrd="0" destOrd="0" presId="urn:microsoft.com/office/officeart/2005/8/layout/default"/>
    <dgm:cxn modelId="{167B1D69-F2C2-314E-9BFE-B58AC06BFDC6}" srcId="{F11FD21A-DAF3-5A41-A823-0B312AF5B185}" destId="{541778DC-8F79-E646-9C70-2EBE09F1327C}" srcOrd="1" destOrd="0" parTransId="{CF817FE6-0BC0-B14E-9010-92767095258E}" sibTransId="{242D5316-7F7C-B24D-8818-2B712B88E1B6}"/>
    <dgm:cxn modelId="{6A8D4C83-75EA-434D-9B8D-DC652F7B7113}" type="presOf" srcId="{0B5A7452-478B-DD44-A6BB-918E1D427081}" destId="{7CC71356-16DA-B447-8E50-F63B15BF146B}" srcOrd="0" destOrd="0" presId="urn:microsoft.com/office/officeart/2005/8/layout/default"/>
    <dgm:cxn modelId="{D4114F98-FF06-DA46-85CB-25427DE49AD6}" srcId="{F11FD21A-DAF3-5A41-A823-0B312AF5B185}" destId="{0B5A7452-478B-DD44-A6BB-918E1D427081}" srcOrd="2" destOrd="0" parTransId="{C8FED0AB-6DC9-0642-846E-0A6F53ADFD40}" sibTransId="{CA350B31-AD9C-454F-B619-8E9C26D58FC1}"/>
    <dgm:cxn modelId="{907768A9-43D6-0549-8966-F63DE5AAB389}" type="presOf" srcId="{277D024C-3A31-E94E-90BE-D70472F5EB0D}" destId="{8F9E4DB7-C8AD-0D47-8A36-F4C9EA4D5560}" srcOrd="0" destOrd="0" presId="urn:microsoft.com/office/officeart/2005/8/layout/default"/>
    <dgm:cxn modelId="{F376C4D4-FD82-EE4F-B212-3FC3E7556363}" srcId="{F11FD21A-DAF3-5A41-A823-0B312AF5B185}" destId="{277D024C-3A31-E94E-90BE-D70472F5EB0D}" srcOrd="4" destOrd="0" parTransId="{3C76B94B-27C3-144B-A8F1-C2D6B0CF1301}" sibTransId="{6CD1F937-FFF7-2048-B5BE-9236EC4FC308}"/>
    <dgm:cxn modelId="{CDB2283A-BDA8-F14A-A95B-E06F7874C591}" type="presParOf" srcId="{6DEDD2E0-568F-3647-82C1-E5E1F496D539}" destId="{5E81ED5A-DE91-314C-B008-CD13445CE2F7}" srcOrd="0" destOrd="0" presId="urn:microsoft.com/office/officeart/2005/8/layout/default"/>
    <dgm:cxn modelId="{5501F9A3-1EAC-E348-94ED-82E47F9590B7}" type="presParOf" srcId="{6DEDD2E0-568F-3647-82C1-E5E1F496D539}" destId="{109F8490-3678-2246-B577-52AAD0B3A04A}" srcOrd="1" destOrd="0" presId="urn:microsoft.com/office/officeart/2005/8/layout/default"/>
    <dgm:cxn modelId="{5CDE7DDA-845E-0548-B462-A63FC48B3BE8}" type="presParOf" srcId="{6DEDD2E0-568F-3647-82C1-E5E1F496D539}" destId="{C29839EB-E41E-B84F-8117-E74973C18BBD}" srcOrd="2" destOrd="0" presId="urn:microsoft.com/office/officeart/2005/8/layout/default"/>
    <dgm:cxn modelId="{99B1E861-53B2-0E49-94F3-B27A5E3517C1}" type="presParOf" srcId="{6DEDD2E0-568F-3647-82C1-E5E1F496D539}" destId="{6E832666-5EE3-2D45-B4D2-6E75DAAF13D8}" srcOrd="3" destOrd="0" presId="urn:microsoft.com/office/officeart/2005/8/layout/default"/>
    <dgm:cxn modelId="{FE4D20E0-D338-7B41-A161-DD08D19E7AF5}" type="presParOf" srcId="{6DEDD2E0-568F-3647-82C1-E5E1F496D539}" destId="{7CC71356-16DA-B447-8E50-F63B15BF146B}" srcOrd="4" destOrd="0" presId="urn:microsoft.com/office/officeart/2005/8/layout/default"/>
    <dgm:cxn modelId="{D87E7AC8-D341-1042-9C79-54F401CAC67A}" type="presParOf" srcId="{6DEDD2E0-568F-3647-82C1-E5E1F496D539}" destId="{FD9022CA-4EA9-A243-816F-D23F4436A1A2}" srcOrd="5" destOrd="0" presId="urn:microsoft.com/office/officeart/2005/8/layout/default"/>
    <dgm:cxn modelId="{8F33B549-127A-5749-88AF-B0421B67D365}" type="presParOf" srcId="{6DEDD2E0-568F-3647-82C1-E5E1F496D539}" destId="{42A963A2-40FA-244C-85DC-E744BBCFBE79}" srcOrd="6" destOrd="0" presId="urn:microsoft.com/office/officeart/2005/8/layout/default"/>
    <dgm:cxn modelId="{8129CA1B-EA9C-7947-BF60-B64F669D6136}" type="presParOf" srcId="{6DEDD2E0-568F-3647-82C1-E5E1F496D539}" destId="{5009CC1E-83C7-6D45-8CD6-402EDD6305D3}" srcOrd="7" destOrd="0" presId="urn:microsoft.com/office/officeart/2005/8/layout/default"/>
    <dgm:cxn modelId="{A579DABF-C596-F34A-8BC7-D7EBEA4B6865}" type="presParOf" srcId="{6DEDD2E0-568F-3647-82C1-E5E1F496D539}" destId="{8F9E4DB7-C8AD-0D47-8A36-F4C9EA4D556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8226E-39F4-2649-9AF2-860B31CDF478}" type="doc">
      <dgm:prSet loTypeId="urn:microsoft.com/office/officeart/2005/8/layout/bProcess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112746E-B390-C041-B568-7A2FF78542EA}">
      <dgm:prSet custT="1"/>
      <dgm:spPr>
        <a:solidFill>
          <a:srgbClr val="D7B9AB"/>
        </a:solidFill>
      </dgm:spPr>
      <dgm:t>
        <a:bodyPr/>
        <a:lstStyle/>
        <a:p>
          <a:pPr algn="just"/>
          <a:r>
            <a: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可用于还本付息的资金就等于息税折旧摊销前利润，再扣除企业所得税的值。</a:t>
          </a:r>
          <a:endParaRPr lang="zh-CN" altLang="en-US" sz="2400" dirty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3884197C-867F-E643-A38D-0274A012915A}" type="parTrans" cxnId="{C2457F6B-6FFE-AA41-90C6-404BFE50D868}">
      <dgm:prSet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FA1A807-E5AF-C547-AEB1-C0A47C9D1029}" type="sibTrans" cxnId="{C2457F6B-6FFE-AA41-90C6-404BFE50D868}">
      <dgm:prSet custT="1"/>
      <dgm:spPr>
        <a:ln>
          <a:solidFill>
            <a:srgbClr val="D7B9AB"/>
          </a:solidFill>
        </a:ln>
      </dgm:spPr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0D3C709-1FA5-C742-A48D-C3E4C62F328A}">
      <dgm:prSet custT="1"/>
      <dgm:spPr/>
      <dgm:t>
        <a:bodyPr/>
        <a:lstStyle/>
        <a:p>
          <a:pPr algn="just"/>
          <a:r>
            <a: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息税折旧摊销前利润就是指息税前利润，加上折旧费，再加上摊销费。</a:t>
          </a:r>
          <a:endParaRPr lang="zh-CN" altLang="en-US" sz="24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D905D6D-FA76-4F44-8412-DF3A2B56B46D}" type="parTrans" cxnId="{01C877B6-5321-8A4D-A11A-17FAFF257DCC}">
      <dgm:prSet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D78930A0-9642-9B4D-BDCF-ED866E8F8E69}" type="sibTrans" cxnId="{01C877B6-5321-8A4D-A11A-17FAFF257DCC}">
      <dgm:prSet custT="1"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FC1F480-C870-F740-9B3B-D8E46F648944}">
      <dgm:prSet custT="1"/>
      <dgm:spPr/>
      <dgm:t>
        <a:bodyPr/>
        <a:lstStyle/>
        <a:p>
          <a:pPr algn="just"/>
          <a:r>
            <a: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息税前利润可以在利润与利润分配表当中计算出来，折旧、摊销都可以在总成本费用表当中计算出来。</a:t>
          </a:r>
          <a:endParaRPr lang="zh-CN" altLang="en-US" sz="2400" dirty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ACC5BF0F-29D4-2C44-B7B2-61F13272CCF9}" type="parTrans" cxnId="{F736F68F-FB48-B944-BB82-ABFFCF1BADFA}">
      <dgm:prSet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B2281ED-D6CF-8B4D-B37A-0BD220A9ADE2}" type="sibTrans" cxnId="{F736F68F-FB48-B944-BB82-ABFFCF1BADFA}">
      <dgm:prSet custT="1"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2193A0CA-04D5-8641-8721-03F7DCF34D7B}">
      <dgm:prSet custT="1"/>
      <dgm:spPr/>
      <dgm:t>
        <a:bodyPr/>
        <a:lstStyle/>
        <a:p>
          <a:pPr algn="just"/>
          <a:r>
            <a: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计出息税折旧摊销前的利润。</a:t>
          </a:r>
          <a:endParaRPr lang="zh-CN" altLang="en-US" sz="24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C430B0DF-7159-6748-9859-3707A0E00836}" type="parTrans" cxnId="{E1CD7E2D-23A2-D14A-B5DB-0F7AAA24EE31}">
      <dgm:prSet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920AC6C3-9FA6-F244-967C-3AF63A21F6FE}" type="sibTrans" cxnId="{E1CD7E2D-23A2-D14A-B5DB-0F7AAA24EE31}">
      <dgm:prSet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8BBA9221-16A6-3642-8996-2E1F5AFF5609}" type="pres">
      <dgm:prSet presAssocID="{5998226E-39F4-2649-9AF2-860B31CDF478}" presName="Name0" presStyleCnt="0">
        <dgm:presLayoutVars>
          <dgm:dir/>
          <dgm:resizeHandles val="exact"/>
        </dgm:presLayoutVars>
      </dgm:prSet>
      <dgm:spPr/>
    </dgm:pt>
    <dgm:pt modelId="{75E78181-0548-9243-AB33-C6D89B121811}" type="pres">
      <dgm:prSet presAssocID="{2112746E-B390-C041-B568-7A2FF78542EA}" presName="node" presStyleLbl="node1" presStyleIdx="0" presStyleCnt="4" custScaleX="125917">
        <dgm:presLayoutVars>
          <dgm:bulletEnabled val="1"/>
        </dgm:presLayoutVars>
      </dgm:prSet>
      <dgm:spPr/>
    </dgm:pt>
    <dgm:pt modelId="{9DDC08B7-1211-A24B-9F69-98EB48A5B0D1}" type="pres">
      <dgm:prSet presAssocID="{4FA1A807-E5AF-C547-AEB1-C0A47C9D1029}" presName="sibTrans" presStyleLbl="sibTrans1D1" presStyleIdx="0" presStyleCnt="3"/>
      <dgm:spPr/>
    </dgm:pt>
    <dgm:pt modelId="{70DD196B-65FF-F64D-86BA-36CA7540C0E7}" type="pres">
      <dgm:prSet presAssocID="{4FA1A807-E5AF-C547-AEB1-C0A47C9D1029}" presName="connectorText" presStyleLbl="sibTrans1D1" presStyleIdx="0" presStyleCnt="3"/>
      <dgm:spPr/>
    </dgm:pt>
    <dgm:pt modelId="{998272F6-3DC2-C44C-B33A-BF59D0C1A591}" type="pres">
      <dgm:prSet presAssocID="{00D3C709-1FA5-C742-A48D-C3E4C62F328A}" presName="node" presStyleLbl="node1" presStyleIdx="1" presStyleCnt="4" custScaleX="118250">
        <dgm:presLayoutVars>
          <dgm:bulletEnabled val="1"/>
        </dgm:presLayoutVars>
      </dgm:prSet>
      <dgm:spPr/>
    </dgm:pt>
    <dgm:pt modelId="{442EF756-414D-E34F-9E8C-9126E9582208}" type="pres">
      <dgm:prSet presAssocID="{D78930A0-9642-9B4D-BDCF-ED866E8F8E69}" presName="sibTrans" presStyleLbl="sibTrans1D1" presStyleIdx="1" presStyleCnt="3"/>
      <dgm:spPr/>
    </dgm:pt>
    <dgm:pt modelId="{95A540FD-E121-AD4E-9662-59F7B8235A12}" type="pres">
      <dgm:prSet presAssocID="{D78930A0-9642-9B4D-BDCF-ED866E8F8E69}" presName="connectorText" presStyleLbl="sibTrans1D1" presStyleIdx="1" presStyleCnt="3"/>
      <dgm:spPr/>
    </dgm:pt>
    <dgm:pt modelId="{93495262-7BA7-D542-8537-47080EBEF00B}" type="pres">
      <dgm:prSet presAssocID="{4FC1F480-C870-F740-9B3B-D8E46F648944}" presName="node" presStyleLbl="node1" presStyleIdx="2" presStyleCnt="4" custScaleX="162416">
        <dgm:presLayoutVars>
          <dgm:bulletEnabled val="1"/>
        </dgm:presLayoutVars>
      </dgm:prSet>
      <dgm:spPr/>
    </dgm:pt>
    <dgm:pt modelId="{914274D6-220B-0746-BD69-018B9B8A2BF5}" type="pres">
      <dgm:prSet presAssocID="{2B2281ED-D6CF-8B4D-B37A-0BD220A9ADE2}" presName="sibTrans" presStyleLbl="sibTrans1D1" presStyleIdx="2" presStyleCnt="3"/>
      <dgm:spPr/>
    </dgm:pt>
    <dgm:pt modelId="{2827C1D9-C580-9643-89AC-5D0A54FE6EC2}" type="pres">
      <dgm:prSet presAssocID="{2B2281ED-D6CF-8B4D-B37A-0BD220A9ADE2}" presName="connectorText" presStyleLbl="sibTrans1D1" presStyleIdx="2" presStyleCnt="3"/>
      <dgm:spPr/>
    </dgm:pt>
    <dgm:pt modelId="{3ABFBDA5-E126-CA41-BE18-BB4086CD0825}" type="pres">
      <dgm:prSet presAssocID="{2193A0CA-04D5-8641-8721-03F7DCF34D7B}" presName="node" presStyleLbl="node1" presStyleIdx="3" presStyleCnt="4">
        <dgm:presLayoutVars>
          <dgm:bulletEnabled val="1"/>
        </dgm:presLayoutVars>
      </dgm:prSet>
      <dgm:spPr/>
    </dgm:pt>
  </dgm:ptLst>
  <dgm:cxnLst>
    <dgm:cxn modelId="{E1CD7E2D-23A2-D14A-B5DB-0F7AAA24EE31}" srcId="{5998226E-39F4-2649-9AF2-860B31CDF478}" destId="{2193A0CA-04D5-8641-8721-03F7DCF34D7B}" srcOrd="3" destOrd="0" parTransId="{C430B0DF-7159-6748-9859-3707A0E00836}" sibTransId="{920AC6C3-9FA6-F244-967C-3AF63A21F6FE}"/>
    <dgm:cxn modelId="{FFC2DE46-DEB4-6645-9AB8-35521C6EF62A}" type="presOf" srcId="{4FC1F480-C870-F740-9B3B-D8E46F648944}" destId="{93495262-7BA7-D542-8537-47080EBEF00B}" srcOrd="0" destOrd="0" presId="urn:microsoft.com/office/officeart/2005/8/layout/bProcess3"/>
    <dgm:cxn modelId="{16D8BB4F-73A3-DD46-A5B0-AE7C1AB88A3F}" type="presOf" srcId="{4FA1A807-E5AF-C547-AEB1-C0A47C9D1029}" destId="{9DDC08B7-1211-A24B-9F69-98EB48A5B0D1}" srcOrd="0" destOrd="0" presId="urn:microsoft.com/office/officeart/2005/8/layout/bProcess3"/>
    <dgm:cxn modelId="{0C531251-A40B-7B4D-9D44-BF1790CBBC59}" type="presOf" srcId="{2193A0CA-04D5-8641-8721-03F7DCF34D7B}" destId="{3ABFBDA5-E126-CA41-BE18-BB4086CD0825}" srcOrd="0" destOrd="0" presId="urn:microsoft.com/office/officeart/2005/8/layout/bProcess3"/>
    <dgm:cxn modelId="{311D7C64-295D-474C-B7D8-59C355D57C73}" type="presOf" srcId="{2112746E-B390-C041-B568-7A2FF78542EA}" destId="{75E78181-0548-9243-AB33-C6D89B121811}" srcOrd="0" destOrd="0" presId="urn:microsoft.com/office/officeart/2005/8/layout/bProcess3"/>
    <dgm:cxn modelId="{C2457F6B-6FFE-AA41-90C6-404BFE50D868}" srcId="{5998226E-39F4-2649-9AF2-860B31CDF478}" destId="{2112746E-B390-C041-B568-7A2FF78542EA}" srcOrd="0" destOrd="0" parTransId="{3884197C-867F-E643-A38D-0274A012915A}" sibTransId="{4FA1A807-E5AF-C547-AEB1-C0A47C9D1029}"/>
    <dgm:cxn modelId="{27E43B83-F2DB-3246-B816-C1A769BBB62E}" type="presOf" srcId="{5998226E-39F4-2649-9AF2-860B31CDF478}" destId="{8BBA9221-16A6-3642-8996-2E1F5AFF5609}" srcOrd="0" destOrd="0" presId="urn:microsoft.com/office/officeart/2005/8/layout/bProcess3"/>
    <dgm:cxn modelId="{42314283-8288-1340-B6FD-F24012641EEA}" type="presOf" srcId="{D78930A0-9642-9B4D-BDCF-ED866E8F8E69}" destId="{95A540FD-E121-AD4E-9662-59F7B8235A12}" srcOrd="1" destOrd="0" presId="urn:microsoft.com/office/officeart/2005/8/layout/bProcess3"/>
    <dgm:cxn modelId="{5F03918A-0EB9-4044-BB23-A98387FE6B54}" type="presOf" srcId="{2B2281ED-D6CF-8B4D-B37A-0BD220A9ADE2}" destId="{2827C1D9-C580-9643-89AC-5D0A54FE6EC2}" srcOrd="1" destOrd="0" presId="urn:microsoft.com/office/officeart/2005/8/layout/bProcess3"/>
    <dgm:cxn modelId="{F736F68F-FB48-B944-BB82-ABFFCF1BADFA}" srcId="{5998226E-39F4-2649-9AF2-860B31CDF478}" destId="{4FC1F480-C870-F740-9B3B-D8E46F648944}" srcOrd="2" destOrd="0" parTransId="{ACC5BF0F-29D4-2C44-B7B2-61F13272CCF9}" sibTransId="{2B2281ED-D6CF-8B4D-B37A-0BD220A9ADE2}"/>
    <dgm:cxn modelId="{3938AF93-0709-4C42-8188-B22ECDE69ABB}" type="presOf" srcId="{2B2281ED-D6CF-8B4D-B37A-0BD220A9ADE2}" destId="{914274D6-220B-0746-BD69-018B9B8A2BF5}" srcOrd="0" destOrd="0" presId="urn:microsoft.com/office/officeart/2005/8/layout/bProcess3"/>
    <dgm:cxn modelId="{951413A6-C934-D44F-B05D-E5932B15D6F2}" type="presOf" srcId="{4FA1A807-E5AF-C547-AEB1-C0A47C9D1029}" destId="{70DD196B-65FF-F64D-86BA-36CA7540C0E7}" srcOrd="1" destOrd="0" presId="urn:microsoft.com/office/officeart/2005/8/layout/bProcess3"/>
    <dgm:cxn modelId="{9B9755AC-BB63-8345-BFA0-7D2DEDBE5244}" type="presOf" srcId="{00D3C709-1FA5-C742-A48D-C3E4C62F328A}" destId="{998272F6-3DC2-C44C-B33A-BF59D0C1A591}" srcOrd="0" destOrd="0" presId="urn:microsoft.com/office/officeart/2005/8/layout/bProcess3"/>
    <dgm:cxn modelId="{01C877B6-5321-8A4D-A11A-17FAFF257DCC}" srcId="{5998226E-39F4-2649-9AF2-860B31CDF478}" destId="{00D3C709-1FA5-C742-A48D-C3E4C62F328A}" srcOrd="1" destOrd="0" parTransId="{4D905D6D-FA76-4F44-8412-DF3A2B56B46D}" sibTransId="{D78930A0-9642-9B4D-BDCF-ED866E8F8E69}"/>
    <dgm:cxn modelId="{03A2D5F5-61E7-8345-B91F-1A2171B53111}" type="presOf" srcId="{D78930A0-9642-9B4D-BDCF-ED866E8F8E69}" destId="{442EF756-414D-E34F-9E8C-9126E9582208}" srcOrd="0" destOrd="0" presId="urn:microsoft.com/office/officeart/2005/8/layout/bProcess3"/>
    <dgm:cxn modelId="{8190C585-D36C-A341-83CA-4F3A8E956CB6}" type="presParOf" srcId="{8BBA9221-16A6-3642-8996-2E1F5AFF5609}" destId="{75E78181-0548-9243-AB33-C6D89B121811}" srcOrd="0" destOrd="0" presId="urn:microsoft.com/office/officeart/2005/8/layout/bProcess3"/>
    <dgm:cxn modelId="{5F0E8F8D-BF40-3448-9224-BAF53513194B}" type="presParOf" srcId="{8BBA9221-16A6-3642-8996-2E1F5AFF5609}" destId="{9DDC08B7-1211-A24B-9F69-98EB48A5B0D1}" srcOrd="1" destOrd="0" presId="urn:microsoft.com/office/officeart/2005/8/layout/bProcess3"/>
    <dgm:cxn modelId="{CB681B7C-28C9-BD4B-9B52-137EF3413CDC}" type="presParOf" srcId="{9DDC08B7-1211-A24B-9F69-98EB48A5B0D1}" destId="{70DD196B-65FF-F64D-86BA-36CA7540C0E7}" srcOrd="0" destOrd="0" presId="urn:microsoft.com/office/officeart/2005/8/layout/bProcess3"/>
    <dgm:cxn modelId="{2678E7C1-CC22-8D4F-8892-C69F006BE9FA}" type="presParOf" srcId="{8BBA9221-16A6-3642-8996-2E1F5AFF5609}" destId="{998272F6-3DC2-C44C-B33A-BF59D0C1A591}" srcOrd="2" destOrd="0" presId="urn:microsoft.com/office/officeart/2005/8/layout/bProcess3"/>
    <dgm:cxn modelId="{1F9AFC04-25B3-D240-A2A8-DE8B604C6A88}" type="presParOf" srcId="{8BBA9221-16A6-3642-8996-2E1F5AFF5609}" destId="{442EF756-414D-E34F-9E8C-9126E9582208}" srcOrd="3" destOrd="0" presId="urn:microsoft.com/office/officeart/2005/8/layout/bProcess3"/>
    <dgm:cxn modelId="{A47E67A3-163C-0544-B2DE-C880DE05C4A5}" type="presParOf" srcId="{442EF756-414D-E34F-9E8C-9126E9582208}" destId="{95A540FD-E121-AD4E-9662-59F7B8235A12}" srcOrd="0" destOrd="0" presId="urn:microsoft.com/office/officeart/2005/8/layout/bProcess3"/>
    <dgm:cxn modelId="{561EAE19-0236-3745-AE5B-F33DFBCC76CC}" type="presParOf" srcId="{8BBA9221-16A6-3642-8996-2E1F5AFF5609}" destId="{93495262-7BA7-D542-8537-47080EBEF00B}" srcOrd="4" destOrd="0" presId="urn:microsoft.com/office/officeart/2005/8/layout/bProcess3"/>
    <dgm:cxn modelId="{AED30ECB-D77B-EE47-882A-F27D9407DC33}" type="presParOf" srcId="{8BBA9221-16A6-3642-8996-2E1F5AFF5609}" destId="{914274D6-220B-0746-BD69-018B9B8A2BF5}" srcOrd="5" destOrd="0" presId="urn:microsoft.com/office/officeart/2005/8/layout/bProcess3"/>
    <dgm:cxn modelId="{8AF55B13-3682-CC46-9F17-FDF3097CE8FB}" type="presParOf" srcId="{914274D6-220B-0746-BD69-018B9B8A2BF5}" destId="{2827C1D9-C580-9643-89AC-5D0A54FE6EC2}" srcOrd="0" destOrd="0" presId="urn:microsoft.com/office/officeart/2005/8/layout/bProcess3"/>
    <dgm:cxn modelId="{7613C323-5080-8343-A5BD-092B90DBD545}" type="presParOf" srcId="{8BBA9221-16A6-3642-8996-2E1F5AFF5609}" destId="{3ABFBDA5-E126-CA41-BE18-BB4086CD0825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FABEBE-988D-8948-999E-6E21EF1957FB}" type="doc">
      <dgm:prSet loTypeId="urn:microsoft.com/office/officeart/2005/8/layout/hList6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9B77D115-37F0-494B-9323-66E65D4940A0}">
      <dgm:prSet custT="1"/>
      <dgm:spPr>
        <a:solidFill>
          <a:srgbClr val="D7B9AB"/>
        </a:solidFill>
        <a:ln>
          <a:solidFill>
            <a:srgbClr val="D7B9AB"/>
          </a:solidFill>
        </a:ln>
      </dgm:spPr>
      <dgm:t>
        <a:bodyPr/>
        <a:lstStyle/>
        <a:p>
          <a:pPr algn="just"/>
          <a:r>
            <a: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指</a:t>
          </a:r>
          <a:r>
            <a:rPr lang="zh-CN" sz="2400" b="1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计算期各期期末的负债总额（</a:t>
          </a:r>
          <a:r>
            <a:rPr lang="en-US" sz="2400" b="1" i="1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TL</a:t>
          </a:r>
          <a:r>
            <a:rPr lang="zh-CN" sz="2400" b="1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）与资产总额（</a:t>
          </a:r>
          <a:r>
            <a:rPr lang="en-US" sz="2400" b="1" i="1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TA</a:t>
          </a:r>
          <a:r>
            <a:rPr lang="zh-CN" sz="2400" b="1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）的比值。 </a:t>
          </a:r>
          <a:endParaRPr lang="zh-CN" sz="2400" dirty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918999C2-2DB3-E143-85D4-C3DCE701B522}" type="parTrans" cxnId="{05453D34-F719-2F4B-89AA-C1C0AC74A7A4}">
      <dgm:prSet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CAE791A-BD64-0E42-AF64-73695017849A}" type="sibTrans" cxnId="{05453D34-F719-2F4B-89AA-C1C0AC74A7A4}">
      <dgm:prSet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EE1B8427-D78D-FF4C-B1D9-1632D1148F66}">
      <dgm:prSet custT="1"/>
      <dgm:spPr/>
      <dgm:t>
        <a:bodyPr/>
        <a:lstStyle/>
        <a:p>
          <a:pPr algn="just"/>
          <a:r>
            <a: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资产负债率是评价企业负债水平的综合指标。资产负债率越小，表明企业债务偿还的稳定性、安全性越大，投资人和债权人的风险也越小。</a:t>
          </a:r>
          <a:endParaRPr lang="en-US" altLang="zh-CN" sz="2400" b="1" dirty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  <a:p>
          <a:pPr algn="just"/>
          <a:r>
            <a:rPr lang="zh-CN" sz="2400" b="1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国际上公认的较好的资产负债率指标是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60%</a:t>
          </a:r>
          <a:r>
            <a:rPr lang="zh-CN" sz="2400" b="1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。</a:t>
          </a:r>
          <a:r>
            <a: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 </a:t>
          </a:r>
        </a:p>
      </dgm:t>
    </dgm:pt>
    <dgm:pt modelId="{056D85DA-679D-4143-BEE5-9118228BFEE3}" type="parTrans" cxnId="{DE847639-1A27-714E-8C2C-A1A4BF84E29E}">
      <dgm:prSet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6D9BE7A-5E33-1D45-9B3D-544CBCC28D54}" type="sibTrans" cxnId="{DE847639-1A27-714E-8C2C-A1A4BF84E29E}">
      <dgm:prSet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64A4787-B38B-174E-A93D-6E4CEAEEA217}" type="pres">
      <dgm:prSet presAssocID="{8DFABEBE-988D-8948-999E-6E21EF1957FB}" presName="Name0" presStyleCnt="0">
        <dgm:presLayoutVars>
          <dgm:dir/>
          <dgm:resizeHandles val="exact"/>
        </dgm:presLayoutVars>
      </dgm:prSet>
      <dgm:spPr/>
    </dgm:pt>
    <dgm:pt modelId="{9C8F1BEE-6095-0647-A0C9-C27C4BBC192A}" type="pres">
      <dgm:prSet presAssocID="{9B77D115-37F0-494B-9323-66E65D4940A0}" presName="node" presStyleLbl="node1" presStyleIdx="0" presStyleCnt="2" custScaleX="69044">
        <dgm:presLayoutVars>
          <dgm:bulletEnabled val="1"/>
        </dgm:presLayoutVars>
      </dgm:prSet>
      <dgm:spPr/>
    </dgm:pt>
    <dgm:pt modelId="{A242A990-90AA-7C43-9183-0458F4895227}" type="pres">
      <dgm:prSet presAssocID="{5CAE791A-BD64-0E42-AF64-73695017849A}" presName="sibTrans" presStyleCnt="0"/>
      <dgm:spPr/>
    </dgm:pt>
    <dgm:pt modelId="{5CD73FAE-A7D6-6F44-9D18-5D536E0E86F6}" type="pres">
      <dgm:prSet presAssocID="{EE1B8427-D78D-FF4C-B1D9-1632D1148F66}" presName="node" presStyleLbl="node1" presStyleIdx="1" presStyleCnt="2" custScaleX="148736">
        <dgm:presLayoutVars>
          <dgm:bulletEnabled val="1"/>
        </dgm:presLayoutVars>
      </dgm:prSet>
      <dgm:spPr/>
    </dgm:pt>
  </dgm:ptLst>
  <dgm:cxnLst>
    <dgm:cxn modelId="{FA047020-AF26-CA45-94AD-E2CC688C8E0E}" type="presOf" srcId="{9B77D115-37F0-494B-9323-66E65D4940A0}" destId="{9C8F1BEE-6095-0647-A0C9-C27C4BBC192A}" srcOrd="0" destOrd="0" presId="urn:microsoft.com/office/officeart/2005/8/layout/hList6"/>
    <dgm:cxn modelId="{05453D34-F719-2F4B-89AA-C1C0AC74A7A4}" srcId="{8DFABEBE-988D-8948-999E-6E21EF1957FB}" destId="{9B77D115-37F0-494B-9323-66E65D4940A0}" srcOrd="0" destOrd="0" parTransId="{918999C2-2DB3-E143-85D4-C3DCE701B522}" sibTransId="{5CAE791A-BD64-0E42-AF64-73695017849A}"/>
    <dgm:cxn modelId="{DE847639-1A27-714E-8C2C-A1A4BF84E29E}" srcId="{8DFABEBE-988D-8948-999E-6E21EF1957FB}" destId="{EE1B8427-D78D-FF4C-B1D9-1632D1148F66}" srcOrd="1" destOrd="0" parTransId="{056D85DA-679D-4143-BEE5-9118228BFEE3}" sibTransId="{56D9BE7A-5E33-1D45-9B3D-544CBCC28D54}"/>
    <dgm:cxn modelId="{E426303A-0F0A-5D4D-AA0B-2329E76197EA}" type="presOf" srcId="{EE1B8427-D78D-FF4C-B1D9-1632D1148F66}" destId="{5CD73FAE-A7D6-6F44-9D18-5D536E0E86F6}" srcOrd="0" destOrd="0" presId="urn:microsoft.com/office/officeart/2005/8/layout/hList6"/>
    <dgm:cxn modelId="{848D91B1-659D-5947-9922-47941D29DBD1}" type="presOf" srcId="{8DFABEBE-988D-8948-999E-6E21EF1957FB}" destId="{064A4787-B38B-174E-A93D-6E4CEAEEA217}" srcOrd="0" destOrd="0" presId="urn:microsoft.com/office/officeart/2005/8/layout/hList6"/>
    <dgm:cxn modelId="{AE282FAD-264E-DF44-9D68-3BDF98F39C5B}" type="presParOf" srcId="{064A4787-B38B-174E-A93D-6E4CEAEEA217}" destId="{9C8F1BEE-6095-0647-A0C9-C27C4BBC192A}" srcOrd="0" destOrd="0" presId="urn:microsoft.com/office/officeart/2005/8/layout/hList6"/>
    <dgm:cxn modelId="{249B3CB5-75AB-E946-86E6-D5E3D4DDAC82}" type="presParOf" srcId="{064A4787-B38B-174E-A93D-6E4CEAEEA217}" destId="{A242A990-90AA-7C43-9183-0458F4895227}" srcOrd="1" destOrd="0" presId="urn:microsoft.com/office/officeart/2005/8/layout/hList6"/>
    <dgm:cxn modelId="{EB60BCF4-4250-6445-B69D-04B0560C654E}" type="presParOf" srcId="{064A4787-B38B-174E-A93D-6E4CEAEEA217}" destId="{5CD73FAE-A7D6-6F44-9D18-5D536E0E86F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97087A-2A57-F040-B0A3-2748B8EB85DC}" type="doc">
      <dgm:prSet loTypeId="urn:microsoft.com/office/officeart/2005/8/layout/hList6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97EA8D0B-C51E-984D-98A8-2F9E6BACAE76}">
      <dgm:prSet custT="1"/>
      <dgm:spPr>
        <a:solidFill>
          <a:srgbClr val="D7B9AB"/>
        </a:solidFill>
        <a:ln>
          <a:solidFill>
            <a:srgbClr val="D7B9AB"/>
          </a:solidFill>
        </a:ln>
      </dgm:spPr>
      <dgm:t>
        <a:bodyPr/>
        <a:lstStyle/>
        <a:p>
          <a:pPr algn="just"/>
          <a:r>
            <a: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是速动资产与流动负债的比值。</a:t>
          </a:r>
          <a:endParaRPr lang="zh-CN" altLang="en-US" sz="28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19E266D0-AA07-8447-8F5F-6651B561734E}" type="parTrans" cxnId="{F1419ED9-0ACB-3346-B41B-C8410357ED9B}">
      <dgm:prSet/>
      <dgm:spPr/>
      <dgm:t>
        <a:bodyPr/>
        <a:lstStyle/>
        <a:p>
          <a:pPr algn="just"/>
          <a:endParaRPr lang="zh-CN" altLang="en-US" sz="28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B4E515E4-F772-8346-82EF-E7A434C0C5DE}" type="sibTrans" cxnId="{F1419ED9-0ACB-3346-B41B-C8410357ED9B}">
      <dgm:prSet/>
      <dgm:spPr/>
      <dgm:t>
        <a:bodyPr/>
        <a:lstStyle/>
        <a:p>
          <a:pPr algn="just"/>
          <a:endParaRPr lang="zh-CN" altLang="en-US" sz="28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6E100795-4509-DE44-A864-275EA76FB863}">
      <dgm:prSet custT="1"/>
      <dgm:spPr/>
      <dgm:t>
        <a:bodyPr/>
        <a:lstStyle/>
        <a:p>
          <a:pPr algn="just"/>
          <a:r>
            <a: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是流动资产剔除变现能力较差，而且不稳定的存货、待处理的流动资产损失等之后的余额。</a:t>
          </a:r>
          <a:endParaRPr lang="zh-CN" altLang="en-US" sz="2800" dirty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1227B41F-06FD-E84E-8149-7C6482B40B29}" type="parTrans" cxnId="{4C53BFA2-2EBE-364F-AA65-5675CB06254B}">
      <dgm:prSet/>
      <dgm:spPr/>
      <dgm:t>
        <a:bodyPr/>
        <a:lstStyle/>
        <a:p>
          <a:pPr algn="just"/>
          <a:endParaRPr lang="zh-CN" altLang="en-US" sz="28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570C2B5D-7779-9245-A39E-C86A832542FA}" type="sibTrans" cxnId="{4C53BFA2-2EBE-364F-AA65-5675CB06254B}">
      <dgm:prSet/>
      <dgm:spPr/>
      <dgm:t>
        <a:bodyPr/>
        <a:lstStyle/>
        <a:p>
          <a:pPr algn="just"/>
          <a:endParaRPr lang="zh-CN" altLang="en-US" sz="28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B4A3D737-B34F-CD4C-A212-287482F17E90}">
      <dgm:prSet custT="1"/>
      <dgm:spPr/>
      <dgm:t>
        <a:bodyPr/>
        <a:lstStyle/>
        <a:p>
          <a:pPr algn="just"/>
          <a:r>
            <a: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速动比率是项目各年快速偿付流动负债能力的指标。  </a:t>
          </a:r>
          <a:endParaRPr lang="zh-CN" altLang="en-US" sz="2800" dirty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BC11870C-458E-C048-BB5B-7B5279BFB9F0}" type="parTrans" cxnId="{0845B6E8-D724-394C-B457-CCE0A04BCD2D}">
      <dgm:prSet/>
      <dgm:spPr/>
      <dgm:t>
        <a:bodyPr/>
        <a:lstStyle/>
        <a:p>
          <a:pPr algn="just"/>
          <a:endParaRPr lang="zh-CN" altLang="en-US" sz="28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45028C67-C477-0D43-B391-B6FC85BE74EC}" type="sibTrans" cxnId="{0845B6E8-D724-394C-B457-CCE0A04BCD2D}">
      <dgm:prSet/>
      <dgm:spPr/>
      <dgm:t>
        <a:bodyPr/>
        <a:lstStyle/>
        <a:p>
          <a:pPr algn="just"/>
          <a:endParaRPr lang="zh-CN" altLang="en-US" sz="28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gm:t>
    </dgm:pt>
    <dgm:pt modelId="{0D82A494-ECBD-FF43-85C3-DB69D5A05D6F}" type="pres">
      <dgm:prSet presAssocID="{0797087A-2A57-F040-B0A3-2748B8EB85DC}" presName="Name0" presStyleCnt="0">
        <dgm:presLayoutVars>
          <dgm:dir/>
          <dgm:resizeHandles val="exact"/>
        </dgm:presLayoutVars>
      </dgm:prSet>
      <dgm:spPr/>
    </dgm:pt>
    <dgm:pt modelId="{ECBDE6F4-1A49-D24B-AC02-1570EB8D39B7}" type="pres">
      <dgm:prSet presAssocID="{97EA8D0B-C51E-984D-98A8-2F9E6BACAE76}" presName="node" presStyleLbl="node1" presStyleIdx="0" presStyleCnt="3">
        <dgm:presLayoutVars>
          <dgm:bulletEnabled val="1"/>
        </dgm:presLayoutVars>
      </dgm:prSet>
      <dgm:spPr/>
    </dgm:pt>
    <dgm:pt modelId="{E594462E-814D-A245-972D-E967AD66469E}" type="pres">
      <dgm:prSet presAssocID="{B4E515E4-F772-8346-82EF-E7A434C0C5DE}" presName="sibTrans" presStyleCnt="0"/>
      <dgm:spPr/>
    </dgm:pt>
    <dgm:pt modelId="{58BE4ACF-7DCB-0A48-81A7-D17775AFAAFE}" type="pres">
      <dgm:prSet presAssocID="{6E100795-4509-DE44-A864-275EA76FB863}" presName="node" presStyleLbl="node1" presStyleIdx="1" presStyleCnt="3" custScaleX="186753">
        <dgm:presLayoutVars>
          <dgm:bulletEnabled val="1"/>
        </dgm:presLayoutVars>
      </dgm:prSet>
      <dgm:spPr/>
    </dgm:pt>
    <dgm:pt modelId="{EDE783B6-AAA9-DA43-8CCC-293292AF8FDC}" type="pres">
      <dgm:prSet presAssocID="{570C2B5D-7779-9245-A39E-C86A832542FA}" presName="sibTrans" presStyleCnt="0"/>
      <dgm:spPr/>
    </dgm:pt>
    <dgm:pt modelId="{A967F1E4-A7BB-5042-8203-A1A77123E526}" type="pres">
      <dgm:prSet presAssocID="{B4A3D737-B34F-CD4C-A212-287482F17E90}" presName="node" presStyleLbl="node1" presStyleIdx="2" presStyleCnt="3" custScaleX="115601">
        <dgm:presLayoutVars>
          <dgm:bulletEnabled val="1"/>
        </dgm:presLayoutVars>
      </dgm:prSet>
      <dgm:spPr/>
    </dgm:pt>
  </dgm:ptLst>
  <dgm:cxnLst>
    <dgm:cxn modelId="{71FD6052-2732-B347-90A3-B5EF10CE2A17}" type="presOf" srcId="{97EA8D0B-C51E-984D-98A8-2F9E6BACAE76}" destId="{ECBDE6F4-1A49-D24B-AC02-1570EB8D39B7}" srcOrd="0" destOrd="0" presId="urn:microsoft.com/office/officeart/2005/8/layout/hList6"/>
    <dgm:cxn modelId="{56E85C64-5D8A-EB4D-A900-D6FBEEC4D06D}" type="presOf" srcId="{6E100795-4509-DE44-A864-275EA76FB863}" destId="{58BE4ACF-7DCB-0A48-81A7-D17775AFAAFE}" srcOrd="0" destOrd="0" presId="urn:microsoft.com/office/officeart/2005/8/layout/hList6"/>
    <dgm:cxn modelId="{3738F76A-3AA3-3C46-ADAE-29F6EF8468E2}" type="presOf" srcId="{B4A3D737-B34F-CD4C-A212-287482F17E90}" destId="{A967F1E4-A7BB-5042-8203-A1A77123E526}" srcOrd="0" destOrd="0" presId="urn:microsoft.com/office/officeart/2005/8/layout/hList6"/>
    <dgm:cxn modelId="{33A3747D-14EC-CE45-BA5B-DF6297A0A335}" type="presOf" srcId="{0797087A-2A57-F040-B0A3-2748B8EB85DC}" destId="{0D82A494-ECBD-FF43-85C3-DB69D5A05D6F}" srcOrd="0" destOrd="0" presId="urn:microsoft.com/office/officeart/2005/8/layout/hList6"/>
    <dgm:cxn modelId="{4C53BFA2-2EBE-364F-AA65-5675CB06254B}" srcId="{0797087A-2A57-F040-B0A3-2748B8EB85DC}" destId="{6E100795-4509-DE44-A864-275EA76FB863}" srcOrd="1" destOrd="0" parTransId="{1227B41F-06FD-E84E-8149-7C6482B40B29}" sibTransId="{570C2B5D-7779-9245-A39E-C86A832542FA}"/>
    <dgm:cxn modelId="{F1419ED9-0ACB-3346-B41B-C8410357ED9B}" srcId="{0797087A-2A57-F040-B0A3-2748B8EB85DC}" destId="{97EA8D0B-C51E-984D-98A8-2F9E6BACAE76}" srcOrd="0" destOrd="0" parTransId="{19E266D0-AA07-8447-8F5F-6651B561734E}" sibTransId="{B4E515E4-F772-8346-82EF-E7A434C0C5DE}"/>
    <dgm:cxn modelId="{0845B6E8-D724-394C-B457-CCE0A04BCD2D}" srcId="{0797087A-2A57-F040-B0A3-2748B8EB85DC}" destId="{B4A3D737-B34F-CD4C-A212-287482F17E90}" srcOrd="2" destOrd="0" parTransId="{BC11870C-458E-C048-BB5B-7B5279BFB9F0}" sibTransId="{45028C67-C477-0D43-B391-B6FC85BE74EC}"/>
    <dgm:cxn modelId="{C93770DC-4DB4-5A4A-A106-7B92DEB0C07B}" type="presParOf" srcId="{0D82A494-ECBD-FF43-85C3-DB69D5A05D6F}" destId="{ECBDE6F4-1A49-D24B-AC02-1570EB8D39B7}" srcOrd="0" destOrd="0" presId="urn:microsoft.com/office/officeart/2005/8/layout/hList6"/>
    <dgm:cxn modelId="{0002E0AB-03F9-3C4B-994E-7018D5D9F087}" type="presParOf" srcId="{0D82A494-ECBD-FF43-85C3-DB69D5A05D6F}" destId="{E594462E-814D-A245-972D-E967AD66469E}" srcOrd="1" destOrd="0" presId="urn:microsoft.com/office/officeart/2005/8/layout/hList6"/>
    <dgm:cxn modelId="{2E8D5E6D-0966-234D-B0F2-A4B29B5C19C5}" type="presParOf" srcId="{0D82A494-ECBD-FF43-85C3-DB69D5A05D6F}" destId="{58BE4ACF-7DCB-0A48-81A7-D17775AFAAFE}" srcOrd="2" destOrd="0" presId="urn:microsoft.com/office/officeart/2005/8/layout/hList6"/>
    <dgm:cxn modelId="{447766F5-5A92-2E47-9739-B573C31137B4}" type="presParOf" srcId="{0D82A494-ECBD-FF43-85C3-DB69D5A05D6F}" destId="{EDE783B6-AAA9-DA43-8CCC-293292AF8FDC}" srcOrd="3" destOrd="0" presId="urn:microsoft.com/office/officeart/2005/8/layout/hList6"/>
    <dgm:cxn modelId="{43CE6C51-A008-FD4A-B6DB-F78472CC58A9}" type="presParOf" srcId="{0D82A494-ECBD-FF43-85C3-DB69D5A05D6F}" destId="{A967F1E4-A7BB-5042-8203-A1A77123E52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1FD21A-DAF3-5A41-A823-0B312AF5B185}" type="doc">
      <dgm:prSet loTypeId="urn:microsoft.com/office/officeart/2005/8/layout/defaul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39FCB28C-F469-524A-8DF7-9C9FA48AB72F}">
      <dgm:prSet custT="1"/>
      <dgm:spPr>
        <a:solidFill>
          <a:srgbClr val="D7B9AB"/>
        </a:solidFill>
      </dgm:spPr>
      <dgm:t>
        <a:bodyPr/>
        <a:lstStyle/>
        <a:p>
          <a:r>
            <a:rPr lang="zh-CN" altLang="en-US" sz="2800" b="1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利息备付率</a:t>
          </a:r>
          <a:endParaRPr lang="zh-CN" altLang="en-US" sz="2800" dirty="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0DED593E-7E40-6246-8EE3-405C82CC4C5E}" type="parTrans" cxnId="{7BEEEF2D-DEB0-5D4E-AF5D-8C55E66D7517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26CC5BE8-43AF-9D4C-BF6E-61E14625DEAF}" type="sibTrans" cxnId="{7BEEEF2D-DEB0-5D4E-AF5D-8C55E66D7517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541778DC-8F79-E646-9C70-2EBE09F1327C}">
      <dgm:prSet custT="1"/>
      <dgm:spPr/>
      <dgm:t>
        <a:bodyPr/>
        <a:lstStyle/>
        <a:p>
          <a:r>
            <a:rPr lang="zh-CN" altLang="en-US" sz="2800" b="1">
              <a:latin typeface="Source Han Serif CN" panose="02020400000000000000" pitchFamily="18" charset="-128"/>
              <a:ea typeface="Source Han Serif CN" panose="02020400000000000000" pitchFamily="18" charset="-128"/>
            </a:rPr>
            <a:t>偿债备付率</a:t>
          </a:r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CF817FE6-0BC0-B14E-9010-92767095258E}" type="parTrans" cxnId="{167B1D69-F2C2-314E-9BFE-B58AC06BFDC6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242D5316-7F7C-B24D-8818-2B712B88E1B6}" type="sibTrans" cxnId="{167B1D69-F2C2-314E-9BFE-B58AC06BFDC6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0B5A7452-478B-DD44-A6BB-918E1D427081}">
      <dgm:prSet custT="1"/>
      <dgm:spPr/>
      <dgm:t>
        <a:bodyPr/>
        <a:lstStyle/>
        <a:p>
          <a:r>
            <a:rPr lang="zh-CN" altLang="en-US" sz="2800" b="1">
              <a:latin typeface="Source Han Serif CN" panose="02020400000000000000" pitchFamily="18" charset="-128"/>
              <a:ea typeface="Source Han Serif CN" panose="02020400000000000000" pitchFamily="18" charset="-128"/>
            </a:rPr>
            <a:t>资产负债率</a:t>
          </a:r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C8FED0AB-6DC9-0642-846E-0A6F53ADFD40}" type="parTrans" cxnId="{D4114F98-FF06-DA46-85CB-25427DE49AD6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CA350B31-AD9C-454F-B619-8E9C26D58FC1}" type="sibTrans" cxnId="{D4114F98-FF06-DA46-85CB-25427DE49AD6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81FA19BA-33F6-204F-A146-FB80180C8CC5}">
      <dgm:prSet custT="1"/>
      <dgm:spPr/>
      <dgm:t>
        <a:bodyPr/>
        <a:lstStyle/>
        <a:p>
          <a:r>
            <a:rPr lang="zh-CN" altLang="en-US" sz="2800" b="1">
              <a:latin typeface="Source Han Serif CN" panose="02020400000000000000" pitchFamily="18" charset="-128"/>
              <a:ea typeface="Source Han Serif CN" panose="02020400000000000000" pitchFamily="18" charset="-128"/>
            </a:rPr>
            <a:t>流动比率</a:t>
          </a:r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D39B0204-8A42-674A-9363-B0FEAED14CD2}" type="parTrans" cxnId="{BF04780C-B880-8C47-97C6-B8134CA3C67B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29D98E42-456A-6347-8953-7FB641591F73}" type="sibTrans" cxnId="{BF04780C-B880-8C47-97C6-B8134CA3C67B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277D024C-3A31-E94E-90BE-D70472F5EB0D}">
      <dgm:prSet custT="1"/>
      <dgm:spPr/>
      <dgm:t>
        <a:bodyPr/>
        <a:lstStyle/>
        <a:p>
          <a:r>
            <a:rPr lang="zh-CN" altLang="en-US" sz="2800" b="1">
              <a:latin typeface="Source Han Serif CN" panose="02020400000000000000" pitchFamily="18" charset="-128"/>
              <a:ea typeface="Source Han Serif CN" panose="02020400000000000000" pitchFamily="18" charset="-128"/>
            </a:rPr>
            <a:t>速动比率</a:t>
          </a:r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3C76B94B-27C3-144B-A8F1-C2D6B0CF1301}" type="parTrans" cxnId="{F376C4D4-FD82-EE4F-B212-3FC3E7556363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6CD1F937-FFF7-2048-B5BE-9236EC4FC308}" type="sibTrans" cxnId="{F376C4D4-FD82-EE4F-B212-3FC3E7556363}">
      <dgm:prSet/>
      <dgm:spPr/>
      <dgm:t>
        <a:bodyPr/>
        <a:lstStyle/>
        <a:p>
          <a:endParaRPr lang="zh-CN" altLang="en-US" sz="28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6DEDD2E0-568F-3647-82C1-E5E1F496D539}" type="pres">
      <dgm:prSet presAssocID="{F11FD21A-DAF3-5A41-A823-0B312AF5B185}" presName="diagram" presStyleCnt="0">
        <dgm:presLayoutVars>
          <dgm:dir/>
          <dgm:resizeHandles val="exact"/>
        </dgm:presLayoutVars>
      </dgm:prSet>
      <dgm:spPr/>
    </dgm:pt>
    <dgm:pt modelId="{5E81ED5A-DE91-314C-B008-CD13445CE2F7}" type="pres">
      <dgm:prSet presAssocID="{39FCB28C-F469-524A-8DF7-9C9FA48AB72F}" presName="node" presStyleLbl="node1" presStyleIdx="0" presStyleCnt="5">
        <dgm:presLayoutVars>
          <dgm:bulletEnabled val="1"/>
        </dgm:presLayoutVars>
      </dgm:prSet>
      <dgm:spPr/>
    </dgm:pt>
    <dgm:pt modelId="{109F8490-3678-2246-B577-52AAD0B3A04A}" type="pres">
      <dgm:prSet presAssocID="{26CC5BE8-43AF-9D4C-BF6E-61E14625DEAF}" presName="sibTrans" presStyleCnt="0"/>
      <dgm:spPr/>
    </dgm:pt>
    <dgm:pt modelId="{C29839EB-E41E-B84F-8117-E74973C18BBD}" type="pres">
      <dgm:prSet presAssocID="{541778DC-8F79-E646-9C70-2EBE09F1327C}" presName="node" presStyleLbl="node1" presStyleIdx="1" presStyleCnt="5">
        <dgm:presLayoutVars>
          <dgm:bulletEnabled val="1"/>
        </dgm:presLayoutVars>
      </dgm:prSet>
      <dgm:spPr/>
    </dgm:pt>
    <dgm:pt modelId="{6E832666-5EE3-2D45-B4D2-6E75DAAF13D8}" type="pres">
      <dgm:prSet presAssocID="{242D5316-7F7C-B24D-8818-2B712B88E1B6}" presName="sibTrans" presStyleCnt="0"/>
      <dgm:spPr/>
    </dgm:pt>
    <dgm:pt modelId="{7CC71356-16DA-B447-8E50-F63B15BF146B}" type="pres">
      <dgm:prSet presAssocID="{0B5A7452-478B-DD44-A6BB-918E1D427081}" presName="node" presStyleLbl="node1" presStyleIdx="2" presStyleCnt="5">
        <dgm:presLayoutVars>
          <dgm:bulletEnabled val="1"/>
        </dgm:presLayoutVars>
      </dgm:prSet>
      <dgm:spPr/>
    </dgm:pt>
    <dgm:pt modelId="{FD9022CA-4EA9-A243-816F-D23F4436A1A2}" type="pres">
      <dgm:prSet presAssocID="{CA350B31-AD9C-454F-B619-8E9C26D58FC1}" presName="sibTrans" presStyleCnt="0"/>
      <dgm:spPr/>
    </dgm:pt>
    <dgm:pt modelId="{42A963A2-40FA-244C-85DC-E744BBCFBE79}" type="pres">
      <dgm:prSet presAssocID="{81FA19BA-33F6-204F-A146-FB80180C8CC5}" presName="node" presStyleLbl="node1" presStyleIdx="3" presStyleCnt="5">
        <dgm:presLayoutVars>
          <dgm:bulletEnabled val="1"/>
        </dgm:presLayoutVars>
      </dgm:prSet>
      <dgm:spPr/>
    </dgm:pt>
    <dgm:pt modelId="{5009CC1E-83C7-6D45-8CD6-402EDD6305D3}" type="pres">
      <dgm:prSet presAssocID="{29D98E42-456A-6347-8953-7FB641591F73}" presName="sibTrans" presStyleCnt="0"/>
      <dgm:spPr/>
    </dgm:pt>
    <dgm:pt modelId="{8F9E4DB7-C8AD-0D47-8A36-F4C9EA4D5560}" type="pres">
      <dgm:prSet presAssocID="{277D024C-3A31-E94E-90BE-D70472F5EB0D}" presName="node" presStyleLbl="node1" presStyleIdx="4" presStyleCnt="5">
        <dgm:presLayoutVars>
          <dgm:bulletEnabled val="1"/>
        </dgm:presLayoutVars>
      </dgm:prSet>
      <dgm:spPr/>
    </dgm:pt>
  </dgm:ptLst>
  <dgm:cxnLst>
    <dgm:cxn modelId="{BF04780C-B880-8C47-97C6-B8134CA3C67B}" srcId="{F11FD21A-DAF3-5A41-A823-0B312AF5B185}" destId="{81FA19BA-33F6-204F-A146-FB80180C8CC5}" srcOrd="3" destOrd="0" parTransId="{D39B0204-8A42-674A-9363-B0FEAED14CD2}" sibTransId="{29D98E42-456A-6347-8953-7FB641591F73}"/>
    <dgm:cxn modelId="{56BF4615-36E1-8F4C-9BC0-FB678132F64C}" type="presOf" srcId="{39FCB28C-F469-524A-8DF7-9C9FA48AB72F}" destId="{5E81ED5A-DE91-314C-B008-CD13445CE2F7}" srcOrd="0" destOrd="0" presId="urn:microsoft.com/office/officeart/2005/8/layout/default"/>
    <dgm:cxn modelId="{B603AA1B-27D6-544B-B87E-00B3F92E8B8A}" type="presOf" srcId="{541778DC-8F79-E646-9C70-2EBE09F1327C}" destId="{C29839EB-E41E-B84F-8117-E74973C18BBD}" srcOrd="0" destOrd="0" presId="urn:microsoft.com/office/officeart/2005/8/layout/default"/>
    <dgm:cxn modelId="{7BEEEF2D-DEB0-5D4E-AF5D-8C55E66D7517}" srcId="{F11FD21A-DAF3-5A41-A823-0B312AF5B185}" destId="{39FCB28C-F469-524A-8DF7-9C9FA48AB72F}" srcOrd="0" destOrd="0" parTransId="{0DED593E-7E40-6246-8EE3-405C82CC4C5E}" sibTransId="{26CC5BE8-43AF-9D4C-BF6E-61E14625DEAF}"/>
    <dgm:cxn modelId="{9F53AF3F-370D-0543-AC4C-CB8611FE649A}" type="presOf" srcId="{81FA19BA-33F6-204F-A146-FB80180C8CC5}" destId="{42A963A2-40FA-244C-85DC-E744BBCFBE79}" srcOrd="0" destOrd="0" presId="urn:microsoft.com/office/officeart/2005/8/layout/default"/>
    <dgm:cxn modelId="{EA447E48-7CCC-6246-89E7-5CDF1209A68B}" type="presOf" srcId="{F11FD21A-DAF3-5A41-A823-0B312AF5B185}" destId="{6DEDD2E0-568F-3647-82C1-E5E1F496D539}" srcOrd="0" destOrd="0" presId="urn:microsoft.com/office/officeart/2005/8/layout/default"/>
    <dgm:cxn modelId="{167B1D69-F2C2-314E-9BFE-B58AC06BFDC6}" srcId="{F11FD21A-DAF3-5A41-A823-0B312AF5B185}" destId="{541778DC-8F79-E646-9C70-2EBE09F1327C}" srcOrd="1" destOrd="0" parTransId="{CF817FE6-0BC0-B14E-9010-92767095258E}" sibTransId="{242D5316-7F7C-B24D-8818-2B712B88E1B6}"/>
    <dgm:cxn modelId="{6A8D4C83-75EA-434D-9B8D-DC652F7B7113}" type="presOf" srcId="{0B5A7452-478B-DD44-A6BB-918E1D427081}" destId="{7CC71356-16DA-B447-8E50-F63B15BF146B}" srcOrd="0" destOrd="0" presId="urn:microsoft.com/office/officeart/2005/8/layout/default"/>
    <dgm:cxn modelId="{D4114F98-FF06-DA46-85CB-25427DE49AD6}" srcId="{F11FD21A-DAF3-5A41-A823-0B312AF5B185}" destId="{0B5A7452-478B-DD44-A6BB-918E1D427081}" srcOrd="2" destOrd="0" parTransId="{C8FED0AB-6DC9-0642-846E-0A6F53ADFD40}" sibTransId="{CA350B31-AD9C-454F-B619-8E9C26D58FC1}"/>
    <dgm:cxn modelId="{907768A9-43D6-0549-8966-F63DE5AAB389}" type="presOf" srcId="{277D024C-3A31-E94E-90BE-D70472F5EB0D}" destId="{8F9E4DB7-C8AD-0D47-8A36-F4C9EA4D5560}" srcOrd="0" destOrd="0" presId="urn:microsoft.com/office/officeart/2005/8/layout/default"/>
    <dgm:cxn modelId="{F376C4D4-FD82-EE4F-B212-3FC3E7556363}" srcId="{F11FD21A-DAF3-5A41-A823-0B312AF5B185}" destId="{277D024C-3A31-E94E-90BE-D70472F5EB0D}" srcOrd="4" destOrd="0" parTransId="{3C76B94B-27C3-144B-A8F1-C2D6B0CF1301}" sibTransId="{6CD1F937-FFF7-2048-B5BE-9236EC4FC308}"/>
    <dgm:cxn modelId="{CDB2283A-BDA8-F14A-A95B-E06F7874C591}" type="presParOf" srcId="{6DEDD2E0-568F-3647-82C1-E5E1F496D539}" destId="{5E81ED5A-DE91-314C-B008-CD13445CE2F7}" srcOrd="0" destOrd="0" presId="urn:microsoft.com/office/officeart/2005/8/layout/default"/>
    <dgm:cxn modelId="{5501F9A3-1EAC-E348-94ED-82E47F9590B7}" type="presParOf" srcId="{6DEDD2E0-568F-3647-82C1-E5E1F496D539}" destId="{109F8490-3678-2246-B577-52AAD0B3A04A}" srcOrd="1" destOrd="0" presId="urn:microsoft.com/office/officeart/2005/8/layout/default"/>
    <dgm:cxn modelId="{5CDE7DDA-845E-0548-B462-A63FC48B3BE8}" type="presParOf" srcId="{6DEDD2E0-568F-3647-82C1-E5E1F496D539}" destId="{C29839EB-E41E-B84F-8117-E74973C18BBD}" srcOrd="2" destOrd="0" presId="urn:microsoft.com/office/officeart/2005/8/layout/default"/>
    <dgm:cxn modelId="{99B1E861-53B2-0E49-94F3-B27A5E3517C1}" type="presParOf" srcId="{6DEDD2E0-568F-3647-82C1-E5E1F496D539}" destId="{6E832666-5EE3-2D45-B4D2-6E75DAAF13D8}" srcOrd="3" destOrd="0" presId="urn:microsoft.com/office/officeart/2005/8/layout/default"/>
    <dgm:cxn modelId="{FE4D20E0-D338-7B41-A161-DD08D19E7AF5}" type="presParOf" srcId="{6DEDD2E0-568F-3647-82C1-E5E1F496D539}" destId="{7CC71356-16DA-B447-8E50-F63B15BF146B}" srcOrd="4" destOrd="0" presId="urn:microsoft.com/office/officeart/2005/8/layout/default"/>
    <dgm:cxn modelId="{D87E7AC8-D341-1042-9C79-54F401CAC67A}" type="presParOf" srcId="{6DEDD2E0-568F-3647-82C1-E5E1F496D539}" destId="{FD9022CA-4EA9-A243-816F-D23F4436A1A2}" srcOrd="5" destOrd="0" presId="urn:microsoft.com/office/officeart/2005/8/layout/default"/>
    <dgm:cxn modelId="{8F33B549-127A-5749-88AF-B0421B67D365}" type="presParOf" srcId="{6DEDD2E0-568F-3647-82C1-E5E1F496D539}" destId="{42A963A2-40FA-244C-85DC-E744BBCFBE79}" srcOrd="6" destOrd="0" presId="urn:microsoft.com/office/officeart/2005/8/layout/default"/>
    <dgm:cxn modelId="{8129CA1B-EA9C-7947-BF60-B64F669D6136}" type="presParOf" srcId="{6DEDD2E0-568F-3647-82C1-E5E1F496D539}" destId="{5009CC1E-83C7-6D45-8CD6-402EDD6305D3}" srcOrd="7" destOrd="0" presId="urn:microsoft.com/office/officeart/2005/8/layout/default"/>
    <dgm:cxn modelId="{A579DABF-C596-F34A-8BC7-D7EBEA4B6865}" type="presParOf" srcId="{6DEDD2E0-568F-3647-82C1-E5E1F496D539}" destId="{8F9E4DB7-C8AD-0D47-8A36-F4C9EA4D556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8D21C1-98AF-EA4D-A8FE-C698A2811541}" type="doc">
      <dgm:prSet loTypeId="urn:microsoft.com/office/officeart/2005/8/layout/bProcess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41ECE2FC-EC97-B944-ADAA-B56349857176}">
      <dgm:prSet custT="1"/>
      <dgm:spPr>
        <a:solidFill>
          <a:srgbClr val="D7B9AB"/>
        </a:solidFill>
        <a:ln>
          <a:solidFill>
            <a:srgbClr val="D7B9AB"/>
          </a:solidFill>
        </a:ln>
      </dgm:spPr>
      <dgm:t>
        <a:bodyPr/>
        <a:lstStyle/>
        <a:p>
          <a:pPr algn="just"/>
          <a:r>
            <a:rPr lang="zh-CN" altLang="en-US" sz="2400" b="1" dirty="0">
              <a:solidFill>
                <a:schemeClr val="tx1"/>
              </a:solidFill>
              <a:latin typeface="Source Han Serif CN" panose="02020400000000000000" pitchFamily="18" charset="-128"/>
              <a:ea typeface="Source Han Serif CN" panose="02020400000000000000" pitchFamily="18" charset="-128"/>
            </a:rPr>
            <a:t>建设项目的财务状况需要通过一系列的财务评价指标来反映；</a:t>
          </a:r>
          <a:endParaRPr lang="zh-CN" altLang="en-US" sz="2400" dirty="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40938C48-105B-2B42-971A-EBE8B3C7FA1D}" type="parTrans" cxnId="{131C5145-1B3A-6143-8756-1E0B9898C636}">
      <dgm:prSet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41DB28D4-0E99-7A45-9878-47B3EB856FE5}" type="sibTrans" cxnId="{131C5145-1B3A-6143-8756-1E0B9898C636}">
      <dgm:prSet custT="1"/>
      <dgm:spPr>
        <a:ln>
          <a:solidFill>
            <a:srgbClr val="D7B9AB"/>
          </a:solidFill>
        </a:ln>
      </dgm:spPr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7CFEA957-3A52-4747-8B68-EE00B5A6D59E}">
      <dgm:prSet custT="1"/>
      <dgm:spPr/>
      <dgm:t>
        <a:bodyPr/>
        <a:lstStyle/>
        <a:p>
          <a:pPr algn="just"/>
          <a:r>
            <a:rPr lang="zh-CN" altLang="en-US" sz="2400" b="1">
              <a:solidFill>
                <a:schemeClr val="tx1"/>
              </a:solidFill>
              <a:latin typeface="Source Han Serif CN" panose="02020400000000000000" pitchFamily="18" charset="-128"/>
              <a:ea typeface="Source Han Serif CN" panose="02020400000000000000" pitchFamily="18" charset="-128"/>
            </a:rPr>
            <a:t>指标根据财务评价的辅助报表和财务报表，提供的数据来计算；</a:t>
          </a:r>
          <a:endParaRPr lang="zh-CN" altLang="en-US" sz="24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BD7125C9-6401-0443-B39D-23C69E89E073}" type="parTrans" cxnId="{DFD39B5E-E617-B248-AD1C-03147AADD2D3}">
      <dgm:prSet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47B3AF62-D855-6042-B0DE-C09B9605E049}" type="sibTrans" cxnId="{DFD39B5E-E617-B248-AD1C-03147AADD2D3}">
      <dgm:prSet custT="1"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1B039E65-C1E7-8C44-90FA-171DC2BBBA97}">
      <dgm:prSet custT="1"/>
      <dgm:spPr/>
      <dgm:t>
        <a:bodyPr/>
        <a:lstStyle/>
        <a:p>
          <a:pPr algn="just"/>
          <a:r>
            <a:rPr lang="zh-CN" altLang="en-US" sz="2400" b="1">
              <a:solidFill>
                <a:schemeClr val="tx1"/>
              </a:solidFill>
              <a:latin typeface="Source Han Serif CN" panose="02020400000000000000" pitchFamily="18" charset="-128"/>
              <a:ea typeface="Source Han Serif CN" panose="02020400000000000000" pitchFamily="18" charset="-128"/>
            </a:rPr>
            <a:t>可行性研究人员在项目评价过程中需考虑盈利能力和偿债能力指标，分析项目的财务运营能力，能否满足预期的要求和规定的标准；</a:t>
          </a:r>
          <a:endParaRPr lang="zh-CN" altLang="en-US" sz="24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2EA29A1E-90E7-184C-81F7-1F64334D7B61}" type="parTrans" cxnId="{2065D818-0623-F444-8EA0-43D27C3F09A1}">
      <dgm:prSet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E5CFEFD4-E5ED-F74D-84BA-0319AF04D0FE}" type="sibTrans" cxnId="{2065D818-0623-F444-8EA0-43D27C3F09A1}">
      <dgm:prSet custT="1"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6CB6C1E1-8C57-F842-91F6-C33FC4D8124A}">
      <dgm:prSet custT="1"/>
      <dgm:spPr/>
      <dgm:t>
        <a:bodyPr/>
        <a:lstStyle/>
        <a:p>
          <a:pPr algn="just"/>
          <a:r>
            <a:rPr lang="zh-CN" altLang="en-US" sz="2400" b="1">
              <a:solidFill>
                <a:schemeClr val="tx1"/>
              </a:solidFill>
              <a:latin typeface="Source Han Serif CN" panose="02020400000000000000" pitchFamily="18" charset="-128"/>
              <a:ea typeface="Source Han Serif CN" panose="02020400000000000000" pitchFamily="18" charset="-128"/>
            </a:rPr>
            <a:t>评价项目的财务可行性。</a:t>
          </a:r>
          <a:endParaRPr lang="zh-CN" altLang="en-US" sz="24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5B6EC22D-5F47-2843-AEBA-F67F7D130529}" type="parTrans" cxnId="{C1A20957-3631-8C4D-B565-EB58092AF639}">
      <dgm:prSet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643F4780-596D-A14D-BBDB-9E69F5F94D91}" type="sibTrans" cxnId="{C1A20957-3631-8C4D-B565-EB58092AF639}">
      <dgm:prSet/>
      <dgm:spPr/>
      <dgm:t>
        <a:bodyPr/>
        <a:lstStyle/>
        <a:p>
          <a:pPr algn="just"/>
          <a:endParaRPr lang="zh-CN" altLang="en-US" sz="24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gm:t>
    </dgm:pt>
    <dgm:pt modelId="{EF4033A8-997E-9940-B26D-662EE4100E0F}" type="pres">
      <dgm:prSet presAssocID="{FE8D21C1-98AF-EA4D-A8FE-C698A2811541}" presName="Name0" presStyleCnt="0">
        <dgm:presLayoutVars>
          <dgm:dir/>
          <dgm:resizeHandles val="exact"/>
        </dgm:presLayoutVars>
      </dgm:prSet>
      <dgm:spPr/>
    </dgm:pt>
    <dgm:pt modelId="{A7BE6564-B725-CA41-BA6C-5285E6E4D7A4}" type="pres">
      <dgm:prSet presAssocID="{41ECE2FC-EC97-B944-ADAA-B56349857176}" presName="node" presStyleLbl="node1" presStyleIdx="0" presStyleCnt="4" custScaleX="129576">
        <dgm:presLayoutVars>
          <dgm:bulletEnabled val="1"/>
        </dgm:presLayoutVars>
      </dgm:prSet>
      <dgm:spPr/>
    </dgm:pt>
    <dgm:pt modelId="{B667E85F-9103-6F44-A2F2-DACECA5E4249}" type="pres">
      <dgm:prSet presAssocID="{41DB28D4-0E99-7A45-9878-47B3EB856FE5}" presName="sibTrans" presStyleLbl="sibTrans1D1" presStyleIdx="0" presStyleCnt="3"/>
      <dgm:spPr/>
    </dgm:pt>
    <dgm:pt modelId="{32AA9C02-F1FF-D145-9A88-4B31F0004DA0}" type="pres">
      <dgm:prSet presAssocID="{41DB28D4-0E99-7A45-9878-47B3EB856FE5}" presName="connectorText" presStyleLbl="sibTrans1D1" presStyleIdx="0" presStyleCnt="3"/>
      <dgm:spPr/>
    </dgm:pt>
    <dgm:pt modelId="{F5774B42-ED82-E049-B7D3-F4D7346E7AE3}" type="pres">
      <dgm:prSet presAssocID="{7CFEA957-3A52-4747-8B68-EE00B5A6D59E}" presName="node" presStyleLbl="node1" presStyleIdx="1" presStyleCnt="4" custScaleX="129944">
        <dgm:presLayoutVars>
          <dgm:bulletEnabled val="1"/>
        </dgm:presLayoutVars>
      </dgm:prSet>
      <dgm:spPr/>
    </dgm:pt>
    <dgm:pt modelId="{914F2DC3-0F46-EE4A-B1E0-4FBFBBE058AC}" type="pres">
      <dgm:prSet presAssocID="{47B3AF62-D855-6042-B0DE-C09B9605E049}" presName="sibTrans" presStyleLbl="sibTrans1D1" presStyleIdx="1" presStyleCnt="3"/>
      <dgm:spPr/>
    </dgm:pt>
    <dgm:pt modelId="{F23DC749-7483-3841-AF89-B9C26CC98F41}" type="pres">
      <dgm:prSet presAssocID="{47B3AF62-D855-6042-B0DE-C09B9605E049}" presName="connectorText" presStyleLbl="sibTrans1D1" presStyleIdx="1" presStyleCnt="3"/>
      <dgm:spPr/>
    </dgm:pt>
    <dgm:pt modelId="{4B41F24E-D665-1A4D-902D-47D36CE7736D}" type="pres">
      <dgm:prSet presAssocID="{1B039E65-C1E7-8C44-90FA-171DC2BBBA97}" presName="node" presStyleLbl="node1" presStyleIdx="2" presStyleCnt="4" custScaleX="208773">
        <dgm:presLayoutVars>
          <dgm:bulletEnabled val="1"/>
        </dgm:presLayoutVars>
      </dgm:prSet>
      <dgm:spPr/>
    </dgm:pt>
    <dgm:pt modelId="{935D2A1B-DACF-6443-9C38-718E4EEA0A6D}" type="pres">
      <dgm:prSet presAssocID="{E5CFEFD4-E5ED-F74D-84BA-0319AF04D0FE}" presName="sibTrans" presStyleLbl="sibTrans1D1" presStyleIdx="2" presStyleCnt="3"/>
      <dgm:spPr/>
    </dgm:pt>
    <dgm:pt modelId="{31EA7BEA-D8EC-594D-9952-FEE0349FEE28}" type="pres">
      <dgm:prSet presAssocID="{E5CFEFD4-E5ED-F74D-84BA-0319AF04D0FE}" presName="connectorText" presStyleLbl="sibTrans1D1" presStyleIdx="2" presStyleCnt="3"/>
      <dgm:spPr/>
    </dgm:pt>
    <dgm:pt modelId="{CB179200-8282-5841-B93D-9D275195EDA5}" type="pres">
      <dgm:prSet presAssocID="{6CB6C1E1-8C57-F842-91F6-C33FC4D8124A}" presName="node" presStyleLbl="node1" presStyleIdx="3" presStyleCnt="4">
        <dgm:presLayoutVars>
          <dgm:bulletEnabled val="1"/>
        </dgm:presLayoutVars>
      </dgm:prSet>
      <dgm:spPr/>
    </dgm:pt>
  </dgm:ptLst>
  <dgm:cxnLst>
    <dgm:cxn modelId="{2065D818-0623-F444-8EA0-43D27C3F09A1}" srcId="{FE8D21C1-98AF-EA4D-A8FE-C698A2811541}" destId="{1B039E65-C1E7-8C44-90FA-171DC2BBBA97}" srcOrd="2" destOrd="0" parTransId="{2EA29A1E-90E7-184C-81F7-1F64334D7B61}" sibTransId="{E5CFEFD4-E5ED-F74D-84BA-0319AF04D0FE}"/>
    <dgm:cxn modelId="{5FA2C62D-64AD-0441-8DCE-280DF1345AAC}" type="presOf" srcId="{E5CFEFD4-E5ED-F74D-84BA-0319AF04D0FE}" destId="{935D2A1B-DACF-6443-9C38-718E4EEA0A6D}" srcOrd="0" destOrd="0" presId="urn:microsoft.com/office/officeart/2005/8/layout/bProcess3"/>
    <dgm:cxn modelId="{D5DF512E-27E7-D24C-8D0B-D65EA94944A1}" type="presOf" srcId="{47B3AF62-D855-6042-B0DE-C09B9605E049}" destId="{F23DC749-7483-3841-AF89-B9C26CC98F41}" srcOrd="1" destOrd="0" presId="urn:microsoft.com/office/officeart/2005/8/layout/bProcess3"/>
    <dgm:cxn modelId="{6B643931-167E-844E-BB43-4F4D115E01D0}" type="presOf" srcId="{1B039E65-C1E7-8C44-90FA-171DC2BBBA97}" destId="{4B41F24E-D665-1A4D-902D-47D36CE7736D}" srcOrd="0" destOrd="0" presId="urn:microsoft.com/office/officeart/2005/8/layout/bProcess3"/>
    <dgm:cxn modelId="{2871BB33-BAEC-BF45-944B-47FD47114155}" type="presOf" srcId="{41DB28D4-0E99-7A45-9878-47B3EB856FE5}" destId="{32AA9C02-F1FF-D145-9A88-4B31F0004DA0}" srcOrd="1" destOrd="0" presId="urn:microsoft.com/office/officeart/2005/8/layout/bProcess3"/>
    <dgm:cxn modelId="{79B6963B-81CF-3C4F-93C8-84DE17585788}" type="presOf" srcId="{6CB6C1E1-8C57-F842-91F6-C33FC4D8124A}" destId="{CB179200-8282-5841-B93D-9D275195EDA5}" srcOrd="0" destOrd="0" presId="urn:microsoft.com/office/officeart/2005/8/layout/bProcess3"/>
    <dgm:cxn modelId="{131C5145-1B3A-6143-8756-1E0B9898C636}" srcId="{FE8D21C1-98AF-EA4D-A8FE-C698A2811541}" destId="{41ECE2FC-EC97-B944-ADAA-B56349857176}" srcOrd="0" destOrd="0" parTransId="{40938C48-105B-2B42-971A-EBE8B3C7FA1D}" sibTransId="{41DB28D4-0E99-7A45-9878-47B3EB856FE5}"/>
    <dgm:cxn modelId="{851EA753-D88D-A74C-A31D-360E029350AA}" type="presOf" srcId="{41DB28D4-0E99-7A45-9878-47B3EB856FE5}" destId="{B667E85F-9103-6F44-A2F2-DACECA5E4249}" srcOrd="0" destOrd="0" presId="urn:microsoft.com/office/officeart/2005/8/layout/bProcess3"/>
    <dgm:cxn modelId="{7788BA56-DDA6-CB4D-8F7C-F96A6557B2DA}" type="presOf" srcId="{47B3AF62-D855-6042-B0DE-C09B9605E049}" destId="{914F2DC3-0F46-EE4A-B1E0-4FBFBBE058AC}" srcOrd="0" destOrd="0" presId="urn:microsoft.com/office/officeart/2005/8/layout/bProcess3"/>
    <dgm:cxn modelId="{C1A20957-3631-8C4D-B565-EB58092AF639}" srcId="{FE8D21C1-98AF-EA4D-A8FE-C698A2811541}" destId="{6CB6C1E1-8C57-F842-91F6-C33FC4D8124A}" srcOrd="3" destOrd="0" parTransId="{5B6EC22D-5F47-2843-AEBA-F67F7D130529}" sibTransId="{643F4780-596D-A14D-BBDB-9E69F5F94D91}"/>
    <dgm:cxn modelId="{DFD39B5E-E617-B248-AD1C-03147AADD2D3}" srcId="{FE8D21C1-98AF-EA4D-A8FE-C698A2811541}" destId="{7CFEA957-3A52-4747-8B68-EE00B5A6D59E}" srcOrd="1" destOrd="0" parTransId="{BD7125C9-6401-0443-B39D-23C69E89E073}" sibTransId="{47B3AF62-D855-6042-B0DE-C09B9605E049}"/>
    <dgm:cxn modelId="{22952689-FCF4-344A-A6EF-7700C594637B}" type="presOf" srcId="{E5CFEFD4-E5ED-F74D-84BA-0319AF04D0FE}" destId="{31EA7BEA-D8EC-594D-9952-FEE0349FEE28}" srcOrd="1" destOrd="0" presId="urn:microsoft.com/office/officeart/2005/8/layout/bProcess3"/>
    <dgm:cxn modelId="{4F1181A6-413E-7046-ABA2-BCBA5068423E}" type="presOf" srcId="{FE8D21C1-98AF-EA4D-A8FE-C698A2811541}" destId="{EF4033A8-997E-9940-B26D-662EE4100E0F}" srcOrd="0" destOrd="0" presId="urn:microsoft.com/office/officeart/2005/8/layout/bProcess3"/>
    <dgm:cxn modelId="{D0B211AF-A9B0-FB4D-B7A4-E80F5BD38BCB}" type="presOf" srcId="{7CFEA957-3A52-4747-8B68-EE00B5A6D59E}" destId="{F5774B42-ED82-E049-B7D3-F4D7346E7AE3}" srcOrd="0" destOrd="0" presId="urn:microsoft.com/office/officeart/2005/8/layout/bProcess3"/>
    <dgm:cxn modelId="{01E192C2-9D8C-7844-B487-FF983ADE5D2A}" type="presOf" srcId="{41ECE2FC-EC97-B944-ADAA-B56349857176}" destId="{A7BE6564-B725-CA41-BA6C-5285E6E4D7A4}" srcOrd="0" destOrd="0" presId="urn:microsoft.com/office/officeart/2005/8/layout/bProcess3"/>
    <dgm:cxn modelId="{95E602C2-A506-6F46-91DC-CE78D41C20D3}" type="presParOf" srcId="{EF4033A8-997E-9940-B26D-662EE4100E0F}" destId="{A7BE6564-B725-CA41-BA6C-5285E6E4D7A4}" srcOrd="0" destOrd="0" presId="urn:microsoft.com/office/officeart/2005/8/layout/bProcess3"/>
    <dgm:cxn modelId="{ABF20A13-EEA9-5040-8608-2584252E5645}" type="presParOf" srcId="{EF4033A8-997E-9940-B26D-662EE4100E0F}" destId="{B667E85F-9103-6F44-A2F2-DACECA5E4249}" srcOrd="1" destOrd="0" presId="urn:microsoft.com/office/officeart/2005/8/layout/bProcess3"/>
    <dgm:cxn modelId="{F613D6B0-1F93-EA44-96DC-C27869D4AAEA}" type="presParOf" srcId="{B667E85F-9103-6F44-A2F2-DACECA5E4249}" destId="{32AA9C02-F1FF-D145-9A88-4B31F0004DA0}" srcOrd="0" destOrd="0" presId="urn:microsoft.com/office/officeart/2005/8/layout/bProcess3"/>
    <dgm:cxn modelId="{F94DF26C-D0D7-B94F-8430-9005360BE633}" type="presParOf" srcId="{EF4033A8-997E-9940-B26D-662EE4100E0F}" destId="{F5774B42-ED82-E049-B7D3-F4D7346E7AE3}" srcOrd="2" destOrd="0" presId="urn:microsoft.com/office/officeart/2005/8/layout/bProcess3"/>
    <dgm:cxn modelId="{01EE549F-424F-2749-A405-756BD25E2B33}" type="presParOf" srcId="{EF4033A8-997E-9940-B26D-662EE4100E0F}" destId="{914F2DC3-0F46-EE4A-B1E0-4FBFBBE058AC}" srcOrd="3" destOrd="0" presId="urn:microsoft.com/office/officeart/2005/8/layout/bProcess3"/>
    <dgm:cxn modelId="{594A4163-684C-DA4B-AD05-22117B3F2DC7}" type="presParOf" srcId="{914F2DC3-0F46-EE4A-B1E0-4FBFBBE058AC}" destId="{F23DC749-7483-3841-AF89-B9C26CC98F41}" srcOrd="0" destOrd="0" presId="urn:microsoft.com/office/officeart/2005/8/layout/bProcess3"/>
    <dgm:cxn modelId="{8056DF42-A007-624F-8E57-7811A084ECD9}" type="presParOf" srcId="{EF4033A8-997E-9940-B26D-662EE4100E0F}" destId="{4B41F24E-D665-1A4D-902D-47D36CE7736D}" srcOrd="4" destOrd="0" presId="urn:microsoft.com/office/officeart/2005/8/layout/bProcess3"/>
    <dgm:cxn modelId="{826CBEEC-D105-4F43-BC83-DDF7683FF10F}" type="presParOf" srcId="{EF4033A8-997E-9940-B26D-662EE4100E0F}" destId="{935D2A1B-DACF-6443-9C38-718E4EEA0A6D}" srcOrd="5" destOrd="0" presId="urn:microsoft.com/office/officeart/2005/8/layout/bProcess3"/>
    <dgm:cxn modelId="{EEBA8ECF-C3D0-494A-A996-70E6D47A0FA9}" type="presParOf" srcId="{935D2A1B-DACF-6443-9C38-718E4EEA0A6D}" destId="{31EA7BEA-D8EC-594D-9952-FEE0349FEE28}" srcOrd="0" destOrd="0" presId="urn:microsoft.com/office/officeart/2005/8/layout/bProcess3"/>
    <dgm:cxn modelId="{D9B77BFC-3620-EE4A-A686-2C7BCCBEF40A}" type="presParOf" srcId="{EF4033A8-997E-9940-B26D-662EE4100E0F}" destId="{CB179200-8282-5841-B93D-9D275195EDA5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500DD-8F96-AA48-8FC7-74069B42D655}">
      <dsp:nvSpPr>
        <dsp:cNvPr id="0" name=""/>
        <dsp:cNvSpPr/>
      </dsp:nvSpPr>
      <dsp:spPr>
        <a:xfrm>
          <a:off x="5152" y="1412346"/>
          <a:ext cx="2059063" cy="154953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投资项目资金</a:t>
          </a:r>
        </a:p>
      </dsp:txBody>
      <dsp:txXfrm>
        <a:off x="50536" y="1457730"/>
        <a:ext cx="1968295" cy="1458769"/>
      </dsp:txXfrm>
    </dsp:sp>
    <dsp:sp modelId="{EAB4A680-121C-4E47-A7F6-E610149AED58}">
      <dsp:nvSpPr>
        <dsp:cNvPr id="0" name=""/>
        <dsp:cNvSpPr/>
      </dsp:nvSpPr>
      <dsp:spPr>
        <a:xfrm rot="18977515">
          <a:off x="1906336" y="1772021"/>
          <a:ext cx="1139382" cy="42892"/>
        </a:xfrm>
        <a:custGeom>
          <a:avLst/>
          <a:gdLst/>
          <a:ahLst/>
          <a:cxnLst/>
          <a:rect l="0" t="0" r="0" b="0"/>
          <a:pathLst>
            <a:path>
              <a:moveTo>
                <a:pt x="0" y="21446"/>
              </a:moveTo>
              <a:lnTo>
                <a:pt x="1139382" y="21446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200" kern="1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2447543" y="1764983"/>
        <a:ext cx="56969" cy="56969"/>
      </dsp:txXfrm>
    </dsp:sp>
    <dsp:sp modelId="{694CB959-D5F4-F342-AA6E-7F563B8F9A60}">
      <dsp:nvSpPr>
        <dsp:cNvPr id="0" name=""/>
        <dsp:cNvSpPr/>
      </dsp:nvSpPr>
      <dsp:spPr>
        <a:xfrm>
          <a:off x="2887840" y="885054"/>
          <a:ext cx="2059063" cy="102953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借入资金</a:t>
          </a:r>
        </a:p>
      </dsp:txBody>
      <dsp:txXfrm>
        <a:off x="2917994" y="915208"/>
        <a:ext cx="1998755" cy="969223"/>
      </dsp:txXfrm>
    </dsp:sp>
    <dsp:sp modelId="{F0F469C2-B9CC-2D45-A490-D6E2CFAE63BA}">
      <dsp:nvSpPr>
        <dsp:cNvPr id="0" name=""/>
        <dsp:cNvSpPr/>
      </dsp:nvSpPr>
      <dsp:spPr>
        <a:xfrm>
          <a:off x="4946904" y="1378373"/>
          <a:ext cx="823625" cy="42892"/>
        </a:xfrm>
        <a:custGeom>
          <a:avLst/>
          <a:gdLst/>
          <a:ahLst/>
          <a:cxnLst/>
          <a:rect l="0" t="0" r="0" b="0"/>
          <a:pathLst>
            <a:path>
              <a:moveTo>
                <a:pt x="0" y="21446"/>
              </a:moveTo>
              <a:lnTo>
                <a:pt x="823625" y="214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200" kern="1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5338126" y="1379229"/>
        <a:ext cx="41181" cy="41181"/>
      </dsp:txXfrm>
    </dsp:sp>
    <dsp:sp modelId="{21A4AED5-D18A-374B-AA15-87E21C9DD9FE}">
      <dsp:nvSpPr>
        <dsp:cNvPr id="0" name=""/>
        <dsp:cNvSpPr/>
      </dsp:nvSpPr>
      <dsp:spPr>
        <a:xfrm>
          <a:off x="5770529" y="662850"/>
          <a:ext cx="2059063" cy="14739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可长期的使用</a:t>
          </a:r>
        </a:p>
      </dsp:txBody>
      <dsp:txXfrm>
        <a:off x="5813699" y="706020"/>
        <a:ext cx="1972723" cy="1387599"/>
      </dsp:txXfrm>
    </dsp:sp>
    <dsp:sp modelId="{77E32217-3D3C-4F43-A2DF-DDC39B0BC904}">
      <dsp:nvSpPr>
        <dsp:cNvPr id="0" name=""/>
        <dsp:cNvSpPr/>
      </dsp:nvSpPr>
      <dsp:spPr>
        <a:xfrm rot="2622485">
          <a:off x="1906336" y="2559317"/>
          <a:ext cx="1139382" cy="42892"/>
        </a:xfrm>
        <a:custGeom>
          <a:avLst/>
          <a:gdLst/>
          <a:ahLst/>
          <a:cxnLst/>
          <a:rect l="0" t="0" r="0" b="0"/>
          <a:pathLst>
            <a:path>
              <a:moveTo>
                <a:pt x="0" y="21446"/>
              </a:moveTo>
              <a:lnTo>
                <a:pt x="1139382" y="21446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200" kern="1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2447543" y="2552279"/>
        <a:ext cx="56969" cy="56969"/>
      </dsp:txXfrm>
    </dsp:sp>
    <dsp:sp modelId="{FE4E1F24-E195-394E-A619-98EFDBA25AE1}">
      <dsp:nvSpPr>
        <dsp:cNvPr id="0" name=""/>
        <dsp:cNvSpPr/>
      </dsp:nvSpPr>
      <dsp:spPr>
        <a:xfrm>
          <a:off x="2887840" y="2459645"/>
          <a:ext cx="2059063" cy="102953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自有资金</a:t>
          </a:r>
        </a:p>
      </dsp:txBody>
      <dsp:txXfrm>
        <a:off x="2917994" y="2489799"/>
        <a:ext cx="1998755" cy="969223"/>
      </dsp:txXfrm>
    </dsp:sp>
    <dsp:sp modelId="{99C5EF1C-59A2-5E47-981F-D38D4A681000}">
      <dsp:nvSpPr>
        <dsp:cNvPr id="0" name=""/>
        <dsp:cNvSpPr/>
      </dsp:nvSpPr>
      <dsp:spPr>
        <a:xfrm>
          <a:off x="4946904" y="2952965"/>
          <a:ext cx="823625" cy="42892"/>
        </a:xfrm>
        <a:custGeom>
          <a:avLst/>
          <a:gdLst/>
          <a:ahLst/>
          <a:cxnLst/>
          <a:rect l="0" t="0" r="0" b="0"/>
          <a:pathLst>
            <a:path>
              <a:moveTo>
                <a:pt x="0" y="21446"/>
              </a:moveTo>
              <a:lnTo>
                <a:pt x="823625" y="2144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200" kern="1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5338126" y="2953820"/>
        <a:ext cx="41181" cy="41181"/>
      </dsp:txXfrm>
    </dsp:sp>
    <dsp:sp modelId="{627CA394-7739-6642-BA63-730A074A94A5}">
      <dsp:nvSpPr>
        <dsp:cNvPr id="0" name=""/>
        <dsp:cNvSpPr/>
      </dsp:nvSpPr>
      <dsp:spPr>
        <a:xfrm>
          <a:off x="5770529" y="2291219"/>
          <a:ext cx="2059063" cy="13663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须按期偿还</a:t>
          </a:r>
        </a:p>
      </dsp:txBody>
      <dsp:txXfrm>
        <a:off x="5810549" y="2331239"/>
        <a:ext cx="1979023" cy="1286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1ED5A-DE91-314C-B008-CD13445CE2F7}">
      <dsp:nvSpPr>
        <dsp:cNvPr id="0" name=""/>
        <dsp:cNvSpPr/>
      </dsp:nvSpPr>
      <dsp:spPr>
        <a:xfrm>
          <a:off x="0" y="251943"/>
          <a:ext cx="2257857" cy="1354714"/>
        </a:xfrm>
        <a:prstGeom prst="rect">
          <a:avLst/>
        </a:prstGeom>
        <a:solidFill>
          <a:srgbClr val="D7B9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利息备付率</a:t>
          </a:r>
          <a:endParaRPr lang="zh-CN" altLang="en-US" sz="2800" kern="1200" dirty="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0" y="251943"/>
        <a:ext cx="2257857" cy="1354714"/>
      </dsp:txXfrm>
    </dsp:sp>
    <dsp:sp modelId="{C29839EB-E41E-B84F-8117-E74973C18BBD}">
      <dsp:nvSpPr>
        <dsp:cNvPr id="0" name=""/>
        <dsp:cNvSpPr/>
      </dsp:nvSpPr>
      <dsp:spPr>
        <a:xfrm>
          <a:off x="2483643" y="251943"/>
          <a:ext cx="2257857" cy="1354714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Source Han Serif CN" panose="02020400000000000000" pitchFamily="18" charset="-128"/>
              <a:ea typeface="Source Han Serif CN" panose="02020400000000000000" pitchFamily="18" charset="-128"/>
            </a:rPr>
            <a:t>偿债备付率</a:t>
          </a:r>
          <a:endParaRPr lang="zh-CN" altLang="en-US" sz="2800" kern="1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2483643" y="251943"/>
        <a:ext cx="2257857" cy="1354714"/>
      </dsp:txXfrm>
    </dsp:sp>
    <dsp:sp modelId="{7CC71356-16DA-B447-8E50-F63B15BF146B}">
      <dsp:nvSpPr>
        <dsp:cNvPr id="0" name=""/>
        <dsp:cNvSpPr/>
      </dsp:nvSpPr>
      <dsp:spPr>
        <a:xfrm>
          <a:off x="4967287" y="251943"/>
          <a:ext cx="2257857" cy="135471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Source Han Serif CN" panose="02020400000000000000" pitchFamily="18" charset="-128"/>
              <a:ea typeface="Source Han Serif CN" panose="02020400000000000000" pitchFamily="18" charset="-128"/>
            </a:rPr>
            <a:t>资产负债率</a:t>
          </a:r>
          <a:endParaRPr lang="zh-CN" altLang="en-US" sz="2800" kern="1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4967287" y="251943"/>
        <a:ext cx="2257857" cy="1354714"/>
      </dsp:txXfrm>
    </dsp:sp>
    <dsp:sp modelId="{42A963A2-40FA-244C-85DC-E744BBCFBE79}">
      <dsp:nvSpPr>
        <dsp:cNvPr id="0" name=""/>
        <dsp:cNvSpPr/>
      </dsp:nvSpPr>
      <dsp:spPr>
        <a:xfrm>
          <a:off x="1241821" y="1832443"/>
          <a:ext cx="2257857" cy="1354714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Source Han Serif CN" panose="02020400000000000000" pitchFamily="18" charset="-128"/>
              <a:ea typeface="Source Han Serif CN" panose="02020400000000000000" pitchFamily="18" charset="-128"/>
            </a:rPr>
            <a:t>流动比率</a:t>
          </a:r>
          <a:endParaRPr lang="zh-CN" altLang="en-US" sz="2800" kern="1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1241821" y="1832443"/>
        <a:ext cx="2257857" cy="1354714"/>
      </dsp:txXfrm>
    </dsp:sp>
    <dsp:sp modelId="{8F9E4DB7-C8AD-0D47-8A36-F4C9EA4D5560}">
      <dsp:nvSpPr>
        <dsp:cNvPr id="0" name=""/>
        <dsp:cNvSpPr/>
      </dsp:nvSpPr>
      <dsp:spPr>
        <a:xfrm>
          <a:off x="3725465" y="1832443"/>
          <a:ext cx="2257857" cy="135471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Source Han Serif CN" panose="02020400000000000000" pitchFamily="18" charset="-128"/>
              <a:ea typeface="Source Han Serif CN" panose="02020400000000000000" pitchFamily="18" charset="-128"/>
            </a:rPr>
            <a:t>速动比率</a:t>
          </a:r>
          <a:endParaRPr lang="zh-CN" altLang="en-US" sz="2800" kern="1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3725465" y="1832443"/>
        <a:ext cx="2257857" cy="1354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C08B7-1211-A24B-9F69-98EB48A5B0D1}">
      <dsp:nvSpPr>
        <dsp:cNvPr id="0" name=""/>
        <dsp:cNvSpPr/>
      </dsp:nvSpPr>
      <dsp:spPr>
        <a:xfrm>
          <a:off x="4746108" y="869719"/>
          <a:ext cx="6678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840" y="45720"/>
              </a:lnTo>
            </a:path>
          </a:pathLst>
        </a:custGeom>
        <a:noFill/>
        <a:ln w="6350" cap="flat" cmpd="sng" algn="ctr">
          <a:solidFill>
            <a:srgbClr val="D7B9A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5062567" y="911944"/>
        <a:ext cx="34922" cy="6991"/>
      </dsp:txXfrm>
    </dsp:sp>
    <dsp:sp modelId="{75E78181-0548-9243-AB33-C6D89B121811}">
      <dsp:nvSpPr>
        <dsp:cNvPr id="0" name=""/>
        <dsp:cNvSpPr/>
      </dsp:nvSpPr>
      <dsp:spPr>
        <a:xfrm>
          <a:off x="924190" y="4430"/>
          <a:ext cx="3823718" cy="1822018"/>
        </a:xfrm>
        <a:prstGeom prst="rect">
          <a:avLst/>
        </a:prstGeom>
        <a:solidFill>
          <a:srgbClr val="D7B9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可用于还本付息的资金就等于息税折旧摊销前利润，再扣除企业所得税的值。</a:t>
          </a:r>
          <a:endParaRPr lang="zh-CN" altLang="en-US" sz="2400" kern="1200" dirty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924190" y="4430"/>
        <a:ext cx="3823718" cy="1822018"/>
      </dsp:txXfrm>
    </dsp:sp>
    <dsp:sp modelId="{442EF756-414D-E34F-9E8C-9126E9582208}">
      <dsp:nvSpPr>
        <dsp:cNvPr id="0" name=""/>
        <dsp:cNvSpPr/>
      </dsp:nvSpPr>
      <dsp:spPr>
        <a:xfrm>
          <a:off x="3390231" y="1824648"/>
          <a:ext cx="3851564" cy="667840"/>
        </a:xfrm>
        <a:custGeom>
          <a:avLst/>
          <a:gdLst/>
          <a:ahLst/>
          <a:cxnLst/>
          <a:rect l="0" t="0" r="0" b="0"/>
          <a:pathLst>
            <a:path>
              <a:moveTo>
                <a:pt x="3851564" y="0"/>
              </a:moveTo>
              <a:lnTo>
                <a:pt x="3851564" y="351020"/>
              </a:lnTo>
              <a:lnTo>
                <a:pt x="0" y="351020"/>
              </a:lnTo>
              <a:lnTo>
                <a:pt x="0" y="667840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5218153" y="2155073"/>
        <a:ext cx="195718" cy="6991"/>
      </dsp:txXfrm>
    </dsp:sp>
    <dsp:sp modelId="{998272F6-3DC2-C44C-B33A-BF59D0C1A591}">
      <dsp:nvSpPr>
        <dsp:cNvPr id="0" name=""/>
        <dsp:cNvSpPr/>
      </dsp:nvSpPr>
      <dsp:spPr>
        <a:xfrm>
          <a:off x="5446348" y="4430"/>
          <a:ext cx="3590894" cy="1822018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息税折旧摊销前利润就是指息税前利润，加上折旧费，再加上摊销费。</a:t>
          </a:r>
          <a:endParaRPr lang="zh-CN" altLang="en-US" sz="2400" kern="12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5446348" y="4430"/>
        <a:ext cx="3590894" cy="1822018"/>
      </dsp:txXfrm>
    </dsp:sp>
    <dsp:sp modelId="{914274D6-220B-0746-BD69-018B9B8A2BF5}">
      <dsp:nvSpPr>
        <dsp:cNvPr id="0" name=""/>
        <dsp:cNvSpPr/>
      </dsp:nvSpPr>
      <dsp:spPr>
        <a:xfrm>
          <a:off x="5854472" y="3390178"/>
          <a:ext cx="6678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840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6170931" y="3432402"/>
        <a:ext cx="34922" cy="6991"/>
      </dsp:txXfrm>
    </dsp:sp>
    <dsp:sp modelId="{93495262-7BA7-D542-8537-47080EBEF00B}">
      <dsp:nvSpPr>
        <dsp:cNvPr id="0" name=""/>
        <dsp:cNvSpPr/>
      </dsp:nvSpPr>
      <dsp:spPr>
        <a:xfrm>
          <a:off x="924190" y="2524889"/>
          <a:ext cx="4932082" cy="1822018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息税前利润可以在利润与利润分配表当中计算出来，折旧、摊销都可以在总成本费用表当中计算出来。</a:t>
          </a:r>
          <a:endParaRPr lang="zh-CN" altLang="en-US" sz="2400" kern="1200" dirty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924190" y="2524889"/>
        <a:ext cx="4932082" cy="1822018"/>
      </dsp:txXfrm>
    </dsp:sp>
    <dsp:sp modelId="{3ABFBDA5-E126-CA41-BE18-BB4086CD0825}">
      <dsp:nvSpPr>
        <dsp:cNvPr id="0" name=""/>
        <dsp:cNvSpPr/>
      </dsp:nvSpPr>
      <dsp:spPr>
        <a:xfrm>
          <a:off x="6554712" y="2524889"/>
          <a:ext cx="3036697" cy="18220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计出息税折旧摊销前的利润。</a:t>
          </a:r>
          <a:endParaRPr lang="zh-CN" altLang="en-US" sz="2400" kern="12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>
        <a:off x="6554712" y="2524889"/>
        <a:ext cx="3036697" cy="1822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F1BEE-6095-0647-A0C9-C27C4BBC192A}">
      <dsp:nvSpPr>
        <dsp:cNvPr id="0" name=""/>
        <dsp:cNvSpPr/>
      </dsp:nvSpPr>
      <dsp:spPr>
        <a:xfrm rot="16200000">
          <a:off x="-563889" y="564415"/>
          <a:ext cx="4351338" cy="3222507"/>
        </a:xfrm>
        <a:prstGeom prst="flowChartManualOperation">
          <a:avLst/>
        </a:prstGeom>
        <a:solidFill>
          <a:srgbClr val="D7B9AB"/>
        </a:solidFill>
        <a:ln w="12700" cap="flat" cmpd="sng" algn="ctr">
          <a:solidFill>
            <a:srgbClr val="D7B9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指</a:t>
          </a:r>
          <a:r>
            <a:rPr lang="zh-CN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计算期各期期末的负债总额（</a:t>
          </a:r>
          <a:r>
            <a:rPr lang="en-US" sz="2400" b="1" i="1" kern="1200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TL</a:t>
          </a:r>
          <a:r>
            <a:rPr lang="zh-CN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）与资产总额（</a:t>
          </a:r>
          <a:r>
            <a:rPr lang="en-US" sz="2400" b="1" i="1" kern="1200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TA</a:t>
          </a:r>
          <a:r>
            <a:rPr lang="zh-CN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）的比值。 </a:t>
          </a:r>
          <a:endParaRPr lang="zh-CN" sz="2400" kern="1200" dirty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 rot="5400000">
        <a:off x="527" y="870267"/>
        <a:ext cx="3222507" cy="2610802"/>
      </dsp:txXfrm>
    </dsp:sp>
    <dsp:sp modelId="{5CD73FAE-A7D6-6F44-9D18-5D536E0E86F6}">
      <dsp:nvSpPr>
        <dsp:cNvPr id="0" name=""/>
        <dsp:cNvSpPr/>
      </dsp:nvSpPr>
      <dsp:spPr>
        <a:xfrm rot="16200000">
          <a:off x="4868409" y="-1295326"/>
          <a:ext cx="4351338" cy="6941991"/>
        </a:xfrm>
        <a:prstGeom prst="flowChartManualOperati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资产负债率是评价企业负债水平的综合指标。资产负债率越小，表明企业债务偿还的稳定性、安全性越大，投资人和债权人的风险也越小。</a:t>
          </a:r>
          <a:endParaRPr lang="en-US" altLang="zh-CN" sz="2400" b="1" kern="1200" dirty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国际上公认的较好的资产负债率指标是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60%</a:t>
          </a:r>
          <a:r>
            <a:rPr lang="zh-CN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。</a:t>
          </a:r>
          <a:r>
            <a:rPr lang="zh-CN" altLang="en-US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 </a:t>
          </a:r>
        </a:p>
      </dsp:txBody>
      <dsp:txXfrm rot="5400000">
        <a:off x="3573083" y="870268"/>
        <a:ext cx="6941991" cy="2610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DE6F4-1A49-D24B-AC02-1570EB8D39B7}">
      <dsp:nvSpPr>
        <dsp:cNvPr id="0" name=""/>
        <dsp:cNvSpPr/>
      </dsp:nvSpPr>
      <dsp:spPr>
        <a:xfrm rot="16200000">
          <a:off x="-956542" y="958722"/>
          <a:ext cx="4351338" cy="2433892"/>
        </a:xfrm>
        <a:prstGeom prst="flowChartManualOperation">
          <a:avLst/>
        </a:prstGeom>
        <a:solidFill>
          <a:srgbClr val="D7B9AB"/>
        </a:solidFill>
        <a:ln w="12700" cap="flat" cmpd="sng" algn="ctr">
          <a:solidFill>
            <a:srgbClr val="D7B9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是速动资产与流动负债的比值。</a:t>
          </a:r>
          <a:endParaRPr lang="zh-CN" altLang="en-US" sz="2800" kern="120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 rot="5400000">
        <a:off x="2181" y="870267"/>
        <a:ext cx="2433892" cy="2610802"/>
      </dsp:txXfrm>
    </dsp:sp>
    <dsp:sp modelId="{58BE4ACF-7DCB-0A48-81A7-D17775AFAAFE}">
      <dsp:nvSpPr>
        <dsp:cNvPr id="0" name=""/>
        <dsp:cNvSpPr/>
      </dsp:nvSpPr>
      <dsp:spPr>
        <a:xfrm rot="16200000">
          <a:off x="2715629" y="-97014"/>
          <a:ext cx="4351338" cy="4545367"/>
        </a:xfrm>
        <a:prstGeom prst="flowChartManualOperati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是流动资产剔除变现能力较差，而且不稳定的存货、待处理的流动资产损失等之后的余额。</a:t>
          </a:r>
          <a:endParaRPr lang="zh-CN" altLang="en-US" sz="2800" kern="1200" dirty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 rot="5400000">
        <a:off x="2618615" y="870268"/>
        <a:ext cx="4545367" cy="2610802"/>
      </dsp:txXfrm>
    </dsp:sp>
    <dsp:sp modelId="{A967F1E4-A7BB-5042-8203-A1A77123E526}">
      <dsp:nvSpPr>
        <dsp:cNvPr id="0" name=""/>
        <dsp:cNvSpPr/>
      </dsp:nvSpPr>
      <dsp:spPr>
        <a:xfrm rot="16200000">
          <a:off x="6577657" y="768866"/>
          <a:ext cx="4351338" cy="2813604"/>
        </a:xfrm>
        <a:prstGeom prst="flowChartManualOperati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Source Han Serif CN" panose="02020400000000000000" pitchFamily="18" charset="-128"/>
              <a:cs typeface="Times New Roman" panose="02020603050405020304" pitchFamily="18" charset="0"/>
            </a:rPr>
            <a:t>速动比率是项目各年快速偿付流动负债能力的指标。  </a:t>
          </a:r>
          <a:endParaRPr lang="zh-CN" altLang="en-US" sz="2800" kern="1200" dirty="0">
            <a:solidFill>
              <a:schemeClr val="tx1"/>
            </a:solidFill>
            <a:latin typeface="Times New Roman" panose="02020603050405020304" pitchFamily="18" charset="0"/>
            <a:ea typeface="Source Han Serif CN" panose="02020400000000000000" pitchFamily="18" charset="-128"/>
            <a:cs typeface="Times New Roman" panose="02020603050405020304" pitchFamily="18" charset="0"/>
          </a:endParaRPr>
        </a:p>
      </dsp:txBody>
      <dsp:txXfrm rot="5400000">
        <a:off x="7346524" y="870267"/>
        <a:ext cx="2813604" cy="26108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1ED5A-DE91-314C-B008-CD13445CE2F7}">
      <dsp:nvSpPr>
        <dsp:cNvPr id="0" name=""/>
        <dsp:cNvSpPr/>
      </dsp:nvSpPr>
      <dsp:spPr>
        <a:xfrm>
          <a:off x="0" y="251943"/>
          <a:ext cx="2257857" cy="1354714"/>
        </a:xfrm>
        <a:prstGeom prst="rect">
          <a:avLst/>
        </a:prstGeom>
        <a:solidFill>
          <a:srgbClr val="D7B9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latin typeface="Source Han Serif CN" panose="02020400000000000000" pitchFamily="18" charset="-128"/>
              <a:ea typeface="Source Han Serif CN" panose="02020400000000000000" pitchFamily="18" charset="-128"/>
            </a:rPr>
            <a:t>利息备付率</a:t>
          </a:r>
          <a:endParaRPr lang="zh-CN" altLang="en-US" sz="2800" kern="1200" dirty="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0" y="251943"/>
        <a:ext cx="2257857" cy="1354714"/>
      </dsp:txXfrm>
    </dsp:sp>
    <dsp:sp modelId="{C29839EB-E41E-B84F-8117-E74973C18BBD}">
      <dsp:nvSpPr>
        <dsp:cNvPr id="0" name=""/>
        <dsp:cNvSpPr/>
      </dsp:nvSpPr>
      <dsp:spPr>
        <a:xfrm>
          <a:off x="2483643" y="251943"/>
          <a:ext cx="2257857" cy="1354714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Source Han Serif CN" panose="02020400000000000000" pitchFamily="18" charset="-128"/>
              <a:ea typeface="Source Han Serif CN" panose="02020400000000000000" pitchFamily="18" charset="-128"/>
            </a:rPr>
            <a:t>偿债备付率</a:t>
          </a:r>
          <a:endParaRPr lang="zh-CN" altLang="en-US" sz="2800" kern="1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2483643" y="251943"/>
        <a:ext cx="2257857" cy="1354714"/>
      </dsp:txXfrm>
    </dsp:sp>
    <dsp:sp modelId="{7CC71356-16DA-B447-8E50-F63B15BF146B}">
      <dsp:nvSpPr>
        <dsp:cNvPr id="0" name=""/>
        <dsp:cNvSpPr/>
      </dsp:nvSpPr>
      <dsp:spPr>
        <a:xfrm>
          <a:off x="4967287" y="251943"/>
          <a:ext cx="2257857" cy="1354714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Source Han Serif CN" panose="02020400000000000000" pitchFamily="18" charset="-128"/>
              <a:ea typeface="Source Han Serif CN" panose="02020400000000000000" pitchFamily="18" charset="-128"/>
            </a:rPr>
            <a:t>资产负债率</a:t>
          </a:r>
          <a:endParaRPr lang="zh-CN" altLang="en-US" sz="2800" kern="1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4967287" y="251943"/>
        <a:ext cx="2257857" cy="1354714"/>
      </dsp:txXfrm>
    </dsp:sp>
    <dsp:sp modelId="{42A963A2-40FA-244C-85DC-E744BBCFBE79}">
      <dsp:nvSpPr>
        <dsp:cNvPr id="0" name=""/>
        <dsp:cNvSpPr/>
      </dsp:nvSpPr>
      <dsp:spPr>
        <a:xfrm>
          <a:off x="1241821" y="1832443"/>
          <a:ext cx="2257857" cy="1354714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Source Han Serif CN" panose="02020400000000000000" pitchFamily="18" charset="-128"/>
              <a:ea typeface="Source Han Serif CN" panose="02020400000000000000" pitchFamily="18" charset="-128"/>
            </a:rPr>
            <a:t>流动比率</a:t>
          </a:r>
          <a:endParaRPr lang="zh-CN" altLang="en-US" sz="2800" kern="1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1241821" y="1832443"/>
        <a:ext cx="2257857" cy="1354714"/>
      </dsp:txXfrm>
    </dsp:sp>
    <dsp:sp modelId="{8F9E4DB7-C8AD-0D47-8A36-F4C9EA4D5560}">
      <dsp:nvSpPr>
        <dsp:cNvPr id="0" name=""/>
        <dsp:cNvSpPr/>
      </dsp:nvSpPr>
      <dsp:spPr>
        <a:xfrm>
          <a:off x="3725465" y="1832443"/>
          <a:ext cx="2257857" cy="135471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>
              <a:latin typeface="Source Han Serif CN" panose="02020400000000000000" pitchFamily="18" charset="-128"/>
              <a:ea typeface="Source Han Serif CN" panose="02020400000000000000" pitchFamily="18" charset="-128"/>
            </a:rPr>
            <a:t>速动比率</a:t>
          </a:r>
          <a:endParaRPr lang="zh-CN" altLang="en-US" sz="2800" kern="1200"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3725465" y="1832443"/>
        <a:ext cx="2257857" cy="13547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7E85F-9103-6F44-A2F2-DACECA5E4249}">
      <dsp:nvSpPr>
        <dsp:cNvPr id="0" name=""/>
        <dsp:cNvSpPr/>
      </dsp:nvSpPr>
      <dsp:spPr>
        <a:xfrm>
          <a:off x="4153360" y="869719"/>
          <a:ext cx="6678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840" y="45720"/>
              </a:lnTo>
            </a:path>
          </a:pathLst>
        </a:custGeom>
        <a:noFill/>
        <a:ln w="6350" cap="flat" cmpd="sng" algn="ctr">
          <a:solidFill>
            <a:srgbClr val="D7B9AB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4469819" y="911944"/>
        <a:ext cx="34922" cy="6991"/>
      </dsp:txXfrm>
    </dsp:sp>
    <dsp:sp modelId="{A7BE6564-B725-CA41-BA6C-5285E6E4D7A4}">
      <dsp:nvSpPr>
        <dsp:cNvPr id="0" name=""/>
        <dsp:cNvSpPr/>
      </dsp:nvSpPr>
      <dsp:spPr>
        <a:xfrm>
          <a:off x="220329" y="4430"/>
          <a:ext cx="3934830" cy="1822018"/>
        </a:xfrm>
        <a:prstGeom prst="rect">
          <a:avLst/>
        </a:prstGeom>
        <a:solidFill>
          <a:srgbClr val="D7B9AB"/>
        </a:solidFill>
        <a:ln w="12700" cap="flat" cmpd="sng" algn="ctr">
          <a:solidFill>
            <a:srgbClr val="D7B9A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solidFill>
                <a:schemeClr val="tx1"/>
              </a:solidFill>
              <a:latin typeface="Source Han Serif CN" panose="02020400000000000000" pitchFamily="18" charset="-128"/>
              <a:ea typeface="Source Han Serif CN" panose="02020400000000000000" pitchFamily="18" charset="-128"/>
            </a:rPr>
            <a:t>建设项目的财务状况需要通过一系列的财务评价指标来反映；</a:t>
          </a:r>
          <a:endParaRPr lang="zh-CN" altLang="en-US" sz="2400" kern="1200" dirty="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220329" y="4430"/>
        <a:ext cx="3934830" cy="1822018"/>
      </dsp:txXfrm>
    </dsp:sp>
    <dsp:sp modelId="{914F2DC3-0F46-EE4A-B1E0-4FBFBBE058AC}">
      <dsp:nvSpPr>
        <dsp:cNvPr id="0" name=""/>
        <dsp:cNvSpPr/>
      </dsp:nvSpPr>
      <dsp:spPr>
        <a:xfrm>
          <a:off x="3390231" y="1824648"/>
          <a:ext cx="3436372" cy="667840"/>
        </a:xfrm>
        <a:custGeom>
          <a:avLst/>
          <a:gdLst/>
          <a:ahLst/>
          <a:cxnLst/>
          <a:rect l="0" t="0" r="0" b="0"/>
          <a:pathLst>
            <a:path>
              <a:moveTo>
                <a:pt x="3436372" y="0"/>
              </a:moveTo>
              <a:lnTo>
                <a:pt x="3436372" y="351020"/>
              </a:lnTo>
              <a:lnTo>
                <a:pt x="0" y="351020"/>
              </a:lnTo>
              <a:lnTo>
                <a:pt x="0" y="667840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5020751" y="2155073"/>
        <a:ext cx="175331" cy="6991"/>
      </dsp:txXfrm>
    </dsp:sp>
    <dsp:sp modelId="{F5774B42-ED82-E049-B7D3-F4D7346E7AE3}">
      <dsp:nvSpPr>
        <dsp:cNvPr id="0" name=""/>
        <dsp:cNvSpPr/>
      </dsp:nvSpPr>
      <dsp:spPr>
        <a:xfrm>
          <a:off x="4853600" y="4430"/>
          <a:ext cx="3946005" cy="1822018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solidFill>
                <a:schemeClr val="tx1"/>
              </a:solidFill>
              <a:latin typeface="Source Han Serif CN" panose="02020400000000000000" pitchFamily="18" charset="-128"/>
              <a:ea typeface="Source Han Serif CN" panose="02020400000000000000" pitchFamily="18" charset="-128"/>
            </a:rPr>
            <a:t>指标根据财务评价的辅助报表和财务报表，提供的数据来计算；</a:t>
          </a:r>
          <a:endParaRPr lang="zh-CN" altLang="en-US" sz="2400" kern="12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4853600" y="4430"/>
        <a:ext cx="3946005" cy="1822018"/>
      </dsp:txXfrm>
    </dsp:sp>
    <dsp:sp modelId="{935D2A1B-DACF-6443-9C38-718E4EEA0A6D}">
      <dsp:nvSpPr>
        <dsp:cNvPr id="0" name=""/>
        <dsp:cNvSpPr/>
      </dsp:nvSpPr>
      <dsp:spPr>
        <a:xfrm>
          <a:off x="6558333" y="3390178"/>
          <a:ext cx="6678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840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6874792" y="3432402"/>
        <a:ext cx="34922" cy="6991"/>
      </dsp:txXfrm>
    </dsp:sp>
    <dsp:sp modelId="{4B41F24E-D665-1A4D-902D-47D36CE7736D}">
      <dsp:nvSpPr>
        <dsp:cNvPr id="0" name=""/>
        <dsp:cNvSpPr/>
      </dsp:nvSpPr>
      <dsp:spPr>
        <a:xfrm>
          <a:off x="220329" y="2524889"/>
          <a:ext cx="6339803" cy="1822018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solidFill>
                <a:schemeClr val="tx1"/>
              </a:solidFill>
              <a:latin typeface="Source Han Serif CN" panose="02020400000000000000" pitchFamily="18" charset="-128"/>
              <a:ea typeface="Source Han Serif CN" panose="02020400000000000000" pitchFamily="18" charset="-128"/>
            </a:rPr>
            <a:t>可行性研究人员在项目评价过程中需考虑盈利能力和偿债能力指标，分析项目的财务运营能力，能否满足预期的要求和规定的标准；</a:t>
          </a:r>
          <a:endParaRPr lang="zh-CN" altLang="en-US" sz="2400" kern="12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220329" y="2524889"/>
        <a:ext cx="6339803" cy="1822018"/>
      </dsp:txXfrm>
    </dsp:sp>
    <dsp:sp modelId="{CB179200-8282-5841-B93D-9D275195EDA5}">
      <dsp:nvSpPr>
        <dsp:cNvPr id="0" name=""/>
        <dsp:cNvSpPr/>
      </dsp:nvSpPr>
      <dsp:spPr>
        <a:xfrm>
          <a:off x="7258573" y="2524889"/>
          <a:ext cx="3036697" cy="18220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>
              <a:solidFill>
                <a:schemeClr val="tx1"/>
              </a:solidFill>
              <a:latin typeface="Source Han Serif CN" panose="02020400000000000000" pitchFamily="18" charset="-128"/>
              <a:ea typeface="Source Han Serif CN" panose="02020400000000000000" pitchFamily="18" charset="-128"/>
            </a:rPr>
            <a:t>评价项目的财务可行性。</a:t>
          </a:r>
          <a:endParaRPr lang="zh-CN" altLang="en-US" sz="2400" kern="1200">
            <a:solidFill>
              <a:schemeClr val="tx1"/>
            </a:solidFill>
            <a:latin typeface="Source Han Serif CN" panose="02020400000000000000" pitchFamily="18" charset="-128"/>
            <a:ea typeface="Source Han Serif CN" panose="02020400000000000000" pitchFamily="18" charset="-128"/>
          </a:endParaRPr>
        </a:p>
      </dsp:txBody>
      <dsp:txXfrm>
        <a:off x="7258573" y="2524889"/>
        <a:ext cx="3036697" cy="1822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8E25C-BA05-0941-9D3D-0E447835B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130B24-D091-CB48-BDE6-0292FB99E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DB7CD7-9451-634C-9EF9-B8CA6F79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B78-38A4-804D-AEEF-6FEBFA958B0D}" type="datetimeFigureOut">
              <a:rPr kumimoji="1" lang="zh-CN" altLang="en-US" smtClean="0"/>
              <a:t>2020/2/27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D1619E-FFDA-7F4B-8474-D1E0177EF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F150AC-F936-484D-8C1D-0DC10427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9C4-3DA5-F940-9F91-E5EEAB6CFB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25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3A3F85-433F-254C-8D99-697BB96D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815ACA-2008-9D4E-9861-17ED92457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9921AF-9993-0944-9C76-7F0B602D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B78-38A4-804D-AEEF-6FEBFA958B0D}" type="datetimeFigureOut">
              <a:rPr kumimoji="1" lang="zh-CN" altLang="en-US" smtClean="0"/>
              <a:t>2020/2/27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D3B5A7-5F23-B64F-86AA-CC715A79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4497CA-B435-3F44-9230-6505D58C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9C4-3DA5-F940-9F91-E5EEAB6CFB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980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F29909F-A3AF-F34E-9803-D97A79E6F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88B0374-1D64-7549-81A5-3DF8E26E4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607E4F-5F6F-E24D-A189-ECB7BA5A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B78-38A4-804D-AEEF-6FEBFA958B0D}" type="datetimeFigureOut">
              <a:rPr kumimoji="1" lang="zh-CN" altLang="en-US" smtClean="0"/>
              <a:t>2020/2/27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D6DE3-F158-C141-B56B-F56A5032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9EBC32-1F4A-CC44-93A6-EF398476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9C4-3DA5-F940-9F91-E5EEAB6CFB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057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42700A-5901-4449-9212-9A924A1E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E79E25-44B3-4A48-B9E1-5B0364111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08A50D-C088-7B48-9B07-2E65B450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B78-38A4-804D-AEEF-6FEBFA958B0D}" type="datetimeFigureOut">
              <a:rPr kumimoji="1" lang="zh-CN" altLang="en-US" smtClean="0"/>
              <a:t>2020/2/27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D1260F-E296-4842-AB04-E78947604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748A71-375D-9E44-8E1E-7F62D677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9C4-3DA5-F940-9F91-E5EEAB6CFB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563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02D9CF-BBF6-7C4E-AF30-985F1C77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FFA4AF-F78D-DD41-95CE-B2C27723B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1833FD-47CF-4E4C-88DA-48B6E3EC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B78-38A4-804D-AEEF-6FEBFA958B0D}" type="datetimeFigureOut">
              <a:rPr kumimoji="1" lang="zh-CN" altLang="en-US" smtClean="0"/>
              <a:t>2020/2/27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971EFB-2323-B445-B997-B52134FA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63A39F-24D3-8446-936B-9BB65939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9C4-3DA5-F940-9F91-E5EEAB6CFB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880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B3824-1271-B34D-85F4-45ECB89B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186129-57AF-254B-9822-5CB5D4B27E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385E20-206E-E440-B1A5-DC1DE010C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FC0105-B3B7-3A48-8916-7D7F53BE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B78-38A4-804D-AEEF-6FEBFA958B0D}" type="datetimeFigureOut">
              <a:rPr kumimoji="1" lang="zh-CN" altLang="en-US" smtClean="0"/>
              <a:t>2020/2/27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38E653-4B3F-B74C-BBF6-CB3F9828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1F94BD-B12C-C84F-A891-5CC7DCE7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9C4-3DA5-F940-9F91-E5EEAB6CFB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893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C85335-D8DD-9948-8612-210C8508E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E6BB9E-9BDD-CD42-B572-AF83C253A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CD6E4D-7CE8-574C-AAA2-066626916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FA0C266-4CBC-5A4F-88D7-81286DA1B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116AA5-37B9-734B-8E5E-888FE3190F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0D9A5F5-A16D-9544-A1E9-CE00618D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B78-38A4-804D-AEEF-6FEBFA958B0D}" type="datetimeFigureOut">
              <a:rPr kumimoji="1" lang="zh-CN" altLang="en-US" smtClean="0"/>
              <a:t>2020/2/27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E858E4C-F4BF-294F-9580-C9BF78A5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5EE668B-199D-2F43-B65E-E6EB1609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9C4-3DA5-F940-9F91-E5EEAB6CFB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340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CE47E-C16D-DB42-B2B5-9DB46696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E18EE1-3287-B944-8CBB-00316DFE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B78-38A4-804D-AEEF-6FEBFA958B0D}" type="datetimeFigureOut">
              <a:rPr kumimoji="1" lang="zh-CN" altLang="en-US" smtClean="0"/>
              <a:t>2020/2/27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0F74CE-6A7A-5D44-B6FC-DC122EA4A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366BAD-8FE4-6345-B166-19826875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9C4-3DA5-F940-9F91-E5EEAB6CFB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891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8C8C701-79FB-2A4A-97C2-171A4079E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B78-38A4-804D-AEEF-6FEBFA958B0D}" type="datetimeFigureOut">
              <a:rPr kumimoji="1" lang="zh-CN" altLang="en-US" smtClean="0"/>
              <a:t>2020/2/27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255D2B6-9DF8-834F-98DB-E6E5EDCF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3A213D-3EC7-9E47-8AF9-9DD5A9DA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9C4-3DA5-F940-9F91-E5EEAB6CFB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239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64EB9-9367-D342-ADA8-F028D263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4196B5-A755-E04C-9BCF-2A285F7C5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953A2D-E765-CF4A-B2C4-5408D490C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0D9DDE-5F1E-904F-A2C1-C654B10A3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B78-38A4-804D-AEEF-6FEBFA958B0D}" type="datetimeFigureOut">
              <a:rPr kumimoji="1" lang="zh-CN" altLang="en-US" smtClean="0"/>
              <a:t>2020/2/27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55296B-2EC6-D044-A22D-F4721F1A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FAF380-8D3C-6B44-9B5F-B89550B8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9C4-3DA5-F940-9F91-E5EEAB6CFB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716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DE36C-A29D-F144-BD68-C9854D3B0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B1395C1-DF08-4A44-A81E-9186DB353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E2F-DE17-754E-A6F1-649E72AED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B3E794-35D9-B041-BB2B-A70B9BCF1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8B78-38A4-804D-AEEF-6FEBFA958B0D}" type="datetimeFigureOut">
              <a:rPr kumimoji="1" lang="zh-CN" altLang="en-US" smtClean="0"/>
              <a:t>2020/2/27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AE7484-586B-0C4A-B89F-EF4660C7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B795F7-68C9-2742-A481-8DB0EE88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D9C4-3DA5-F940-9F91-E5EEAB6CFB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609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E3BFF2-3E70-1849-9F55-95E2F2D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7924D5-86AC-6245-9BDB-16D0D60FE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dirty="0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EE8020-053B-184E-B7F5-2DAC170FD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78B78-38A4-804D-AEEF-6FEBFA958B0D}" type="datetimeFigureOut">
              <a:rPr kumimoji="1" lang="zh-CN" altLang="en-US" smtClean="0"/>
              <a:t>2020/2/27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9137C9-4A60-1249-BD9B-6D2CA5D08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829D6F-9568-D548-B64E-8F3A37AE5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8D9C4-3DA5-F940-9F91-E5EEAB6CFBF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793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just" defTabSz="914400" rtl="0" eaLnBrk="1" latinLnBrk="0" hangingPunct="1">
        <a:lnSpc>
          <a:spcPct val="15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Source Han Serif CN" panose="02020400000000000000" pitchFamily="18" charset="-128"/>
          <a:cs typeface="Times New Roman" panose="02020603050405020304" pitchFamily="18" charset="0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Times New Roman" panose="02020603050405020304" pitchFamily="18" charset="0"/>
          <a:ea typeface="Source Han Serif CN" panose="02020400000000000000" pitchFamily="18" charset="-128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1B0ED1-004F-D440-8CD2-99C08B89D5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/>
              <a:t>4.7</a:t>
            </a:r>
            <a:r>
              <a:rPr kumimoji="1" lang="zh-CN" altLang="en-US" dirty="0"/>
              <a:t> 偿债能力评价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116A7F7-350C-274D-AF54-FE312AF94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/>
              <a:t>李高扬 副教授</a:t>
            </a:r>
          </a:p>
        </p:txBody>
      </p:sp>
    </p:spTree>
    <p:extLst>
      <p:ext uri="{BB962C8B-B14F-4D97-AF65-F5344CB8AC3E}">
        <p14:creationId xmlns:p14="http://schemas.microsoft.com/office/powerpoint/2010/main" val="4170196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78179C-A482-4D40-A2D1-4E1B57DD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资产负债率（</a:t>
            </a:r>
            <a:r>
              <a:rPr lang="en-US" altLang="zh-CN" i="1" dirty="0"/>
              <a:t>LOAR</a:t>
            </a:r>
            <a:r>
              <a:rPr lang="zh-CN" altLang="zh-CN" dirty="0"/>
              <a:t>）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66E94A4-2425-3E47-AA16-7360518395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8019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6816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5A141-F099-9B44-8FEC-C5D1C9E5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流动比率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47CBC9-1C29-DB46-B33A-041376D6AB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zh-CN" dirty="0"/>
                  <a:t>反映项目各年偿付流动负债能力的指标，也是衡量企业资金流动性的大小</a:t>
                </a:r>
                <a:r>
                  <a:rPr lang="zh-CN" altLang="zh-CN" dirty="0">
                    <a:effectLst/>
                  </a:rPr>
                  <a:t> </a:t>
                </a:r>
                <a:r>
                  <a:rPr lang="zh-CN" altLang="en-US" dirty="0"/>
                  <a:t>。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kumimoji="1" lang="zh-CN" altLang="en-US" dirty="0"/>
                  <a:t>计算公式：</a:t>
                </a:r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zh-CN"/>
                        <m:t>流动比率</m:t>
                      </m:r>
                      <m:r>
                        <a:rPr lang="en-US" altLang="zh-CN"/>
                        <m:t>=</m:t>
                      </m:r>
                      <m:f>
                        <m:fPr>
                          <m:ctrlPr>
                            <a:rPr lang="zh-CN" altLang="zh-CN" i="1"/>
                          </m:ctrlPr>
                        </m:fPr>
                        <m:num>
                          <m:r>
                            <a:rPr lang="zh-CN" altLang="zh-CN"/>
                            <m:t>流动资产总额</m:t>
                          </m:r>
                        </m:num>
                        <m:den>
                          <m:r>
                            <a:rPr lang="zh-CN" altLang="zh-CN"/>
                            <m:t>流动负债总额</m:t>
                          </m:r>
                        </m:den>
                      </m:f>
                      <m:r>
                        <a:rPr lang="zh-CN" altLang="zh-CN"/>
                        <m:t>×</m:t>
                      </m:r>
                      <m:r>
                        <a:rPr lang="en-US" altLang="zh-CN"/>
                        <m:t>100%</m:t>
                      </m:r>
                    </m:oMath>
                  </m:oMathPara>
                </a14:m>
                <a:endParaRPr lang="zh-CN" altLang="zh-CN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A47CBC9-1C29-DB46-B33A-041376D6AB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8" r="-1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75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D317C9-C05A-3B46-BDDE-E69069513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流动比率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EACD000-2E8A-F240-8CB2-8CF2FF3962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zh-CN" smtClean="0">
                          <a:latin typeface="Cambria Math" panose="02040503050406030204" pitchFamily="18" charset="0"/>
                        </a:rPr>
                        <m:t>流动比率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zh-CN">
                              <a:latin typeface="Cambria Math" panose="02040503050406030204" pitchFamily="18" charset="0"/>
                            </a:rPr>
                            <m:t>流动资产总额</m:t>
                          </m:r>
                        </m:num>
                        <m:den>
                          <m:r>
                            <a:rPr lang="zh-CN" altLang="zh-CN">
                              <a:latin typeface="Cambria Math" panose="02040503050406030204" pitchFamily="18" charset="0"/>
                            </a:rPr>
                            <m:t>流动负债总额</m:t>
                          </m:r>
                        </m:den>
                      </m:f>
                      <m:r>
                        <a:rPr lang="zh-CN" altLang="zh-CN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zh-CN" altLang="zh-CN" dirty="0"/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EACD000-2E8A-F240-8CB2-8CF2FF396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575237FD-D571-8A47-8B99-386844C5B51D}"/>
              </a:ext>
            </a:extLst>
          </p:cNvPr>
          <p:cNvSpPr/>
          <p:nvPr/>
        </p:nvSpPr>
        <p:spPr>
          <a:xfrm>
            <a:off x="997527" y="3632307"/>
            <a:ext cx="10529456" cy="273645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Times New Roman" panose="02020603050405020304" pitchFamily="18" charset="0"/>
              </a:rPr>
              <a:t>流动比率表明每一元的流动负债，有多少资产作为偿付担保。</a:t>
            </a:r>
            <a:endParaRPr lang="en-US" altLang="zh-CN" sz="2800" dirty="0">
              <a:solidFill>
                <a:schemeClr val="bg1"/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Times New Roman" panose="02020603050405020304" pitchFamily="18" charset="0"/>
              </a:rPr>
              <a:t>比例越高，说明偿还流动负债的能力越强，流动负债获得清偿的机会也就越大，债权人的安全性也就越大。 </a:t>
            </a:r>
            <a:endParaRPr lang="en-US" altLang="zh-CN" sz="2800" dirty="0">
              <a:solidFill>
                <a:schemeClr val="bg1"/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过高的流动比率反映了项目没能有效的利用资金，国际上公认的标准是</a:t>
            </a:r>
            <a:r>
              <a:rPr lang="en-US" altLang="zh-CN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200%</a:t>
            </a:r>
            <a:r>
              <a:rPr lang="zh-CN" altLang="en-US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。</a:t>
            </a:r>
            <a:r>
              <a:rPr lang="en-US" altLang="zh-CN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 </a:t>
            </a:r>
            <a:r>
              <a:rPr lang="zh-CN" altLang="en-US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447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E737FD-1B89-5245-8344-32FB505C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速动比率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8EC042DB-CF99-8B49-BE7A-C06608F30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945976"/>
              </p:ext>
            </p:extLst>
          </p:nvPr>
        </p:nvGraphicFramePr>
        <p:xfrm>
          <a:off x="838200" y="1825625"/>
          <a:ext cx="1016230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02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158E18-D107-B64A-B3EE-FD72430F6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速动比率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FAFCDD-F5BD-7642-A3B1-633A5C5A1F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zh-CN" altLang="en-US" dirty="0"/>
                  <a:t>计算公式：</a:t>
                </a:r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zh-CN"/>
                        <m:t>速动比率</m:t>
                      </m:r>
                      <m:r>
                        <a:rPr lang="en-US" altLang="zh-CN"/>
                        <m:t>=</m:t>
                      </m:r>
                      <m:f>
                        <m:fPr>
                          <m:ctrlPr>
                            <a:rPr lang="zh-CN" altLang="zh-CN" i="1"/>
                          </m:ctrlPr>
                        </m:fPr>
                        <m:num>
                          <m:r>
                            <a:rPr lang="zh-CN" altLang="zh-CN"/>
                            <m:t>流动资产总额</m:t>
                          </m:r>
                          <m:r>
                            <a:rPr lang="zh-CN" altLang="en-US" i="1"/>
                            <m:t>−</m:t>
                          </m:r>
                          <m:r>
                            <a:rPr lang="zh-CN" altLang="zh-CN"/>
                            <m:t>存货</m:t>
                          </m:r>
                        </m:num>
                        <m:den>
                          <m:r>
                            <a:rPr lang="zh-CN" altLang="zh-CN"/>
                            <m:t>流动负债总额</m:t>
                          </m:r>
                        </m:den>
                      </m:f>
                      <m:r>
                        <a:rPr lang="zh-CN" altLang="zh-CN"/>
                        <m:t>×</m:t>
                      </m:r>
                      <m:r>
                        <a:rPr lang="en-US" altLang="zh-CN"/>
                        <m:t>100%</m:t>
                      </m:r>
                    </m:oMath>
                  </m:oMathPara>
                </a14:m>
                <a:endParaRPr lang="zh-CN" altLang="zh-CN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CFAFCDD-F5BD-7642-A3B1-633A5C5A1F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8C7E592E-FDEA-E341-B85D-4A9E5608649D}"/>
              </a:ext>
            </a:extLst>
          </p:cNvPr>
          <p:cNvSpPr/>
          <p:nvPr/>
        </p:nvSpPr>
        <p:spPr>
          <a:xfrm>
            <a:off x="886690" y="4121545"/>
            <a:ext cx="10529456" cy="219784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Times New Roman" panose="02020603050405020304" pitchFamily="18" charset="0"/>
              </a:rPr>
              <a:t>速动比率更能准确地、可靠地评价企业资产的流动性，以及偿还短期负债的能力。</a:t>
            </a:r>
            <a:endParaRPr lang="en-US" altLang="zh-CN" sz="2800" dirty="0">
              <a:solidFill>
                <a:schemeClr val="bg1"/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Times New Roman" panose="02020603050405020304" pitchFamily="18" charset="0"/>
              </a:rPr>
              <a:t>指标越高，说明偿还流动负债的能力越强。</a:t>
            </a:r>
            <a:endParaRPr lang="en-US" altLang="zh-CN" sz="2800" dirty="0">
              <a:solidFill>
                <a:schemeClr val="bg1"/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Times New Roman" panose="02020603050405020304" pitchFamily="18" charset="0"/>
              </a:rPr>
              <a:t>国际上公认的标准比率为</a:t>
            </a:r>
            <a:r>
              <a:rPr lang="en-US" altLang="zh-CN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Times New Roman" panose="02020603050405020304" pitchFamily="18" charset="0"/>
              </a:rPr>
              <a:t>100%</a:t>
            </a:r>
            <a:r>
              <a:rPr lang="zh-CN" altLang="en-US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Times New Roman" panose="02020603050405020304" pitchFamily="18" charset="0"/>
              </a:rPr>
              <a:t>。 </a:t>
            </a:r>
            <a:endParaRPr lang="en-US" altLang="zh-CN" sz="2800" dirty="0">
              <a:solidFill>
                <a:schemeClr val="bg1"/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905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B9A56-5AEF-ED4F-8302-CAAEFEF1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偿债能力分析</a:t>
            </a:r>
            <a:r>
              <a:rPr lang="zh-CN" altLang="en-US" dirty="0"/>
              <a:t>指标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D5D74C5-EF84-404C-BAB5-22BE84E60BD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7225145" cy="343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31235D1B-7A1D-8043-9F4A-3E8EE0DF9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4541" y="-3431310"/>
            <a:ext cx="7707168" cy="20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09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BDD5E-7C0F-954D-BFCE-47D62C4D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总结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157CBB9-350E-F443-8A86-FF724875C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456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290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829C3C-0E3B-B541-BFC8-A34CA7466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752A2AF0-CE95-5C49-ACF2-FDCEEF832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272712"/>
              </p:ext>
            </p:extLst>
          </p:nvPr>
        </p:nvGraphicFramePr>
        <p:xfrm>
          <a:off x="838200" y="1856509"/>
          <a:ext cx="7834745" cy="4320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201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B9A56-5AEF-ED4F-8302-CAAEFEF1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偿债能力分析</a:t>
            </a:r>
            <a:r>
              <a:rPr lang="zh-CN" altLang="en-US" dirty="0"/>
              <a:t>指标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D5D74C5-EF84-404C-BAB5-22BE84E60B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564259"/>
              </p:ext>
            </p:extLst>
          </p:nvPr>
        </p:nvGraphicFramePr>
        <p:xfrm>
          <a:off x="838200" y="1825625"/>
          <a:ext cx="7225145" cy="343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31235D1B-7A1D-8043-9F4A-3E8EE0DF9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4541" y="-3431310"/>
            <a:ext cx="7707168" cy="20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8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C3FE8-9CBB-BE4C-98D2-B7964D43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/>
              <a:t>利息备付率（</a:t>
            </a:r>
            <a:r>
              <a:rPr lang="en-US" altLang="zh-CN" i="1" dirty="0"/>
              <a:t>ICR</a:t>
            </a:r>
            <a:r>
              <a:rPr lang="zh-CN" altLang="zh-CN" i="1" dirty="0"/>
              <a:t>，</a:t>
            </a:r>
            <a:r>
              <a:rPr lang="en-US" altLang="zh-CN" i="1" dirty="0"/>
              <a:t>Interest Coverage Ratio</a:t>
            </a:r>
            <a:r>
              <a:rPr lang="zh-CN" altLang="zh-CN" dirty="0"/>
              <a:t>）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F27325-13BB-8342-A331-A83642A7E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673436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/>
              <a:t>指项目在借款偿还期内，各年可用于支付利息的息税前利润（</a:t>
            </a:r>
            <a:r>
              <a:rPr lang="en-US" altLang="zh-CN" i="1" dirty="0"/>
              <a:t>EBIT</a:t>
            </a:r>
            <a:r>
              <a:rPr lang="zh-CN" altLang="zh-CN" i="1" dirty="0"/>
              <a:t>，</a:t>
            </a:r>
            <a:r>
              <a:rPr lang="en-US" altLang="zh-CN" i="1" dirty="0"/>
              <a:t>Earnings Before Interest and Tax</a:t>
            </a:r>
            <a:r>
              <a:rPr lang="zh-CN" altLang="zh-CN" i="1" dirty="0"/>
              <a:t>）</a:t>
            </a:r>
            <a:r>
              <a:rPr lang="zh-CN" altLang="zh-CN" dirty="0"/>
              <a:t>，与应付利息（</a:t>
            </a:r>
            <a:r>
              <a:rPr lang="en-US" altLang="zh-CN" i="1" dirty="0"/>
              <a:t>PI</a:t>
            </a:r>
            <a:r>
              <a:rPr lang="zh-CN" altLang="zh-CN" dirty="0"/>
              <a:t>）的比值</a:t>
            </a:r>
            <a:r>
              <a:rPr lang="zh-CN" altLang="en-US" dirty="0"/>
              <a:t>。</a:t>
            </a:r>
            <a:r>
              <a:rPr lang="zh-CN" altLang="zh-CN" dirty="0">
                <a:effectLst/>
              </a:rPr>
              <a:t> 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220C2BC-D8E3-984D-965D-33EB7FEC5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052" y="1828799"/>
            <a:ext cx="5710948" cy="379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3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1D1F40-88A9-4443-94DF-D42CDF8C1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息税前利润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9FAD55-01F5-EB45-AE4B-7E1E47D3B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21291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zh-CN" dirty="0"/>
              <a:t>指支付利息和所得税之前的利润。</a:t>
            </a:r>
            <a:endParaRPr kumimoji="1" lang="en-US" altLang="zh-CN" dirty="0"/>
          </a:p>
          <a:p>
            <a:pPr marL="0" indent="0">
              <a:buNone/>
            </a:pPr>
            <a:r>
              <a:rPr lang="zh-CN" altLang="zh-CN" sz="2800" dirty="0"/>
              <a:t>税前利润</a:t>
            </a:r>
            <a:r>
              <a:rPr lang="en-US" altLang="zh-CN" sz="2800" dirty="0"/>
              <a:t>=</a:t>
            </a:r>
            <a:r>
              <a:rPr lang="zh-CN" altLang="zh-CN" sz="2800" dirty="0"/>
              <a:t>营业收入</a:t>
            </a:r>
            <a:r>
              <a:rPr lang="en-US" altLang="zh-CN" sz="2800" dirty="0"/>
              <a:t>+</a:t>
            </a:r>
            <a:r>
              <a:rPr lang="zh-CN" altLang="zh-CN" sz="2800" dirty="0"/>
              <a:t>补贴收入—总成本费用—增值税及其附加</a:t>
            </a:r>
          </a:p>
          <a:p>
            <a:endParaRPr lang="en-US" altLang="zh-CN" dirty="0"/>
          </a:p>
        </p:txBody>
      </p:sp>
      <p:sp>
        <p:nvSpPr>
          <p:cNvPr id="4" name="圆角矩形标注 3">
            <a:extLst>
              <a:ext uri="{FF2B5EF4-FFF2-40B4-BE49-F238E27FC236}">
                <a16:creationId xmlns:a16="http://schemas.microsoft.com/office/drawing/2014/main" id="{CC68E643-8049-F348-A2FB-BD328C0F43B9}"/>
              </a:ext>
            </a:extLst>
          </p:cNvPr>
          <p:cNvSpPr/>
          <p:nvPr/>
        </p:nvSpPr>
        <p:spPr>
          <a:xfrm>
            <a:off x="2133600" y="3962399"/>
            <a:ext cx="4682837" cy="1385455"/>
          </a:xfrm>
          <a:prstGeom prst="wedgeRoundRectCallout">
            <a:avLst>
              <a:gd name="adj1" fmla="val 50173"/>
              <a:gd name="adj2" fmla="val -88851"/>
              <a:gd name="adj3" fmla="val 1666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5000"/>
              </a:lnSpc>
            </a:pPr>
            <a:r>
              <a:rPr lang="zh-CN" altLang="zh-CN" sz="2400" dirty="0"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总成本费用当中已经包含了利息</a:t>
            </a:r>
            <a:r>
              <a:rPr lang="zh-CN" altLang="en-US" sz="2400" dirty="0"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，</a:t>
            </a:r>
            <a:r>
              <a:rPr lang="zh-CN" altLang="zh-CN" sz="2400" dirty="0"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息税前利润就应该等于税前利润再加上利息。</a:t>
            </a:r>
            <a:endParaRPr kumimoji="1" lang="zh-CN" altLang="en-US" sz="2400" dirty="0"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33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AAC833-AC21-D041-8D1F-13331341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利息备付率（</a:t>
            </a:r>
            <a:r>
              <a:rPr lang="en-US" altLang="zh-CN" i="1" dirty="0"/>
              <a:t>ICR</a:t>
            </a:r>
            <a:r>
              <a:rPr lang="zh-CN" altLang="zh-CN" dirty="0"/>
              <a:t>）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3B62700-C41E-AC4E-B0B5-5E480027B1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zh-CN" dirty="0"/>
                  <a:t>是从用来支付利息的资金来源是否充裕的角度，来反映项目偿付债务利息的保障程度。</a:t>
                </a:r>
                <a:endParaRPr lang="en-US" altLang="zh-CN" dirty="0"/>
              </a:p>
              <a:p>
                <a:r>
                  <a:rPr kumimoji="1" lang="zh-CN" altLang="en-US" dirty="0"/>
                  <a:t>计算公式：</a:t>
                </a:r>
                <a:endParaRPr kumimoji="1"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zh-CN" sz="2800"/>
                        <m:t>利息备付率</m:t>
                      </m:r>
                      <m:d>
                        <m:dPr>
                          <m:begChr m:val="（"/>
                          <m:endChr m:val="）"/>
                          <m:ctrlPr>
                            <a:rPr lang="zh-CN" altLang="zh-CN" sz="2800" i="1"/>
                          </m:ctrlPr>
                        </m:dPr>
                        <m:e>
                          <m:r>
                            <a:rPr lang="en-US" altLang="zh-CN" sz="2800" i="1"/>
                            <m:t>𝐼𝐶𝑅</m:t>
                          </m:r>
                        </m:e>
                      </m:d>
                      <m:r>
                        <a:rPr lang="en-US" altLang="zh-CN" sz="2800"/>
                        <m:t>=</m:t>
                      </m:r>
                      <m:f>
                        <m:fPr>
                          <m:ctrlPr>
                            <a:rPr lang="zh-CN" altLang="zh-CN" sz="2800" i="1"/>
                          </m:ctrlPr>
                        </m:fPr>
                        <m:num>
                          <m:r>
                            <a:rPr lang="zh-CN" altLang="zh-CN" sz="2800"/>
                            <m:t>息税前利润（</m:t>
                          </m:r>
                          <m:r>
                            <a:rPr lang="en-US" altLang="zh-CN" sz="2800" i="1"/>
                            <m:t>𝐸𝐵𝐼𝑇</m:t>
                          </m:r>
                          <m:r>
                            <a:rPr lang="zh-CN" altLang="zh-CN" sz="2800"/>
                            <m:t>）</m:t>
                          </m:r>
                        </m:num>
                        <m:den>
                          <m:r>
                            <a:rPr lang="zh-CN" altLang="zh-CN" sz="2800"/>
                            <m:t>应付利息（</m:t>
                          </m:r>
                          <m:r>
                            <a:rPr lang="en-US" altLang="zh-CN" sz="2800" i="1"/>
                            <m:t>𝑃𝐼</m:t>
                          </m:r>
                          <m:r>
                            <a:rPr lang="zh-CN" altLang="zh-CN" sz="2800"/>
                            <m:t>）</m:t>
                          </m:r>
                        </m:den>
                      </m:f>
                    </m:oMath>
                  </m:oMathPara>
                </a14:m>
                <a:endParaRPr lang="zh-CN" altLang="zh-CN" dirty="0"/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3B62700-C41E-AC4E-B0B5-5E480027B1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r="-1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342D0C25-48AC-724D-B6C8-9BF57D7600BB}"/>
              </a:ext>
            </a:extLst>
          </p:cNvPr>
          <p:cNvSpPr/>
          <p:nvPr/>
        </p:nvSpPr>
        <p:spPr>
          <a:xfrm>
            <a:off x="2438400" y="5599653"/>
            <a:ext cx="7509164" cy="9737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Times New Roman" panose="02020603050405020304" pitchFamily="18" charset="0"/>
              </a:rPr>
              <a:t>正常情况下，利息备付率（</a:t>
            </a:r>
            <a:r>
              <a:rPr lang="en-US" altLang="zh-CN" sz="2400" i="1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ICR</a:t>
            </a:r>
            <a:r>
              <a:rPr lang="zh-CN" altLang="zh-CN" sz="24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Times New Roman" panose="02020603050405020304" pitchFamily="18" charset="0"/>
              </a:rPr>
              <a:t>）应当大于</a:t>
            </a:r>
            <a:r>
              <a:rPr lang="en-US" altLang="zh-CN" sz="24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Times New Roman" panose="02020603050405020304" pitchFamily="18" charset="0"/>
              </a:rPr>
              <a:t>，并结合债权人的要求来确定。表示企业有偿还利息的能力。</a:t>
            </a:r>
            <a:r>
              <a:rPr lang="zh-CN" altLang="zh-CN" sz="2400" dirty="0">
                <a:solidFill>
                  <a:schemeClr val="bg1"/>
                </a:solidFill>
                <a:effectLst/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 </a:t>
            </a:r>
            <a:endParaRPr lang="zh-CN" altLang="en-US" sz="2400" dirty="0">
              <a:solidFill>
                <a:schemeClr val="bg1"/>
              </a:solidFill>
              <a:latin typeface="Source Han Serif CN" panose="02020400000000000000" pitchFamily="18" charset="-128"/>
              <a:ea typeface="Source Han Serif CN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304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D9CF3-0097-F540-A80E-E678E4331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偿债备付率（</a:t>
            </a:r>
            <a:r>
              <a:rPr kumimoji="1" lang="en-US" altLang="zh-CN" dirty="0"/>
              <a:t>DSCR</a:t>
            </a:r>
            <a:r>
              <a:rPr kumimoji="1"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551DCF-188F-AD4B-B707-5928BC45C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92636" cy="4351338"/>
          </a:xfrm>
        </p:spPr>
        <p:txBody>
          <a:bodyPr/>
          <a:lstStyle/>
          <a:p>
            <a:r>
              <a:rPr lang="zh-CN" altLang="zh-CN" dirty="0"/>
              <a:t>指项目在借款偿还期内，各个年份可用于还本付息的资金，与当期应该还本付息金额（</a:t>
            </a:r>
            <a:r>
              <a:rPr lang="en-US" altLang="zh-CN" i="1" dirty="0"/>
              <a:t>PD</a:t>
            </a:r>
            <a:r>
              <a:rPr lang="zh-CN" altLang="zh-CN" dirty="0"/>
              <a:t>）的比值。</a:t>
            </a:r>
            <a:endParaRPr lang="en-US" altLang="zh-CN" dirty="0"/>
          </a:p>
          <a:p>
            <a:r>
              <a:rPr lang="zh-CN" altLang="zh-CN" dirty="0"/>
              <a:t>反映了可用于还本付息的资金额，来偿还借款本息的保障程度。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215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B1221-9452-0F40-89C7-45A7861A5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偿债备付率（</a:t>
            </a:r>
            <a:r>
              <a:rPr lang="en-US" altLang="zh-CN" i="1" dirty="0"/>
              <a:t>DSCR</a:t>
            </a:r>
            <a:r>
              <a:rPr lang="zh-CN" altLang="en-US" i="1" dirty="0"/>
              <a:t>）</a:t>
            </a:r>
            <a:endParaRPr kumimoji="1"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F4B719F-747F-4F47-A005-49C597366F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3825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446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FDAAFC-9BEE-AD46-9376-3ADA6704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偿债备付率（</a:t>
            </a:r>
            <a:r>
              <a:rPr lang="en-US" altLang="zh-CN" i="1" dirty="0"/>
              <a:t>DSCR</a:t>
            </a:r>
            <a:r>
              <a:rPr lang="zh-CN" altLang="en-US" i="1" dirty="0"/>
              <a:t>）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C3155B4-8473-474A-8DD0-1A533A914B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zh-CN" dirty="0"/>
                  <a:t>计算表达式</a:t>
                </a:r>
                <a:r>
                  <a:rPr lang="zh-CN" altLang="zh-CN" dirty="0">
                    <a:effectLst/>
                  </a:rPr>
                  <a:t> </a:t>
                </a:r>
                <a:r>
                  <a:rPr lang="zh-CN" altLang="en-US" dirty="0">
                    <a:effectLst/>
                  </a:rPr>
                  <a:t>：</a:t>
                </a:r>
                <a:endParaRPr lang="en-US" altLang="zh-CN" dirty="0">
                  <a:effectLst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zh-CN" sz="2400"/>
                        <m:t>偿债备付率（</m:t>
                      </m:r>
                      <m:r>
                        <a:rPr lang="en-US" altLang="zh-CN" sz="2400" i="1"/>
                        <m:t>𝐷𝑆𝐶𝑅</m:t>
                      </m:r>
                      <m:r>
                        <a:rPr lang="zh-CN" altLang="zh-CN" sz="2400"/>
                        <m:t>）</m:t>
                      </m:r>
                      <m:r>
                        <a:rPr lang="en-US" altLang="zh-CN" sz="2400"/>
                        <m:t>=</m:t>
                      </m:r>
                      <m:f>
                        <m:fPr>
                          <m:ctrlPr>
                            <a:rPr lang="zh-CN" altLang="zh-CN" sz="2400" i="1"/>
                          </m:ctrlPr>
                        </m:fPr>
                        <m:num>
                          <m:r>
                            <a:rPr lang="zh-CN" altLang="zh-CN" sz="2400"/>
                            <m:t>息税折旧摊销前利润</m:t>
                          </m:r>
                          <m:d>
                            <m:dPr>
                              <m:begChr m:val="（"/>
                              <m:endChr m:val="）"/>
                              <m:ctrlPr>
                                <a:rPr lang="zh-CN" altLang="zh-CN" sz="2400" i="1"/>
                              </m:ctrlPr>
                            </m:dPr>
                            <m:e>
                              <m:r>
                                <a:rPr lang="en-US" altLang="zh-CN" sz="2400" i="1"/>
                                <m:t>𝐸𝐵𝐼𝑇𝐷𝐴</m:t>
                              </m:r>
                            </m:e>
                          </m:d>
                          <m:r>
                            <a:rPr lang="zh-CN" altLang="en-US" sz="2400" i="1"/>
                            <m:t>−</m:t>
                          </m:r>
                          <m:sSub>
                            <m:sSubPr>
                              <m:ctrlPr>
                                <a:rPr lang="zh-CN" altLang="zh-CN" sz="2400" i="1"/>
                              </m:ctrlPr>
                            </m:sSubPr>
                            <m:e>
                              <m:r>
                                <a:rPr lang="zh-CN" altLang="zh-CN" sz="2400"/>
                                <m:t>企业所得税（</m:t>
                              </m:r>
                              <m:r>
                                <a:rPr lang="en-US" altLang="zh-CN" sz="2400" i="1"/>
                                <m:t>𝑇</m:t>
                              </m:r>
                            </m:e>
                            <m:sub>
                              <m:r>
                                <a:rPr lang="en-US" altLang="zh-CN" sz="2400" i="1"/>
                                <m:t>𝐴𝑋</m:t>
                              </m:r>
                            </m:sub>
                          </m:sSub>
                          <m:r>
                            <a:rPr lang="zh-CN" altLang="zh-CN" sz="2400"/>
                            <m:t>）</m:t>
                          </m:r>
                        </m:num>
                        <m:den>
                          <m:r>
                            <a:rPr lang="zh-CN" altLang="zh-CN" sz="2400"/>
                            <m:t>当期应还本付息金额（</m:t>
                          </m:r>
                          <m:r>
                            <a:rPr lang="en-US" altLang="zh-CN" sz="2400" i="1"/>
                            <m:t>𝑃𝐷</m:t>
                          </m:r>
                          <m:r>
                            <a:rPr lang="zh-CN" altLang="zh-CN" sz="2400"/>
                            <m:t>）</m:t>
                          </m:r>
                        </m:den>
                      </m:f>
                    </m:oMath>
                  </m:oMathPara>
                </a14:m>
                <a:endParaRPr lang="zh-CN" altLang="zh-CN" dirty="0"/>
              </a:p>
              <a:p>
                <a:pPr marL="0" indent="0">
                  <a:buNone/>
                </a:pP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C3155B4-8473-474A-8DD0-1A533A914B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8" r="-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635F7AC3-3BA6-DF49-A6D1-B2FC58709C81}"/>
              </a:ext>
            </a:extLst>
          </p:cNvPr>
          <p:cNvSpPr/>
          <p:nvPr/>
        </p:nvSpPr>
        <p:spPr>
          <a:xfrm>
            <a:off x="914399" y="4158780"/>
            <a:ext cx="9947565" cy="219784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Times New Roman" panose="02020603050405020304" pitchFamily="18" charset="0"/>
              </a:rPr>
              <a:t>偿债备付率表示可以用来还本付息的资金，偿还借款本息的保证倍率。</a:t>
            </a:r>
            <a:endParaRPr lang="en-US" altLang="zh-CN" sz="2800" dirty="0">
              <a:solidFill>
                <a:schemeClr val="bg1"/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Times New Roman" panose="02020603050405020304" pitchFamily="18" charset="0"/>
              </a:rPr>
              <a:t>正常情况应该大于</a:t>
            </a:r>
            <a:r>
              <a:rPr lang="en-US" altLang="zh-CN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  <a:cs typeface="Times New Roman" panose="02020603050405020304" pitchFamily="18" charset="0"/>
              </a:rPr>
              <a:t>，并结合债权人的要求来确定。 </a:t>
            </a:r>
            <a:endParaRPr lang="en-US" altLang="zh-CN" sz="2800" dirty="0">
              <a:solidFill>
                <a:schemeClr val="bg1"/>
              </a:solidFill>
              <a:latin typeface="Source Han Serif CN" panose="02020400000000000000" pitchFamily="18" charset="-128"/>
              <a:ea typeface="Source Han Serif CN" panose="02020400000000000000" pitchFamily="18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bg1"/>
                </a:solidFill>
                <a:latin typeface="Source Han Serif CN" panose="02020400000000000000" pitchFamily="18" charset="-128"/>
                <a:ea typeface="Source Han Serif CN" panose="02020400000000000000" pitchFamily="18" charset="-128"/>
              </a:rPr>
              <a:t>它的值越高，表示可用于还本付息的资金保障程度就越高。 </a:t>
            </a:r>
          </a:p>
        </p:txBody>
      </p:sp>
    </p:spTree>
    <p:extLst>
      <p:ext uri="{BB962C8B-B14F-4D97-AF65-F5344CB8AC3E}">
        <p14:creationId xmlns:p14="http://schemas.microsoft.com/office/powerpoint/2010/main" val="3624702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821</Words>
  <Application>Microsoft Macintosh PowerPoint</Application>
  <PresentationFormat>宽屏</PresentationFormat>
  <Paragraphs>72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Source Han Serif CN</vt:lpstr>
      <vt:lpstr>Arial</vt:lpstr>
      <vt:lpstr>Cambria Math</vt:lpstr>
      <vt:lpstr>Times New Roman</vt:lpstr>
      <vt:lpstr>Office 主题​​</vt:lpstr>
      <vt:lpstr>4.7 偿债能力评价</vt:lpstr>
      <vt:lpstr>PowerPoint 演示文稿</vt:lpstr>
      <vt:lpstr>偿债能力分析指标</vt:lpstr>
      <vt:lpstr>利息备付率（ICR，Interest Coverage Ratio） </vt:lpstr>
      <vt:lpstr>息税前利润</vt:lpstr>
      <vt:lpstr>利息备付率（ICR）</vt:lpstr>
      <vt:lpstr>偿债备付率（DSCR）</vt:lpstr>
      <vt:lpstr>偿债备付率（DSCR）</vt:lpstr>
      <vt:lpstr>偿债备付率（DSCR）</vt:lpstr>
      <vt:lpstr>资产负债率（LOAR） </vt:lpstr>
      <vt:lpstr>流动比率 </vt:lpstr>
      <vt:lpstr>流动比率 </vt:lpstr>
      <vt:lpstr>速动比率 </vt:lpstr>
      <vt:lpstr>速动比率 </vt:lpstr>
      <vt:lpstr>偿债能力分析指标</vt:lpstr>
      <vt:lpstr>总结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4.7 偿债能力评价</dc:title>
  <dc:creator>好 喵喵</dc:creator>
  <cp:lastModifiedBy>好 喵喵</cp:lastModifiedBy>
  <cp:revision>6</cp:revision>
  <dcterms:created xsi:type="dcterms:W3CDTF">2020-02-27T09:06:52Z</dcterms:created>
  <dcterms:modified xsi:type="dcterms:W3CDTF">2020-02-27T09:59:45Z</dcterms:modified>
</cp:coreProperties>
</file>