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7" r:id="rId14"/>
    <p:sldId id="268" r:id="rId15"/>
    <p:sldId id="270" r:id="rId16"/>
    <p:sldId id="271" r:id="rId1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33" d="100"/>
          <a:sy n="33" d="100"/>
        </p:scale>
        <p:origin x="6" y="7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288420-FAEF-4AF6-B073-145D19D82F21}" type="doc">
      <dgm:prSet loTypeId="urn:microsoft.com/office/officeart/2009/3/layout/StepUpProcess" loCatId="process" qsTypeId="urn:microsoft.com/office/officeart/2005/8/quickstyle/simple1" qsCatId="simple" csTypeId="urn:microsoft.com/office/officeart/2005/8/colors/colorful3" csCatId="colorful" phldr="1"/>
      <dgm:spPr/>
      <dgm:t>
        <a:bodyPr/>
        <a:lstStyle/>
        <a:p>
          <a:endParaRPr lang="zh-CN" altLang="en-US"/>
        </a:p>
      </dgm:t>
    </dgm:pt>
    <dgm:pt modelId="{98DB4730-05A5-42EE-A0D7-C42118084417}">
      <dgm:prSet phldrT="[文本]" custT="1"/>
      <dgm:spPr/>
      <dgm:t>
        <a:bodyPr/>
        <a:lstStyle/>
        <a:p>
          <a:r>
            <a:rPr lang="zh-CN" altLang="en-US" sz="3200" dirty="0" smtClean="0">
              <a:latin typeface="造字工房朗倩体 常规体" pitchFamily="2" charset="-122"/>
              <a:ea typeface="造字工房朗倩体 常规体" pitchFamily="2" charset="-122"/>
            </a:rPr>
            <a:t>把建设工程的造价控制在批准的造价限额以内。</a:t>
          </a:r>
          <a:endParaRPr lang="zh-CN" altLang="en-US" sz="3200" dirty="0">
            <a:latin typeface="造字工房朗倩体 常规体" pitchFamily="2" charset="-122"/>
            <a:ea typeface="造字工房朗倩体 常规体" pitchFamily="2" charset="-122"/>
          </a:endParaRPr>
        </a:p>
      </dgm:t>
    </dgm:pt>
    <dgm:pt modelId="{06CABA32-44EE-43E0-B734-265811C31FE6}" type="parTrans" cxnId="{45F2ABD6-FA41-4EB6-91E0-76C3E7723221}">
      <dgm:prSet/>
      <dgm:spPr/>
      <dgm:t>
        <a:bodyPr/>
        <a:lstStyle/>
        <a:p>
          <a:endParaRPr lang="zh-CN" altLang="en-US" sz="3200">
            <a:latin typeface="造字工房朗倩体 常规体" pitchFamily="2" charset="-122"/>
            <a:ea typeface="造字工房朗倩体 常规体" pitchFamily="2" charset="-122"/>
          </a:endParaRPr>
        </a:p>
      </dgm:t>
    </dgm:pt>
    <dgm:pt modelId="{A7553A4B-09F2-4DC7-84FB-1376C36859AD}" type="sibTrans" cxnId="{45F2ABD6-FA41-4EB6-91E0-76C3E7723221}">
      <dgm:prSet/>
      <dgm:spPr/>
      <dgm:t>
        <a:bodyPr/>
        <a:lstStyle/>
        <a:p>
          <a:endParaRPr lang="zh-CN" altLang="en-US" sz="3200">
            <a:latin typeface="造字工房朗倩体 常规体" pitchFamily="2" charset="-122"/>
            <a:ea typeface="造字工房朗倩体 常规体" pitchFamily="2" charset="-122"/>
          </a:endParaRPr>
        </a:p>
      </dgm:t>
    </dgm:pt>
    <dgm:pt modelId="{BA691B4E-6BA3-4252-B38A-9BAA2EDB6485}">
      <dgm:prSet phldrT="[文本]" custT="1"/>
      <dgm:spPr/>
      <dgm:t>
        <a:bodyPr/>
        <a:lstStyle/>
        <a:p>
          <a:r>
            <a:rPr lang="zh-CN" altLang="en-US" sz="3200" dirty="0" smtClean="0">
              <a:latin typeface="造字工房朗倩体 常规体" pitchFamily="2" charset="-122"/>
              <a:ea typeface="造字工房朗倩体 常规体" pitchFamily="2" charset="-122"/>
            </a:rPr>
            <a:t>保证项目投资控制目标的实现。</a:t>
          </a:r>
          <a:endParaRPr lang="zh-CN" altLang="en-US" sz="3200" dirty="0">
            <a:latin typeface="造字工房朗倩体 常规体" pitchFamily="2" charset="-122"/>
            <a:ea typeface="造字工房朗倩体 常规体" pitchFamily="2" charset="-122"/>
          </a:endParaRPr>
        </a:p>
      </dgm:t>
    </dgm:pt>
    <dgm:pt modelId="{B5A3FBB5-D392-449B-A85D-AC053DA6E66B}" type="parTrans" cxnId="{415F4B3E-E32F-4EB2-B9AA-B30EEC573E4E}">
      <dgm:prSet/>
      <dgm:spPr/>
      <dgm:t>
        <a:bodyPr/>
        <a:lstStyle/>
        <a:p>
          <a:endParaRPr lang="zh-CN" altLang="en-US" sz="3200">
            <a:latin typeface="造字工房朗倩体 常规体" pitchFamily="2" charset="-122"/>
            <a:ea typeface="造字工房朗倩体 常规体" pitchFamily="2" charset="-122"/>
          </a:endParaRPr>
        </a:p>
      </dgm:t>
    </dgm:pt>
    <dgm:pt modelId="{43D0C618-2C2A-4DC5-A7C0-5EE81F56509B}" type="sibTrans" cxnId="{415F4B3E-E32F-4EB2-B9AA-B30EEC573E4E}">
      <dgm:prSet/>
      <dgm:spPr/>
      <dgm:t>
        <a:bodyPr/>
        <a:lstStyle/>
        <a:p>
          <a:endParaRPr lang="zh-CN" altLang="en-US" sz="3200">
            <a:latin typeface="造字工房朗倩体 常规体" pitchFamily="2" charset="-122"/>
            <a:ea typeface="造字工房朗倩体 常规体" pitchFamily="2" charset="-122"/>
          </a:endParaRPr>
        </a:p>
      </dgm:t>
    </dgm:pt>
    <dgm:pt modelId="{75421141-A959-4983-85B0-99033DFF8C1B}">
      <dgm:prSet phldrT="[文本]" custT="1"/>
      <dgm:spPr/>
      <dgm:t>
        <a:bodyPr/>
        <a:lstStyle/>
        <a:p>
          <a:r>
            <a:rPr lang="zh-CN" altLang="en-US" sz="3200" dirty="0" smtClean="0">
              <a:latin typeface="造字工房朗倩体 常规体" pitchFamily="2" charset="-122"/>
              <a:ea typeface="造字工房朗倩体 常规体" pitchFamily="2" charset="-122"/>
            </a:rPr>
            <a:t>合理使用人力、物力和财力，取得较好的投资效益。</a:t>
          </a:r>
          <a:endParaRPr lang="zh-CN" altLang="en-US" sz="3200" dirty="0">
            <a:latin typeface="造字工房朗倩体 常规体" pitchFamily="2" charset="-122"/>
            <a:ea typeface="造字工房朗倩体 常规体" pitchFamily="2" charset="-122"/>
          </a:endParaRPr>
        </a:p>
      </dgm:t>
    </dgm:pt>
    <dgm:pt modelId="{1AFC2E60-1679-436B-8FBB-2AF5F1F3A840}" type="parTrans" cxnId="{CCCBE723-3D0D-4A70-88FD-D474B71389C5}">
      <dgm:prSet/>
      <dgm:spPr/>
      <dgm:t>
        <a:bodyPr/>
        <a:lstStyle/>
        <a:p>
          <a:endParaRPr lang="zh-CN" altLang="en-US" sz="3200">
            <a:latin typeface="造字工房朗倩体 常规体" pitchFamily="2" charset="-122"/>
            <a:ea typeface="造字工房朗倩体 常规体" pitchFamily="2" charset="-122"/>
          </a:endParaRPr>
        </a:p>
      </dgm:t>
    </dgm:pt>
    <dgm:pt modelId="{F840AD85-B3B1-49CD-A815-380519129EA1}" type="sibTrans" cxnId="{CCCBE723-3D0D-4A70-88FD-D474B71389C5}">
      <dgm:prSet/>
      <dgm:spPr/>
      <dgm:t>
        <a:bodyPr/>
        <a:lstStyle/>
        <a:p>
          <a:endParaRPr lang="zh-CN" altLang="en-US" sz="3200">
            <a:latin typeface="造字工房朗倩体 常规体" pitchFamily="2" charset="-122"/>
            <a:ea typeface="造字工房朗倩体 常规体" pitchFamily="2" charset="-122"/>
          </a:endParaRPr>
        </a:p>
      </dgm:t>
    </dgm:pt>
    <dgm:pt modelId="{87205045-CAAA-42E3-B85B-005D4B373419}" type="pres">
      <dgm:prSet presAssocID="{19288420-FAEF-4AF6-B073-145D19D82F21}" presName="rootnode" presStyleCnt="0">
        <dgm:presLayoutVars>
          <dgm:chMax/>
          <dgm:chPref/>
          <dgm:dir/>
          <dgm:animLvl val="lvl"/>
        </dgm:presLayoutVars>
      </dgm:prSet>
      <dgm:spPr/>
    </dgm:pt>
    <dgm:pt modelId="{94C38BA6-1AFF-4172-A293-5D42BAF4EE71}" type="pres">
      <dgm:prSet presAssocID="{98DB4730-05A5-42EE-A0D7-C42118084417}" presName="composite" presStyleCnt="0"/>
      <dgm:spPr/>
    </dgm:pt>
    <dgm:pt modelId="{6EE75CD7-9839-4666-87D1-4686E5E48F8A}" type="pres">
      <dgm:prSet presAssocID="{98DB4730-05A5-42EE-A0D7-C42118084417}" presName="LShape" presStyleLbl="alignNode1" presStyleIdx="0" presStyleCnt="5"/>
      <dgm:spPr/>
    </dgm:pt>
    <dgm:pt modelId="{18AE4759-4F98-4B80-8D11-6497F5AD7133}" type="pres">
      <dgm:prSet presAssocID="{98DB4730-05A5-42EE-A0D7-C42118084417}" presName="ParentText" presStyleLbl="revTx" presStyleIdx="0" presStyleCnt="3">
        <dgm:presLayoutVars>
          <dgm:chMax val="0"/>
          <dgm:chPref val="0"/>
          <dgm:bulletEnabled val="1"/>
        </dgm:presLayoutVars>
      </dgm:prSet>
      <dgm:spPr/>
      <dgm:t>
        <a:bodyPr/>
        <a:lstStyle/>
        <a:p>
          <a:endParaRPr lang="zh-CN" altLang="en-US"/>
        </a:p>
      </dgm:t>
    </dgm:pt>
    <dgm:pt modelId="{85D0EC24-818A-40C4-AF63-006501E5C2C0}" type="pres">
      <dgm:prSet presAssocID="{98DB4730-05A5-42EE-A0D7-C42118084417}" presName="Triangle" presStyleLbl="alignNode1" presStyleIdx="1" presStyleCnt="5"/>
      <dgm:spPr/>
    </dgm:pt>
    <dgm:pt modelId="{A58AC2F7-1E64-4FCA-BC3D-5014768A8354}" type="pres">
      <dgm:prSet presAssocID="{A7553A4B-09F2-4DC7-84FB-1376C36859AD}" presName="sibTrans" presStyleCnt="0"/>
      <dgm:spPr/>
    </dgm:pt>
    <dgm:pt modelId="{6535CD8D-45D3-4E06-AA83-E3E0314625ED}" type="pres">
      <dgm:prSet presAssocID="{A7553A4B-09F2-4DC7-84FB-1376C36859AD}" presName="space" presStyleCnt="0"/>
      <dgm:spPr/>
    </dgm:pt>
    <dgm:pt modelId="{64DEB15D-CAFF-4ECD-9C73-416DF36A03BE}" type="pres">
      <dgm:prSet presAssocID="{BA691B4E-6BA3-4252-B38A-9BAA2EDB6485}" presName="composite" presStyleCnt="0"/>
      <dgm:spPr/>
    </dgm:pt>
    <dgm:pt modelId="{F90F0B96-91A8-4399-8CAA-078F7410F49B}" type="pres">
      <dgm:prSet presAssocID="{BA691B4E-6BA3-4252-B38A-9BAA2EDB6485}" presName="LShape" presStyleLbl="alignNode1" presStyleIdx="2" presStyleCnt="5"/>
      <dgm:spPr/>
    </dgm:pt>
    <dgm:pt modelId="{6A049E93-C1B3-4739-8B60-14C88D16BF35}" type="pres">
      <dgm:prSet presAssocID="{BA691B4E-6BA3-4252-B38A-9BAA2EDB6485}" presName="ParentText" presStyleLbl="revTx" presStyleIdx="1" presStyleCnt="3" custScaleX="83582">
        <dgm:presLayoutVars>
          <dgm:chMax val="0"/>
          <dgm:chPref val="0"/>
          <dgm:bulletEnabled val="1"/>
        </dgm:presLayoutVars>
      </dgm:prSet>
      <dgm:spPr/>
      <dgm:t>
        <a:bodyPr/>
        <a:lstStyle/>
        <a:p>
          <a:endParaRPr lang="zh-CN" altLang="en-US"/>
        </a:p>
      </dgm:t>
    </dgm:pt>
    <dgm:pt modelId="{392806DE-D6E9-42C3-81B3-A2F8C193E124}" type="pres">
      <dgm:prSet presAssocID="{BA691B4E-6BA3-4252-B38A-9BAA2EDB6485}" presName="Triangle" presStyleLbl="alignNode1" presStyleIdx="3" presStyleCnt="5"/>
      <dgm:spPr/>
    </dgm:pt>
    <dgm:pt modelId="{35282273-FC47-453D-AC0D-3A9A1C654D41}" type="pres">
      <dgm:prSet presAssocID="{43D0C618-2C2A-4DC5-A7C0-5EE81F56509B}" presName="sibTrans" presStyleCnt="0"/>
      <dgm:spPr/>
    </dgm:pt>
    <dgm:pt modelId="{B1B43B8C-65AC-4B7F-A37B-D6A170A509AB}" type="pres">
      <dgm:prSet presAssocID="{43D0C618-2C2A-4DC5-A7C0-5EE81F56509B}" presName="space" presStyleCnt="0"/>
      <dgm:spPr/>
    </dgm:pt>
    <dgm:pt modelId="{25ADE999-1DB8-4A71-92F4-A86275FCFA6F}" type="pres">
      <dgm:prSet presAssocID="{75421141-A959-4983-85B0-99033DFF8C1B}" presName="composite" presStyleCnt="0"/>
      <dgm:spPr/>
    </dgm:pt>
    <dgm:pt modelId="{529DFD88-B1AF-4B39-A5D5-FFC91AF5F202}" type="pres">
      <dgm:prSet presAssocID="{75421141-A959-4983-85B0-99033DFF8C1B}" presName="LShape" presStyleLbl="alignNode1" presStyleIdx="4" presStyleCnt="5"/>
      <dgm:spPr/>
    </dgm:pt>
    <dgm:pt modelId="{9FBD51E4-E0D6-40AF-AD2A-8A8114E33D66}" type="pres">
      <dgm:prSet presAssocID="{75421141-A959-4983-85B0-99033DFF8C1B}" presName="ParentText" presStyleLbl="revTx" presStyleIdx="2" presStyleCnt="3">
        <dgm:presLayoutVars>
          <dgm:chMax val="0"/>
          <dgm:chPref val="0"/>
          <dgm:bulletEnabled val="1"/>
        </dgm:presLayoutVars>
      </dgm:prSet>
      <dgm:spPr/>
      <dgm:t>
        <a:bodyPr/>
        <a:lstStyle/>
        <a:p>
          <a:endParaRPr lang="zh-CN" altLang="en-US"/>
        </a:p>
      </dgm:t>
    </dgm:pt>
  </dgm:ptLst>
  <dgm:cxnLst>
    <dgm:cxn modelId="{CCCBE723-3D0D-4A70-88FD-D474B71389C5}" srcId="{19288420-FAEF-4AF6-B073-145D19D82F21}" destId="{75421141-A959-4983-85B0-99033DFF8C1B}" srcOrd="2" destOrd="0" parTransId="{1AFC2E60-1679-436B-8FBB-2AF5F1F3A840}" sibTransId="{F840AD85-B3B1-49CD-A815-380519129EA1}"/>
    <dgm:cxn modelId="{4AC1F4C6-C398-49CF-927F-D9B3491EE31F}" type="presOf" srcId="{BA691B4E-6BA3-4252-B38A-9BAA2EDB6485}" destId="{6A049E93-C1B3-4739-8B60-14C88D16BF35}" srcOrd="0" destOrd="0" presId="urn:microsoft.com/office/officeart/2009/3/layout/StepUpProcess"/>
    <dgm:cxn modelId="{8019C4D9-7ED3-467C-9C88-EE76EACC13A0}" type="presOf" srcId="{75421141-A959-4983-85B0-99033DFF8C1B}" destId="{9FBD51E4-E0D6-40AF-AD2A-8A8114E33D66}" srcOrd="0" destOrd="0" presId="urn:microsoft.com/office/officeart/2009/3/layout/StepUpProcess"/>
    <dgm:cxn modelId="{2F2B2E3C-337D-46F8-AB79-AB009D419A59}" type="presOf" srcId="{19288420-FAEF-4AF6-B073-145D19D82F21}" destId="{87205045-CAAA-42E3-B85B-005D4B373419}" srcOrd="0" destOrd="0" presId="urn:microsoft.com/office/officeart/2009/3/layout/StepUpProcess"/>
    <dgm:cxn modelId="{45F2ABD6-FA41-4EB6-91E0-76C3E7723221}" srcId="{19288420-FAEF-4AF6-B073-145D19D82F21}" destId="{98DB4730-05A5-42EE-A0D7-C42118084417}" srcOrd="0" destOrd="0" parTransId="{06CABA32-44EE-43E0-B734-265811C31FE6}" sibTransId="{A7553A4B-09F2-4DC7-84FB-1376C36859AD}"/>
    <dgm:cxn modelId="{415F4B3E-E32F-4EB2-B9AA-B30EEC573E4E}" srcId="{19288420-FAEF-4AF6-B073-145D19D82F21}" destId="{BA691B4E-6BA3-4252-B38A-9BAA2EDB6485}" srcOrd="1" destOrd="0" parTransId="{B5A3FBB5-D392-449B-A85D-AC053DA6E66B}" sibTransId="{43D0C618-2C2A-4DC5-A7C0-5EE81F56509B}"/>
    <dgm:cxn modelId="{39AC0775-4181-4B0F-8E64-01A9E1FC4728}" type="presOf" srcId="{98DB4730-05A5-42EE-A0D7-C42118084417}" destId="{18AE4759-4F98-4B80-8D11-6497F5AD7133}" srcOrd="0" destOrd="0" presId="urn:microsoft.com/office/officeart/2009/3/layout/StepUpProcess"/>
    <dgm:cxn modelId="{8CCCD5B8-4AD5-4734-97E3-AE6E97DC28EF}" type="presParOf" srcId="{87205045-CAAA-42E3-B85B-005D4B373419}" destId="{94C38BA6-1AFF-4172-A293-5D42BAF4EE71}" srcOrd="0" destOrd="0" presId="urn:microsoft.com/office/officeart/2009/3/layout/StepUpProcess"/>
    <dgm:cxn modelId="{A92C9CF0-6FCF-49FB-8B0C-EF4DEAA27775}" type="presParOf" srcId="{94C38BA6-1AFF-4172-A293-5D42BAF4EE71}" destId="{6EE75CD7-9839-4666-87D1-4686E5E48F8A}" srcOrd="0" destOrd="0" presId="urn:microsoft.com/office/officeart/2009/3/layout/StepUpProcess"/>
    <dgm:cxn modelId="{1DE98266-6A42-4DAE-B502-D3B11EBAE5B0}" type="presParOf" srcId="{94C38BA6-1AFF-4172-A293-5D42BAF4EE71}" destId="{18AE4759-4F98-4B80-8D11-6497F5AD7133}" srcOrd="1" destOrd="0" presId="urn:microsoft.com/office/officeart/2009/3/layout/StepUpProcess"/>
    <dgm:cxn modelId="{B4B70594-6154-4B05-9677-31FC28DC59A7}" type="presParOf" srcId="{94C38BA6-1AFF-4172-A293-5D42BAF4EE71}" destId="{85D0EC24-818A-40C4-AF63-006501E5C2C0}" srcOrd="2" destOrd="0" presId="urn:microsoft.com/office/officeart/2009/3/layout/StepUpProcess"/>
    <dgm:cxn modelId="{80CF884E-361D-4935-A1A0-CF4BE533D80C}" type="presParOf" srcId="{87205045-CAAA-42E3-B85B-005D4B373419}" destId="{A58AC2F7-1E64-4FCA-BC3D-5014768A8354}" srcOrd="1" destOrd="0" presId="urn:microsoft.com/office/officeart/2009/3/layout/StepUpProcess"/>
    <dgm:cxn modelId="{75424782-B1BE-49D9-9A46-92FB0AC89A27}" type="presParOf" srcId="{A58AC2F7-1E64-4FCA-BC3D-5014768A8354}" destId="{6535CD8D-45D3-4E06-AA83-E3E0314625ED}" srcOrd="0" destOrd="0" presId="urn:microsoft.com/office/officeart/2009/3/layout/StepUpProcess"/>
    <dgm:cxn modelId="{42C7CAA2-8913-48F0-A2FD-F64A13208ABB}" type="presParOf" srcId="{87205045-CAAA-42E3-B85B-005D4B373419}" destId="{64DEB15D-CAFF-4ECD-9C73-416DF36A03BE}" srcOrd="2" destOrd="0" presId="urn:microsoft.com/office/officeart/2009/3/layout/StepUpProcess"/>
    <dgm:cxn modelId="{7AA56918-CF33-43D6-9827-7FC9FEE9B584}" type="presParOf" srcId="{64DEB15D-CAFF-4ECD-9C73-416DF36A03BE}" destId="{F90F0B96-91A8-4399-8CAA-078F7410F49B}" srcOrd="0" destOrd="0" presId="urn:microsoft.com/office/officeart/2009/3/layout/StepUpProcess"/>
    <dgm:cxn modelId="{4BE068C0-4256-40A2-96BD-67E16CDA9810}" type="presParOf" srcId="{64DEB15D-CAFF-4ECD-9C73-416DF36A03BE}" destId="{6A049E93-C1B3-4739-8B60-14C88D16BF35}" srcOrd="1" destOrd="0" presId="urn:microsoft.com/office/officeart/2009/3/layout/StepUpProcess"/>
    <dgm:cxn modelId="{430FB756-6E3C-46B2-8AC3-9878B4CDD63B}" type="presParOf" srcId="{64DEB15D-CAFF-4ECD-9C73-416DF36A03BE}" destId="{392806DE-D6E9-42C3-81B3-A2F8C193E124}" srcOrd="2" destOrd="0" presId="urn:microsoft.com/office/officeart/2009/3/layout/StepUpProcess"/>
    <dgm:cxn modelId="{2E37A678-A611-434D-A77C-427FA031AF5C}" type="presParOf" srcId="{87205045-CAAA-42E3-B85B-005D4B373419}" destId="{35282273-FC47-453D-AC0D-3A9A1C654D41}" srcOrd="3" destOrd="0" presId="urn:microsoft.com/office/officeart/2009/3/layout/StepUpProcess"/>
    <dgm:cxn modelId="{BEBDB10D-091F-4B05-94DE-B52B11A785E0}" type="presParOf" srcId="{35282273-FC47-453D-AC0D-3A9A1C654D41}" destId="{B1B43B8C-65AC-4B7F-A37B-D6A170A509AB}" srcOrd="0" destOrd="0" presId="urn:microsoft.com/office/officeart/2009/3/layout/StepUpProcess"/>
    <dgm:cxn modelId="{6CF67409-C74D-4D0E-8C04-DB04B8386CEF}" type="presParOf" srcId="{87205045-CAAA-42E3-B85B-005D4B373419}" destId="{25ADE999-1DB8-4A71-92F4-A86275FCFA6F}" srcOrd="4" destOrd="0" presId="urn:microsoft.com/office/officeart/2009/3/layout/StepUpProcess"/>
    <dgm:cxn modelId="{C541C8F7-921F-4270-826C-F31FD2D12925}" type="presParOf" srcId="{25ADE999-1DB8-4A71-92F4-A86275FCFA6F}" destId="{529DFD88-B1AF-4B39-A5D5-FFC91AF5F202}" srcOrd="0" destOrd="0" presId="urn:microsoft.com/office/officeart/2009/3/layout/StepUpProcess"/>
    <dgm:cxn modelId="{46DE4038-1BD8-4D04-A14C-BFEBDAC57E38}" type="presParOf" srcId="{25ADE999-1DB8-4A71-92F4-A86275FCFA6F}" destId="{9FBD51E4-E0D6-40AF-AD2A-8A8114E33D66}"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C22DE8E-A78A-4991-8480-CACB030C709E}" type="doc">
      <dgm:prSet loTypeId="urn:microsoft.com/office/officeart/2008/layout/VerticalCurvedList" loCatId="list" qsTypeId="urn:microsoft.com/office/officeart/2005/8/quickstyle/simple1" qsCatId="simple" csTypeId="urn:microsoft.com/office/officeart/2005/8/colors/colorful2" csCatId="colorful" phldr="1"/>
      <dgm:spPr/>
      <dgm:t>
        <a:bodyPr/>
        <a:lstStyle/>
        <a:p>
          <a:endParaRPr lang="zh-CN" altLang="en-US"/>
        </a:p>
      </dgm:t>
    </dgm:pt>
    <dgm:pt modelId="{326C7B12-6FC7-413C-B1B2-54FF5A4B18C2}">
      <dgm:prSet phldrT="[文本]"/>
      <dgm:spPr/>
      <dgm:t>
        <a:bodyPr/>
        <a:lstStyle/>
        <a:p>
          <a:r>
            <a:rPr lang="zh-CN" dirty="0" smtClean="0">
              <a:latin typeface="造字工房朗倩体 常规体" pitchFamily="2" charset="-122"/>
              <a:ea typeface="造字工房朗倩体 常规体" pitchFamily="2" charset="-122"/>
            </a:rPr>
            <a:t>合理的确定工程造价和有效的控制工程造价</a:t>
          </a:r>
          <a:endParaRPr lang="zh-CN" altLang="en-US" dirty="0">
            <a:latin typeface="造字工房朗倩体 常规体" pitchFamily="2" charset="-122"/>
            <a:ea typeface="造字工房朗倩体 常规体" pitchFamily="2" charset="-122"/>
          </a:endParaRPr>
        </a:p>
      </dgm:t>
    </dgm:pt>
    <dgm:pt modelId="{A3F1C427-D5BF-4579-AAB3-D220417D4D07}" type="parTrans" cxnId="{B145BACF-6A3A-493D-9750-AD35B385304E}">
      <dgm:prSet/>
      <dgm:spPr/>
      <dgm:t>
        <a:bodyPr/>
        <a:lstStyle/>
        <a:p>
          <a:endParaRPr lang="zh-CN" altLang="en-US">
            <a:latin typeface="造字工房朗倩体 常规体" pitchFamily="2" charset="-122"/>
            <a:ea typeface="造字工房朗倩体 常规体" pitchFamily="2" charset="-122"/>
          </a:endParaRPr>
        </a:p>
      </dgm:t>
    </dgm:pt>
    <dgm:pt modelId="{A49C32BD-056F-4BA8-BB22-F07AEC67465E}" type="sibTrans" cxnId="{B145BACF-6A3A-493D-9750-AD35B385304E}">
      <dgm:prSet/>
      <dgm:spPr/>
      <dgm:t>
        <a:bodyPr/>
        <a:lstStyle/>
        <a:p>
          <a:endParaRPr lang="zh-CN" altLang="en-US">
            <a:latin typeface="造字工房朗倩体 常规体" pitchFamily="2" charset="-122"/>
            <a:ea typeface="造字工房朗倩体 常规体" pitchFamily="2" charset="-122"/>
          </a:endParaRPr>
        </a:p>
      </dgm:t>
    </dgm:pt>
    <dgm:pt modelId="{B56BA56F-1B61-4657-BB0E-D33D1E72951C}">
      <dgm:prSet phldrT="[文本]"/>
      <dgm:spPr/>
      <dgm:t>
        <a:bodyPr/>
        <a:lstStyle/>
        <a:p>
          <a:r>
            <a:rPr lang="zh-CN" dirty="0" smtClean="0">
              <a:latin typeface="造字工房朗倩体 常规体" pitchFamily="2" charset="-122"/>
              <a:ea typeface="造字工房朗倩体 常规体" pitchFamily="2" charset="-122"/>
            </a:rPr>
            <a:t>造价的控制贯穿于造价确定的全过程</a:t>
          </a:r>
          <a:endParaRPr lang="zh-CN" altLang="en-US" dirty="0">
            <a:latin typeface="造字工房朗倩体 常规体" pitchFamily="2" charset="-122"/>
            <a:ea typeface="造字工房朗倩体 常规体" pitchFamily="2" charset="-122"/>
          </a:endParaRPr>
        </a:p>
      </dgm:t>
    </dgm:pt>
    <dgm:pt modelId="{F083610B-A21F-4CB7-84CF-8445DA88BEDC}" type="parTrans" cxnId="{214C43E4-F7E2-420C-B226-DB8C8326CDBE}">
      <dgm:prSet/>
      <dgm:spPr/>
      <dgm:t>
        <a:bodyPr/>
        <a:lstStyle/>
        <a:p>
          <a:endParaRPr lang="zh-CN" altLang="en-US">
            <a:latin typeface="造字工房朗倩体 常规体" pitchFamily="2" charset="-122"/>
            <a:ea typeface="造字工房朗倩体 常规体" pitchFamily="2" charset="-122"/>
          </a:endParaRPr>
        </a:p>
      </dgm:t>
    </dgm:pt>
    <dgm:pt modelId="{26DF1AED-701A-406A-BD16-118E25A626C1}" type="sibTrans" cxnId="{214C43E4-F7E2-420C-B226-DB8C8326CDBE}">
      <dgm:prSet/>
      <dgm:spPr/>
      <dgm:t>
        <a:bodyPr/>
        <a:lstStyle/>
        <a:p>
          <a:endParaRPr lang="zh-CN" altLang="en-US">
            <a:latin typeface="造字工房朗倩体 常规体" pitchFamily="2" charset="-122"/>
            <a:ea typeface="造字工房朗倩体 常规体" pitchFamily="2" charset="-122"/>
          </a:endParaRPr>
        </a:p>
      </dgm:t>
    </dgm:pt>
    <dgm:pt modelId="{00D6A5A0-FF7E-40CD-ADFA-ABC80C267648}">
      <dgm:prSet phldrT="[文本]"/>
      <dgm:spPr/>
      <dgm:t>
        <a:bodyPr/>
        <a:lstStyle/>
        <a:p>
          <a:r>
            <a:rPr lang="zh-CN" dirty="0" smtClean="0">
              <a:latin typeface="造字工房朗倩体 常规体" pitchFamily="2" charset="-122"/>
              <a:ea typeface="造字工房朗倩体 常规体" pitchFamily="2" charset="-122"/>
            </a:rPr>
            <a:t>确定造价和控制造价的最终目标是一致的</a:t>
          </a:r>
          <a:endParaRPr lang="zh-CN" altLang="en-US" dirty="0">
            <a:latin typeface="造字工房朗倩体 常规体" pitchFamily="2" charset="-122"/>
            <a:ea typeface="造字工房朗倩体 常规体" pitchFamily="2" charset="-122"/>
          </a:endParaRPr>
        </a:p>
      </dgm:t>
    </dgm:pt>
    <dgm:pt modelId="{8E89977E-FB0C-4044-BEB2-1C435A70B7B6}" type="parTrans" cxnId="{EF958B32-49A2-4405-BC20-2714E4728DA5}">
      <dgm:prSet/>
      <dgm:spPr/>
      <dgm:t>
        <a:bodyPr/>
        <a:lstStyle/>
        <a:p>
          <a:endParaRPr lang="zh-CN" altLang="en-US">
            <a:latin typeface="造字工房朗倩体 常规体" pitchFamily="2" charset="-122"/>
            <a:ea typeface="造字工房朗倩体 常规体" pitchFamily="2" charset="-122"/>
          </a:endParaRPr>
        </a:p>
      </dgm:t>
    </dgm:pt>
    <dgm:pt modelId="{66201A03-2CAC-4903-9534-4B932D2B628A}" type="sibTrans" cxnId="{EF958B32-49A2-4405-BC20-2714E4728DA5}">
      <dgm:prSet/>
      <dgm:spPr/>
      <dgm:t>
        <a:bodyPr/>
        <a:lstStyle/>
        <a:p>
          <a:endParaRPr lang="zh-CN" altLang="en-US">
            <a:latin typeface="造字工房朗倩体 常规体" pitchFamily="2" charset="-122"/>
            <a:ea typeface="造字工房朗倩体 常规体" pitchFamily="2" charset="-122"/>
          </a:endParaRPr>
        </a:p>
      </dgm:t>
    </dgm:pt>
    <dgm:pt modelId="{0D9241FE-10F1-4B06-B349-F454F8216405}" type="pres">
      <dgm:prSet presAssocID="{FC22DE8E-A78A-4991-8480-CACB030C709E}" presName="Name0" presStyleCnt="0">
        <dgm:presLayoutVars>
          <dgm:chMax val="7"/>
          <dgm:chPref val="7"/>
          <dgm:dir/>
        </dgm:presLayoutVars>
      </dgm:prSet>
      <dgm:spPr/>
    </dgm:pt>
    <dgm:pt modelId="{4C1559EF-C100-409F-9F80-E909179B283A}" type="pres">
      <dgm:prSet presAssocID="{FC22DE8E-A78A-4991-8480-CACB030C709E}" presName="Name1" presStyleCnt="0"/>
      <dgm:spPr/>
    </dgm:pt>
    <dgm:pt modelId="{A692BED2-B483-4454-928B-8617DA238D89}" type="pres">
      <dgm:prSet presAssocID="{FC22DE8E-A78A-4991-8480-CACB030C709E}" presName="cycle" presStyleCnt="0"/>
      <dgm:spPr/>
    </dgm:pt>
    <dgm:pt modelId="{DEDE94E4-03D5-472A-B6E5-B62B402DC535}" type="pres">
      <dgm:prSet presAssocID="{FC22DE8E-A78A-4991-8480-CACB030C709E}" presName="srcNode" presStyleLbl="node1" presStyleIdx="0" presStyleCnt="3"/>
      <dgm:spPr/>
    </dgm:pt>
    <dgm:pt modelId="{701935EC-C933-42FB-B86D-99EC3D3C382D}" type="pres">
      <dgm:prSet presAssocID="{FC22DE8E-A78A-4991-8480-CACB030C709E}" presName="conn" presStyleLbl="parChTrans1D2" presStyleIdx="0" presStyleCnt="1"/>
      <dgm:spPr/>
    </dgm:pt>
    <dgm:pt modelId="{E299E739-54DE-4A22-8F39-A143D064BDAC}" type="pres">
      <dgm:prSet presAssocID="{FC22DE8E-A78A-4991-8480-CACB030C709E}" presName="extraNode" presStyleLbl="node1" presStyleIdx="0" presStyleCnt="3"/>
      <dgm:spPr/>
    </dgm:pt>
    <dgm:pt modelId="{AF1DE480-96B1-4751-9BDB-B72C4CBF974F}" type="pres">
      <dgm:prSet presAssocID="{FC22DE8E-A78A-4991-8480-CACB030C709E}" presName="dstNode" presStyleLbl="node1" presStyleIdx="0" presStyleCnt="3"/>
      <dgm:spPr/>
    </dgm:pt>
    <dgm:pt modelId="{3747F584-0583-497E-9E2E-750E4BA20748}" type="pres">
      <dgm:prSet presAssocID="{326C7B12-6FC7-413C-B1B2-54FF5A4B18C2}" presName="text_1" presStyleLbl="node1" presStyleIdx="0" presStyleCnt="3">
        <dgm:presLayoutVars>
          <dgm:bulletEnabled val="1"/>
        </dgm:presLayoutVars>
      </dgm:prSet>
      <dgm:spPr/>
      <dgm:t>
        <a:bodyPr/>
        <a:lstStyle/>
        <a:p>
          <a:endParaRPr lang="zh-CN" altLang="en-US"/>
        </a:p>
      </dgm:t>
    </dgm:pt>
    <dgm:pt modelId="{420764FB-6D23-421C-8B22-19B886ED46BA}" type="pres">
      <dgm:prSet presAssocID="{326C7B12-6FC7-413C-B1B2-54FF5A4B18C2}" presName="accent_1" presStyleCnt="0"/>
      <dgm:spPr/>
    </dgm:pt>
    <dgm:pt modelId="{01A5EA9E-C1D1-472B-A17B-83811228073F}" type="pres">
      <dgm:prSet presAssocID="{326C7B12-6FC7-413C-B1B2-54FF5A4B18C2}" presName="accentRepeatNode" presStyleLbl="solidFgAcc1" presStyleIdx="0" presStyleCnt="3"/>
      <dgm:spPr/>
    </dgm:pt>
    <dgm:pt modelId="{11166C04-9B48-4188-A967-65C2558EDD10}" type="pres">
      <dgm:prSet presAssocID="{B56BA56F-1B61-4657-BB0E-D33D1E72951C}" presName="text_2" presStyleLbl="node1" presStyleIdx="1" presStyleCnt="3">
        <dgm:presLayoutVars>
          <dgm:bulletEnabled val="1"/>
        </dgm:presLayoutVars>
      </dgm:prSet>
      <dgm:spPr/>
      <dgm:t>
        <a:bodyPr/>
        <a:lstStyle/>
        <a:p>
          <a:endParaRPr lang="zh-CN" altLang="en-US"/>
        </a:p>
      </dgm:t>
    </dgm:pt>
    <dgm:pt modelId="{A23E8893-8463-426D-AD6A-F737A8795903}" type="pres">
      <dgm:prSet presAssocID="{B56BA56F-1B61-4657-BB0E-D33D1E72951C}" presName="accent_2" presStyleCnt="0"/>
      <dgm:spPr/>
    </dgm:pt>
    <dgm:pt modelId="{A5CF5368-A4A4-40D1-A3CF-648CA03C82CC}" type="pres">
      <dgm:prSet presAssocID="{B56BA56F-1B61-4657-BB0E-D33D1E72951C}" presName="accentRepeatNode" presStyleLbl="solidFgAcc1" presStyleIdx="1" presStyleCnt="3"/>
      <dgm:spPr/>
    </dgm:pt>
    <dgm:pt modelId="{6829B8DE-BF7F-44DF-9C30-41507B8BEDE3}" type="pres">
      <dgm:prSet presAssocID="{00D6A5A0-FF7E-40CD-ADFA-ABC80C267648}" presName="text_3" presStyleLbl="node1" presStyleIdx="2" presStyleCnt="3">
        <dgm:presLayoutVars>
          <dgm:bulletEnabled val="1"/>
        </dgm:presLayoutVars>
      </dgm:prSet>
      <dgm:spPr/>
      <dgm:t>
        <a:bodyPr/>
        <a:lstStyle/>
        <a:p>
          <a:endParaRPr lang="zh-CN" altLang="en-US"/>
        </a:p>
      </dgm:t>
    </dgm:pt>
    <dgm:pt modelId="{23FB655A-F285-4F47-8087-D478EC12DB57}" type="pres">
      <dgm:prSet presAssocID="{00D6A5A0-FF7E-40CD-ADFA-ABC80C267648}" presName="accent_3" presStyleCnt="0"/>
      <dgm:spPr/>
    </dgm:pt>
    <dgm:pt modelId="{6E20F413-FDBB-4A8E-8A59-9243769F51B4}" type="pres">
      <dgm:prSet presAssocID="{00D6A5A0-FF7E-40CD-ADFA-ABC80C267648}" presName="accentRepeatNode" presStyleLbl="solidFgAcc1" presStyleIdx="2" presStyleCnt="3"/>
      <dgm:spPr/>
    </dgm:pt>
  </dgm:ptLst>
  <dgm:cxnLst>
    <dgm:cxn modelId="{EF958B32-49A2-4405-BC20-2714E4728DA5}" srcId="{FC22DE8E-A78A-4991-8480-CACB030C709E}" destId="{00D6A5A0-FF7E-40CD-ADFA-ABC80C267648}" srcOrd="2" destOrd="0" parTransId="{8E89977E-FB0C-4044-BEB2-1C435A70B7B6}" sibTransId="{66201A03-2CAC-4903-9534-4B932D2B628A}"/>
    <dgm:cxn modelId="{214C43E4-F7E2-420C-B226-DB8C8326CDBE}" srcId="{FC22DE8E-A78A-4991-8480-CACB030C709E}" destId="{B56BA56F-1B61-4657-BB0E-D33D1E72951C}" srcOrd="1" destOrd="0" parTransId="{F083610B-A21F-4CB7-84CF-8445DA88BEDC}" sibTransId="{26DF1AED-701A-406A-BD16-118E25A626C1}"/>
    <dgm:cxn modelId="{2E4515E4-1BBB-4278-85FB-7AC0D95780A4}" type="presOf" srcId="{00D6A5A0-FF7E-40CD-ADFA-ABC80C267648}" destId="{6829B8DE-BF7F-44DF-9C30-41507B8BEDE3}" srcOrd="0" destOrd="0" presId="urn:microsoft.com/office/officeart/2008/layout/VerticalCurvedList"/>
    <dgm:cxn modelId="{E5D66240-7549-463E-BAAF-009A9F2F977B}" type="presOf" srcId="{A49C32BD-056F-4BA8-BB22-F07AEC67465E}" destId="{701935EC-C933-42FB-B86D-99EC3D3C382D}" srcOrd="0" destOrd="0" presId="urn:microsoft.com/office/officeart/2008/layout/VerticalCurvedList"/>
    <dgm:cxn modelId="{BC3F8FD9-4324-4615-8C4D-338E66BA2B31}" type="presOf" srcId="{FC22DE8E-A78A-4991-8480-CACB030C709E}" destId="{0D9241FE-10F1-4B06-B349-F454F8216405}" srcOrd="0" destOrd="0" presId="urn:microsoft.com/office/officeart/2008/layout/VerticalCurvedList"/>
    <dgm:cxn modelId="{B145BACF-6A3A-493D-9750-AD35B385304E}" srcId="{FC22DE8E-A78A-4991-8480-CACB030C709E}" destId="{326C7B12-6FC7-413C-B1B2-54FF5A4B18C2}" srcOrd="0" destOrd="0" parTransId="{A3F1C427-D5BF-4579-AAB3-D220417D4D07}" sibTransId="{A49C32BD-056F-4BA8-BB22-F07AEC67465E}"/>
    <dgm:cxn modelId="{60AE40ED-F8C0-469C-B409-1F8F0F3F0F38}" type="presOf" srcId="{326C7B12-6FC7-413C-B1B2-54FF5A4B18C2}" destId="{3747F584-0583-497E-9E2E-750E4BA20748}" srcOrd="0" destOrd="0" presId="urn:microsoft.com/office/officeart/2008/layout/VerticalCurvedList"/>
    <dgm:cxn modelId="{9B2A89E2-8CBA-436D-B7CB-8D5F9C831F4A}" type="presOf" srcId="{B56BA56F-1B61-4657-BB0E-D33D1E72951C}" destId="{11166C04-9B48-4188-A967-65C2558EDD10}" srcOrd="0" destOrd="0" presId="urn:microsoft.com/office/officeart/2008/layout/VerticalCurvedList"/>
    <dgm:cxn modelId="{8F2DB9B9-B9EB-4BE9-BB1F-2E3374A777D7}" type="presParOf" srcId="{0D9241FE-10F1-4B06-B349-F454F8216405}" destId="{4C1559EF-C100-409F-9F80-E909179B283A}" srcOrd="0" destOrd="0" presId="urn:microsoft.com/office/officeart/2008/layout/VerticalCurvedList"/>
    <dgm:cxn modelId="{A9955C69-0CE3-4D99-883A-7169889AF06E}" type="presParOf" srcId="{4C1559EF-C100-409F-9F80-E909179B283A}" destId="{A692BED2-B483-4454-928B-8617DA238D89}" srcOrd="0" destOrd="0" presId="urn:microsoft.com/office/officeart/2008/layout/VerticalCurvedList"/>
    <dgm:cxn modelId="{DEBA1D90-6FCC-46FD-8F47-9EECCE7C2EEE}" type="presParOf" srcId="{A692BED2-B483-4454-928B-8617DA238D89}" destId="{DEDE94E4-03D5-472A-B6E5-B62B402DC535}" srcOrd="0" destOrd="0" presId="urn:microsoft.com/office/officeart/2008/layout/VerticalCurvedList"/>
    <dgm:cxn modelId="{CC0A8C8F-7272-4A85-8C7F-F6AA2E67CBCF}" type="presParOf" srcId="{A692BED2-B483-4454-928B-8617DA238D89}" destId="{701935EC-C933-42FB-B86D-99EC3D3C382D}" srcOrd="1" destOrd="0" presId="urn:microsoft.com/office/officeart/2008/layout/VerticalCurvedList"/>
    <dgm:cxn modelId="{69589DD5-F411-4DFB-946E-35457D188AFD}" type="presParOf" srcId="{A692BED2-B483-4454-928B-8617DA238D89}" destId="{E299E739-54DE-4A22-8F39-A143D064BDAC}" srcOrd="2" destOrd="0" presId="urn:microsoft.com/office/officeart/2008/layout/VerticalCurvedList"/>
    <dgm:cxn modelId="{75829C12-814B-4024-A887-DC26E9F31766}" type="presParOf" srcId="{A692BED2-B483-4454-928B-8617DA238D89}" destId="{AF1DE480-96B1-4751-9BDB-B72C4CBF974F}" srcOrd="3" destOrd="0" presId="urn:microsoft.com/office/officeart/2008/layout/VerticalCurvedList"/>
    <dgm:cxn modelId="{E1EEAFD1-A56A-4C65-B8DF-A09D4D00EBD4}" type="presParOf" srcId="{4C1559EF-C100-409F-9F80-E909179B283A}" destId="{3747F584-0583-497E-9E2E-750E4BA20748}" srcOrd="1" destOrd="0" presId="urn:microsoft.com/office/officeart/2008/layout/VerticalCurvedList"/>
    <dgm:cxn modelId="{626E3065-B36A-45CE-B896-94E5BDA46AE7}" type="presParOf" srcId="{4C1559EF-C100-409F-9F80-E909179B283A}" destId="{420764FB-6D23-421C-8B22-19B886ED46BA}" srcOrd="2" destOrd="0" presId="urn:microsoft.com/office/officeart/2008/layout/VerticalCurvedList"/>
    <dgm:cxn modelId="{3040B35D-B5F5-4005-B3C3-6E08D246D710}" type="presParOf" srcId="{420764FB-6D23-421C-8B22-19B886ED46BA}" destId="{01A5EA9E-C1D1-472B-A17B-83811228073F}" srcOrd="0" destOrd="0" presId="urn:microsoft.com/office/officeart/2008/layout/VerticalCurvedList"/>
    <dgm:cxn modelId="{62597B57-2123-4970-86D0-5B0B151D7B93}" type="presParOf" srcId="{4C1559EF-C100-409F-9F80-E909179B283A}" destId="{11166C04-9B48-4188-A967-65C2558EDD10}" srcOrd="3" destOrd="0" presId="urn:microsoft.com/office/officeart/2008/layout/VerticalCurvedList"/>
    <dgm:cxn modelId="{6ED17A34-588C-49BB-B971-717DDD632A15}" type="presParOf" srcId="{4C1559EF-C100-409F-9F80-E909179B283A}" destId="{A23E8893-8463-426D-AD6A-F737A8795903}" srcOrd="4" destOrd="0" presId="urn:microsoft.com/office/officeart/2008/layout/VerticalCurvedList"/>
    <dgm:cxn modelId="{C97C91DB-FB5B-448F-8535-A91933A39F31}" type="presParOf" srcId="{A23E8893-8463-426D-AD6A-F737A8795903}" destId="{A5CF5368-A4A4-40D1-A3CF-648CA03C82CC}" srcOrd="0" destOrd="0" presId="urn:microsoft.com/office/officeart/2008/layout/VerticalCurvedList"/>
    <dgm:cxn modelId="{CA656425-633B-4123-9B81-79A16BB8539E}" type="presParOf" srcId="{4C1559EF-C100-409F-9F80-E909179B283A}" destId="{6829B8DE-BF7F-44DF-9C30-41507B8BEDE3}" srcOrd="5" destOrd="0" presId="urn:microsoft.com/office/officeart/2008/layout/VerticalCurvedList"/>
    <dgm:cxn modelId="{65E42254-75C0-490D-8853-FE7FE3DC43BA}" type="presParOf" srcId="{4C1559EF-C100-409F-9F80-E909179B283A}" destId="{23FB655A-F285-4F47-8087-D478EC12DB57}" srcOrd="6" destOrd="0" presId="urn:microsoft.com/office/officeart/2008/layout/VerticalCurvedList"/>
    <dgm:cxn modelId="{9E1485EA-AF60-4D41-921E-85B0D21D1828}" type="presParOf" srcId="{23FB655A-F285-4F47-8087-D478EC12DB57}" destId="{6E20F413-FDBB-4A8E-8A59-9243769F51B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7DEFEB8-2677-446E-A9F3-2A0F9FE7E1B2}" type="doc">
      <dgm:prSet loTypeId="urn:microsoft.com/office/officeart/2005/8/layout/default" loCatId="list" qsTypeId="urn:microsoft.com/office/officeart/2005/8/quickstyle/simple1" qsCatId="simple" csTypeId="urn:microsoft.com/office/officeart/2005/8/colors/colorful3" csCatId="colorful" phldr="1"/>
      <dgm:spPr/>
      <dgm:t>
        <a:bodyPr/>
        <a:lstStyle/>
        <a:p>
          <a:endParaRPr lang="zh-CN" altLang="en-US"/>
        </a:p>
      </dgm:t>
    </dgm:pt>
    <dgm:pt modelId="{A7D658F7-CCEB-4B54-848A-00780676374A}">
      <dgm:prSet custT="1"/>
      <dgm:spPr/>
      <dgm:t>
        <a:bodyPr/>
        <a:lstStyle/>
        <a:p>
          <a:pPr rtl="0"/>
          <a:r>
            <a:rPr lang="zh-CN" altLang="en-US" sz="3200" strike="noStrike" smtClean="0">
              <a:latin typeface="造字工房朗倩体 常规体" pitchFamily="2" charset="-122"/>
              <a:ea typeface="造字工房朗倩体 常规体" pitchFamily="2" charset="-122"/>
            </a:rPr>
            <a:t>工程造价的构成</a:t>
          </a:r>
          <a:endParaRPr lang="zh-CN" altLang="en-US" sz="3200" strike="noStrike">
            <a:latin typeface="造字工房朗倩体 常规体" pitchFamily="2" charset="-122"/>
            <a:ea typeface="造字工房朗倩体 常规体" pitchFamily="2" charset="-122"/>
          </a:endParaRPr>
        </a:p>
      </dgm:t>
    </dgm:pt>
    <dgm:pt modelId="{55ADB156-7FEB-4541-9873-735CC027C4AB}" type="parTrans" cxnId="{4049CDA5-F2BD-4E36-B199-B3F2A025175D}">
      <dgm:prSet/>
      <dgm:spPr/>
      <dgm:t>
        <a:bodyPr/>
        <a:lstStyle/>
        <a:p>
          <a:endParaRPr lang="zh-CN" altLang="en-US" sz="3200" strike="noStrike">
            <a:latin typeface="造字工房朗倩体 常规体" pitchFamily="2" charset="-122"/>
            <a:ea typeface="造字工房朗倩体 常规体" pitchFamily="2" charset="-122"/>
          </a:endParaRPr>
        </a:p>
      </dgm:t>
    </dgm:pt>
    <dgm:pt modelId="{FD71D343-39A4-41B6-A9C6-65C5EAFCA25A}" type="sibTrans" cxnId="{4049CDA5-F2BD-4E36-B199-B3F2A025175D}">
      <dgm:prSet/>
      <dgm:spPr/>
      <dgm:t>
        <a:bodyPr/>
        <a:lstStyle/>
        <a:p>
          <a:endParaRPr lang="zh-CN" altLang="en-US" sz="3200" strike="noStrike">
            <a:latin typeface="造字工房朗倩体 常规体" pitchFamily="2" charset="-122"/>
            <a:ea typeface="造字工房朗倩体 常规体" pitchFamily="2" charset="-122"/>
          </a:endParaRPr>
        </a:p>
      </dgm:t>
    </dgm:pt>
    <dgm:pt modelId="{43107546-93B9-4135-8F67-D686C20D50A0}">
      <dgm:prSet custT="1"/>
      <dgm:spPr/>
      <dgm:t>
        <a:bodyPr/>
        <a:lstStyle/>
        <a:p>
          <a:pPr rtl="0"/>
          <a:r>
            <a:rPr lang="zh-CN" altLang="en-US" sz="3200" strike="noStrike" smtClean="0">
              <a:latin typeface="造字工房朗倩体 常规体" pitchFamily="2" charset="-122"/>
              <a:ea typeface="造字工房朗倩体 常规体" pitchFamily="2" charset="-122"/>
            </a:rPr>
            <a:t>建设项目决策阶段总投资的估算、</a:t>
          </a:r>
          <a:endParaRPr lang="zh-CN" altLang="en-US" sz="3200" strike="noStrike">
            <a:latin typeface="造字工房朗倩体 常规体" pitchFamily="2" charset="-122"/>
            <a:ea typeface="造字工房朗倩体 常规体" pitchFamily="2" charset="-122"/>
          </a:endParaRPr>
        </a:p>
      </dgm:t>
    </dgm:pt>
    <dgm:pt modelId="{B402EFF4-EA94-46FE-8853-277C396DA75B}" type="parTrans" cxnId="{16414D5F-993A-4E03-8DD9-2D963CD2CC39}">
      <dgm:prSet/>
      <dgm:spPr/>
      <dgm:t>
        <a:bodyPr/>
        <a:lstStyle/>
        <a:p>
          <a:endParaRPr lang="zh-CN" altLang="en-US" sz="3200" strike="noStrike">
            <a:latin typeface="造字工房朗倩体 常规体" pitchFamily="2" charset="-122"/>
            <a:ea typeface="造字工房朗倩体 常规体" pitchFamily="2" charset="-122"/>
          </a:endParaRPr>
        </a:p>
      </dgm:t>
    </dgm:pt>
    <dgm:pt modelId="{4BA72198-65E1-4310-A9FC-F44C2676AB39}" type="sibTrans" cxnId="{16414D5F-993A-4E03-8DD9-2D963CD2CC39}">
      <dgm:prSet/>
      <dgm:spPr/>
      <dgm:t>
        <a:bodyPr/>
        <a:lstStyle/>
        <a:p>
          <a:endParaRPr lang="zh-CN" altLang="en-US" sz="3200" strike="noStrike">
            <a:latin typeface="造字工房朗倩体 常规体" pitchFamily="2" charset="-122"/>
            <a:ea typeface="造字工房朗倩体 常规体" pitchFamily="2" charset="-122"/>
          </a:endParaRPr>
        </a:p>
      </dgm:t>
    </dgm:pt>
    <dgm:pt modelId="{985E7E4F-EC5F-4737-8F12-A48E6137AAF8}">
      <dgm:prSet custT="1"/>
      <dgm:spPr/>
      <dgm:t>
        <a:bodyPr/>
        <a:lstStyle/>
        <a:p>
          <a:pPr rtl="0"/>
          <a:r>
            <a:rPr lang="zh-CN" altLang="en-US" sz="3200" strike="noStrike" smtClean="0">
              <a:latin typeface="造字工房朗倩体 常规体" pitchFamily="2" charset="-122"/>
              <a:ea typeface="造字工房朗倩体 常规体" pitchFamily="2" charset="-122"/>
            </a:rPr>
            <a:t>建设项目设计阶段工程造价管理</a:t>
          </a:r>
          <a:endParaRPr lang="zh-CN" altLang="en-US" sz="3200" strike="noStrike">
            <a:latin typeface="造字工房朗倩体 常规体" pitchFamily="2" charset="-122"/>
            <a:ea typeface="造字工房朗倩体 常规体" pitchFamily="2" charset="-122"/>
          </a:endParaRPr>
        </a:p>
      </dgm:t>
    </dgm:pt>
    <dgm:pt modelId="{227CA818-ED61-4829-9134-EF40BB686128}" type="parTrans" cxnId="{EF2C1EE5-221C-4A68-B2B3-04698C651799}">
      <dgm:prSet/>
      <dgm:spPr/>
      <dgm:t>
        <a:bodyPr/>
        <a:lstStyle/>
        <a:p>
          <a:endParaRPr lang="zh-CN" altLang="en-US" sz="3200" strike="noStrike">
            <a:latin typeface="造字工房朗倩体 常规体" pitchFamily="2" charset="-122"/>
            <a:ea typeface="造字工房朗倩体 常规体" pitchFamily="2" charset="-122"/>
          </a:endParaRPr>
        </a:p>
      </dgm:t>
    </dgm:pt>
    <dgm:pt modelId="{7F40DEF1-CF00-49C8-A138-339B31E7EC61}" type="sibTrans" cxnId="{EF2C1EE5-221C-4A68-B2B3-04698C651799}">
      <dgm:prSet/>
      <dgm:spPr/>
      <dgm:t>
        <a:bodyPr/>
        <a:lstStyle/>
        <a:p>
          <a:endParaRPr lang="zh-CN" altLang="en-US" sz="3200" strike="noStrike">
            <a:latin typeface="造字工房朗倩体 常规体" pitchFamily="2" charset="-122"/>
            <a:ea typeface="造字工房朗倩体 常规体" pitchFamily="2" charset="-122"/>
          </a:endParaRPr>
        </a:p>
      </dgm:t>
    </dgm:pt>
    <dgm:pt modelId="{F6D21BEE-D7C0-46FF-A0F1-33DB0B9B0612}">
      <dgm:prSet custT="1"/>
      <dgm:spPr/>
      <dgm:t>
        <a:bodyPr/>
        <a:lstStyle/>
        <a:p>
          <a:pPr rtl="0"/>
          <a:r>
            <a:rPr lang="zh-CN" altLang="en-US" sz="3200" strike="noStrike" smtClean="0">
              <a:latin typeface="造字工房朗倩体 常规体" pitchFamily="2" charset="-122"/>
              <a:ea typeface="造字工房朗倩体 常规体" pitchFamily="2" charset="-122"/>
            </a:rPr>
            <a:t>建设项目招投标阶段工程造价管理</a:t>
          </a:r>
          <a:endParaRPr lang="zh-CN" altLang="en-US" sz="3200" strike="noStrike">
            <a:latin typeface="造字工房朗倩体 常规体" pitchFamily="2" charset="-122"/>
            <a:ea typeface="造字工房朗倩体 常规体" pitchFamily="2" charset="-122"/>
          </a:endParaRPr>
        </a:p>
      </dgm:t>
    </dgm:pt>
    <dgm:pt modelId="{D14871C2-2B15-4704-87CE-23536CC74FCB}" type="parTrans" cxnId="{25F0565A-B99D-47A7-859A-96EB5BD415E9}">
      <dgm:prSet/>
      <dgm:spPr/>
      <dgm:t>
        <a:bodyPr/>
        <a:lstStyle/>
        <a:p>
          <a:endParaRPr lang="zh-CN" altLang="en-US" sz="3200" strike="noStrike">
            <a:latin typeface="造字工房朗倩体 常规体" pitchFamily="2" charset="-122"/>
            <a:ea typeface="造字工房朗倩体 常规体" pitchFamily="2" charset="-122"/>
          </a:endParaRPr>
        </a:p>
      </dgm:t>
    </dgm:pt>
    <dgm:pt modelId="{E873C3F9-3A9B-497A-A69B-B4754D4EC434}" type="sibTrans" cxnId="{25F0565A-B99D-47A7-859A-96EB5BD415E9}">
      <dgm:prSet/>
      <dgm:spPr/>
      <dgm:t>
        <a:bodyPr/>
        <a:lstStyle/>
        <a:p>
          <a:endParaRPr lang="zh-CN" altLang="en-US" sz="3200" strike="noStrike">
            <a:latin typeface="造字工房朗倩体 常规体" pitchFamily="2" charset="-122"/>
            <a:ea typeface="造字工房朗倩体 常规体" pitchFamily="2" charset="-122"/>
          </a:endParaRPr>
        </a:p>
      </dgm:t>
    </dgm:pt>
    <dgm:pt modelId="{CCA349C0-81F6-4C05-B74D-A6268B3ABC90}">
      <dgm:prSet custT="1"/>
      <dgm:spPr/>
      <dgm:t>
        <a:bodyPr/>
        <a:lstStyle/>
        <a:p>
          <a:pPr rtl="0"/>
          <a:r>
            <a:rPr lang="zh-CN" altLang="en-US" sz="3200" strike="noStrike" smtClean="0">
              <a:latin typeface="造字工房朗倩体 常规体" pitchFamily="2" charset="-122"/>
              <a:ea typeface="造字工房朗倩体 常规体" pitchFamily="2" charset="-122"/>
            </a:rPr>
            <a:t>建设项目施工阶段工程造价管理</a:t>
          </a:r>
          <a:endParaRPr lang="zh-CN" altLang="en-US" sz="3200" strike="noStrike">
            <a:latin typeface="造字工房朗倩体 常规体" pitchFamily="2" charset="-122"/>
            <a:ea typeface="造字工房朗倩体 常规体" pitchFamily="2" charset="-122"/>
          </a:endParaRPr>
        </a:p>
      </dgm:t>
    </dgm:pt>
    <dgm:pt modelId="{E998633C-9D60-4D4F-8844-79AED60168F1}" type="parTrans" cxnId="{B04EC4AE-4E15-4CD8-A031-4203190EE284}">
      <dgm:prSet/>
      <dgm:spPr/>
      <dgm:t>
        <a:bodyPr/>
        <a:lstStyle/>
        <a:p>
          <a:endParaRPr lang="zh-CN" altLang="en-US" sz="3200" strike="noStrike">
            <a:latin typeface="造字工房朗倩体 常规体" pitchFamily="2" charset="-122"/>
            <a:ea typeface="造字工房朗倩体 常规体" pitchFamily="2" charset="-122"/>
          </a:endParaRPr>
        </a:p>
      </dgm:t>
    </dgm:pt>
    <dgm:pt modelId="{FBC2DA28-4901-4C48-BE2B-A82C84405735}" type="sibTrans" cxnId="{B04EC4AE-4E15-4CD8-A031-4203190EE284}">
      <dgm:prSet/>
      <dgm:spPr/>
      <dgm:t>
        <a:bodyPr/>
        <a:lstStyle/>
        <a:p>
          <a:endParaRPr lang="zh-CN" altLang="en-US" sz="3200" strike="noStrike">
            <a:latin typeface="造字工房朗倩体 常规体" pitchFamily="2" charset="-122"/>
            <a:ea typeface="造字工房朗倩体 常规体" pitchFamily="2" charset="-122"/>
          </a:endParaRPr>
        </a:p>
      </dgm:t>
    </dgm:pt>
    <dgm:pt modelId="{7721AAC3-7B86-4152-821A-FC37F424DA9B}">
      <dgm:prSet custT="1"/>
      <dgm:spPr/>
      <dgm:t>
        <a:bodyPr/>
        <a:lstStyle/>
        <a:p>
          <a:pPr rtl="0"/>
          <a:r>
            <a:rPr lang="zh-CN" altLang="en-US" sz="3200" strike="noStrike" smtClean="0">
              <a:latin typeface="造字工房朗倩体 常规体" pitchFamily="2" charset="-122"/>
              <a:ea typeface="造字工房朗倩体 常规体" pitchFamily="2" charset="-122"/>
            </a:rPr>
            <a:t>竣工验收和决算管理</a:t>
          </a:r>
          <a:endParaRPr lang="zh-CN" altLang="en-US" sz="3200" strike="noStrike">
            <a:latin typeface="造字工房朗倩体 常规体" pitchFamily="2" charset="-122"/>
            <a:ea typeface="造字工房朗倩体 常规体" pitchFamily="2" charset="-122"/>
          </a:endParaRPr>
        </a:p>
      </dgm:t>
    </dgm:pt>
    <dgm:pt modelId="{48D8CE20-0A7D-4D2A-8917-69B50B30D249}" type="parTrans" cxnId="{4702F97E-107F-4F7C-9578-A437DAAC700E}">
      <dgm:prSet/>
      <dgm:spPr/>
      <dgm:t>
        <a:bodyPr/>
        <a:lstStyle/>
        <a:p>
          <a:endParaRPr lang="zh-CN" altLang="en-US" sz="3200" strike="noStrike">
            <a:latin typeface="造字工房朗倩体 常规体" pitchFamily="2" charset="-122"/>
            <a:ea typeface="造字工房朗倩体 常规体" pitchFamily="2" charset="-122"/>
          </a:endParaRPr>
        </a:p>
      </dgm:t>
    </dgm:pt>
    <dgm:pt modelId="{AA3504EF-18B9-4838-8FA1-2309143FD223}" type="sibTrans" cxnId="{4702F97E-107F-4F7C-9578-A437DAAC700E}">
      <dgm:prSet/>
      <dgm:spPr/>
      <dgm:t>
        <a:bodyPr/>
        <a:lstStyle/>
        <a:p>
          <a:endParaRPr lang="zh-CN" altLang="en-US" sz="3200" strike="noStrike">
            <a:latin typeface="造字工房朗倩体 常规体" pitchFamily="2" charset="-122"/>
            <a:ea typeface="造字工房朗倩体 常规体" pitchFamily="2" charset="-122"/>
          </a:endParaRPr>
        </a:p>
      </dgm:t>
    </dgm:pt>
    <dgm:pt modelId="{64870EB3-C678-4636-B581-77949234BEB9}" type="pres">
      <dgm:prSet presAssocID="{D7DEFEB8-2677-446E-A9F3-2A0F9FE7E1B2}" presName="diagram" presStyleCnt="0">
        <dgm:presLayoutVars>
          <dgm:dir/>
          <dgm:resizeHandles val="exact"/>
        </dgm:presLayoutVars>
      </dgm:prSet>
      <dgm:spPr/>
    </dgm:pt>
    <dgm:pt modelId="{C0B943FF-E71F-4A8E-B7A0-E4279FBCFF0F}" type="pres">
      <dgm:prSet presAssocID="{A7D658F7-CCEB-4B54-848A-00780676374A}" presName="node" presStyleLbl="node1" presStyleIdx="0" presStyleCnt="6">
        <dgm:presLayoutVars>
          <dgm:bulletEnabled val="1"/>
        </dgm:presLayoutVars>
      </dgm:prSet>
      <dgm:spPr/>
    </dgm:pt>
    <dgm:pt modelId="{88BA24EB-108D-4245-896D-5BFCFDFA4D34}" type="pres">
      <dgm:prSet presAssocID="{FD71D343-39A4-41B6-A9C6-65C5EAFCA25A}" presName="sibTrans" presStyleCnt="0"/>
      <dgm:spPr/>
    </dgm:pt>
    <dgm:pt modelId="{9A1E1F3F-51D5-4265-B0AF-A4F6D2B533AE}" type="pres">
      <dgm:prSet presAssocID="{43107546-93B9-4135-8F67-D686C20D50A0}" presName="node" presStyleLbl="node1" presStyleIdx="1" presStyleCnt="6">
        <dgm:presLayoutVars>
          <dgm:bulletEnabled val="1"/>
        </dgm:presLayoutVars>
      </dgm:prSet>
      <dgm:spPr/>
    </dgm:pt>
    <dgm:pt modelId="{6C2B005C-A779-4C11-9088-C93474DF2C52}" type="pres">
      <dgm:prSet presAssocID="{4BA72198-65E1-4310-A9FC-F44C2676AB39}" presName="sibTrans" presStyleCnt="0"/>
      <dgm:spPr/>
    </dgm:pt>
    <dgm:pt modelId="{6EC3AE79-5DD8-4660-8056-5346AF6B01D3}" type="pres">
      <dgm:prSet presAssocID="{985E7E4F-EC5F-4737-8F12-A48E6137AAF8}" presName="node" presStyleLbl="node1" presStyleIdx="2" presStyleCnt="6">
        <dgm:presLayoutVars>
          <dgm:bulletEnabled val="1"/>
        </dgm:presLayoutVars>
      </dgm:prSet>
      <dgm:spPr/>
    </dgm:pt>
    <dgm:pt modelId="{7016DE9A-83EF-4098-8E32-CE62DA9D600E}" type="pres">
      <dgm:prSet presAssocID="{7F40DEF1-CF00-49C8-A138-339B31E7EC61}" presName="sibTrans" presStyleCnt="0"/>
      <dgm:spPr/>
    </dgm:pt>
    <dgm:pt modelId="{1C7D7091-99AD-4CD0-A519-7AE94B4560A5}" type="pres">
      <dgm:prSet presAssocID="{F6D21BEE-D7C0-46FF-A0F1-33DB0B9B0612}" presName="node" presStyleLbl="node1" presStyleIdx="3" presStyleCnt="6">
        <dgm:presLayoutVars>
          <dgm:bulletEnabled val="1"/>
        </dgm:presLayoutVars>
      </dgm:prSet>
      <dgm:spPr/>
    </dgm:pt>
    <dgm:pt modelId="{AC1871B7-BE35-4480-A00C-7C5DC78ACEA6}" type="pres">
      <dgm:prSet presAssocID="{E873C3F9-3A9B-497A-A69B-B4754D4EC434}" presName="sibTrans" presStyleCnt="0"/>
      <dgm:spPr/>
    </dgm:pt>
    <dgm:pt modelId="{F9111528-B1C5-4339-934D-D847E153E1C0}" type="pres">
      <dgm:prSet presAssocID="{CCA349C0-81F6-4C05-B74D-A6268B3ABC90}" presName="node" presStyleLbl="node1" presStyleIdx="4" presStyleCnt="6">
        <dgm:presLayoutVars>
          <dgm:bulletEnabled val="1"/>
        </dgm:presLayoutVars>
      </dgm:prSet>
      <dgm:spPr/>
    </dgm:pt>
    <dgm:pt modelId="{B0D4BB73-CD77-415C-A51B-798B2C29C121}" type="pres">
      <dgm:prSet presAssocID="{FBC2DA28-4901-4C48-BE2B-A82C84405735}" presName="sibTrans" presStyleCnt="0"/>
      <dgm:spPr/>
    </dgm:pt>
    <dgm:pt modelId="{8B21E373-A9BB-483A-A10C-BA762265BFC5}" type="pres">
      <dgm:prSet presAssocID="{7721AAC3-7B86-4152-821A-FC37F424DA9B}" presName="node" presStyleLbl="node1" presStyleIdx="5" presStyleCnt="6">
        <dgm:presLayoutVars>
          <dgm:bulletEnabled val="1"/>
        </dgm:presLayoutVars>
      </dgm:prSet>
      <dgm:spPr/>
      <dgm:t>
        <a:bodyPr/>
        <a:lstStyle/>
        <a:p>
          <a:endParaRPr lang="zh-CN" altLang="en-US"/>
        </a:p>
      </dgm:t>
    </dgm:pt>
  </dgm:ptLst>
  <dgm:cxnLst>
    <dgm:cxn modelId="{F5DD3849-B5EC-4418-ACF4-301DF50F905F}" type="presOf" srcId="{985E7E4F-EC5F-4737-8F12-A48E6137AAF8}" destId="{6EC3AE79-5DD8-4660-8056-5346AF6B01D3}" srcOrd="0" destOrd="0" presId="urn:microsoft.com/office/officeart/2005/8/layout/default"/>
    <dgm:cxn modelId="{53897914-A6F9-4AB1-A7F9-F05B5B24F12C}" type="presOf" srcId="{D7DEFEB8-2677-446E-A9F3-2A0F9FE7E1B2}" destId="{64870EB3-C678-4636-B581-77949234BEB9}" srcOrd="0" destOrd="0" presId="urn:microsoft.com/office/officeart/2005/8/layout/default"/>
    <dgm:cxn modelId="{4049CDA5-F2BD-4E36-B199-B3F2A025175D}" srcId="{D7DEFEB8-2677-446E-A9F3-2A0F9FE7E1B2}" destId="{A7D658F7-CCEB-4B54-848A-00780676374A}" srcOrd="0" destOrd="0" parTransId="{55ADB156-7FEB-4541-9873-735CC027C4AB}" sibTransId="{FD71D343-39A4-41B6-A9C6-65C5EAFCA25A}"/>
    <dgm:cxn modelId="{8066C59F-CF39-4F7D-AE27-57C816E1894A}" type="presOf" srcId="{A7D658F7-CCEB-4B54-848A-00780676374A}" destId="{C0B943FF-E71F-4A8E-B7A0-E4279FBCFF0F}" srcOrd="0" destOrd="0" presId="urn:microsoft.com/office/officeart/2005/8/layout/default"/>
    <dgm:cxn modelId="{6BEB5101-D08F-4594-8B15-E61D6409005D}" type="presOf" srcId="{CCA349C0-81F6-4C05-B74D-A6268B3ABC90}" destId="{F9111528-B1C5-4339-934D-D847E153E1C0}" srcOrd="0" destOrd="0" presId="urn:microsoft.com/office/officeart/2005/8/layout/default"/>
    <dgm:cxn modelId="{4702F97E-107F-4F7C-9578-A437DAAC700E}" srcId="{D7DEFEB8-2677-446E-A9F3-2A0F9FE7E1B2}" destId="{7721AAC3-7B86-4152-821A-FC37F424DA9B}" srcOrd="5" destOrd="0" parTransId="{48D8CE20-0A7D-4D2A-8917-69B50B30D249}" sibTransId="{AA3504EF-18B9-4838-8FA1-2309143FD223}"/>
    <dgm:cxn modelId="{B04EC4AE-4E15-4CD8-A031-4203190EE284}" srcId="{D7DEFEB8-2677-446E-A9F3-2A0F9FE7E1B2}" destId="{CCA349C0-81F6-4C05-B74D-A6268B3ABC90}" srcOrd="4" destOrd="0" parTransId="{E998633C-9D60-4D4F-8844-79AED60168F1}" sibTransId="{FBC2DA28-4901-4C48-BE2B-A82C84405735}"/>
    <dgm:cxn modelId="{BBDBA749-AE5F-4A29-B6AB-40BA79B19C20}" type="presOf" srcId="{7721AAC3-7B86-4152-821A-FC37F424DA9B}" destId="{8B21E373-A9BB-483A-A10C-BA762265BFC5}" srcOrd="0" destOrd="0" presId="urn:microsoft.com/office/officeart/2005/8/layout/default"/>
    <dgm:cxn modelId="{25F0565A-B99D-47A7-859A-96EB5BD415E9}" srcId="{D7DEFEB8-2677-446E-A9F3-2A0F9FE7E1B2}" destId="{F6D21BEE-D7C0-46FF-A0F1-33DB0B9B0612}" srcOrd="3" destOrd="0" parTransId="{D14871C2-2B15-4704-87CE-23536CC74FCB}" sibTransId="{E873C3F9-3A9B-497A-A69B-B4754D4EC434}"/>
    <dgm:cxn modelId="{EF2C1EE5-221C-4A68-B2B3-04698C651799}" srcId="{D7DEFEB8-2677-446E-A9F3-2A0F9FE7E1B2}" destId="{985E7E4F-EC5F-4737-8F12-A48E6137AAF8}" srcOrd="2" destOrd="0" parTransId="{227CA818-ED61-4829-9134-EF40BB686128}" sibTransId="{7F40DEF1-CF00-49C8-A138-339B31E7EC61}"/>
    <dgm:cxn modelId="{16414D5F-993A-4E03-8DD9-2D963CD2CC39}" srcId="{D7DEFEB8-2677-446E-A9F3-2A0F9FE7E1B2}" destId="{43107546-93B9-4135-8F67-D686C20D50A0}" srcOrd="1" destOrd="0" parTransId="{B402EFF4-EA94-46FE-8853-277C396DA75B}" sibTransId="{4BA72198-65E1-4310-A9FC-F44C2676AB39}"/>
    <dgm:cxn modelId="{6EE0F341-0C0E-42C4-9C35-BF0B7C5F6732}" type="presOf" srcId="{F6D21BEE-D7C0-46FF-A0F1-33DB0B9B0612}" destId="{1C7D7091-99AD-4CD0-A519-7AE94B4560A5}" srcOrd="0" destOrd="0" presId="urn:microsoft.com/office/officeart/2005/8/layout/default"/>
    <dgm:cxn modelId="{DB2B64D7-DFD6-4590-A6A2-C0FAA1513FC0}" type="presOf" srcId="{43107546-93B9-4135-8F67-D686C20D50A0}" destId="{9A1E1F3F-51D5-4265-B0AF-A4F6D2B533AE}" srcOrd="0" destOrd="0" presId="urn:microsoft.com/office/officeart/2005/8/layout/default"/>
    <dgm:cxn modelId="{F884343C-A7B8-47B9-AD07-11C694FFAA0A}" type="presParOf" srcId="{64870EB3-C678-4636-B581-77949234BEB9}" destId="{C0B943FF-E71F-4A8E-B7A0-E4279FBCFF0F}" srcOrd="0" destOrd="0" presId="urn:microsoft.com/office/officeart/2005/8/layout/default"/>
    <dgm:cxn modelId="{8D7E79EC-DAB0-473C-AFB2-A43359F453B1}" type="presParOf" srcId="{64870EB3-C678-4636-B581-77949234BEB9}" destId="{88BA24EB-108D-4245-896D-5BFCFDFA4D34}" srcOrd="1" destOrd="0" presId="urn:microsoft.com/office/officeart/2005/8/layout/default"/>
    <dgm:cxn modelId="{277BA718-728D-4BF7-ADE3-A322E77E4949}" type="presParOf" srcId="{64870EB3-C678-4636-B581-77949234BEB9}" destId="{9A1E1F3F-51D5-4265-B0AF-A4F6D2B533AE}" srcOrd="2" destOrd="0" presId="urn:microsoft.com/office/officeart/2005/8/layout/default"/>
    <dgm:cxn modelId="{51473209-BB8B-4BCF-87CE-388FAB3A6472}" type="presParOf" srcId="{64870EB3-C678-4636-B581-77949234BEB9}" destId="{6C2B005C-A779-4C11-9088-C93474DF2C52}" srcOrd="3" destOrd="0" presId="urn:microsoft.com/office/officeart/2005/8/layout/default"/>
    <dgm:cxn modelId="{EFBB7C33-1AD0-4682-8276-BF959B05D507}" type="presParOf" srcId="{64870EB3-C678-4636-B581-77949234BEB9}" destId="{6EC3AE79-5DD8-4660-8056-5346AF6B01D3}" srcOrd="4" destOrd="0" presId="urn:microsoft.com/office/officeart/2005/8/layout/default"/>
    <dgm:cxn modelId="{CC8B8947-3299-4BEF-B357-544A4525CE87}" type="presParOf" srcId="{64870EB3-C678-4636-B581-77949234BEB9}" destId="{7016DE9A-83EF-4098-8E32-CE62DA9D600E}" srcOrd="5" destOrd="0" presId="urn:microsoft.com/office/officeart/2005/8/layout/default"/>
    <dgm:cxn modelId="{0D48249F-923D-46D1-AFC4-513527A48A91}" type="presParOf" srcId="{64870EB3-C678-4636-B581-77949234BEB9}" destId="{1C7D7091-99AD-4CD0-A519-7AE94B4560A5}" srcOrd="6" destOrd="0" presId="urn:microsoft.com/office/officeart/2005/8/layout/default"/>
    <dgm:cxn modelId="{41E33AEC-31EA-4A67-8C12-A93FB5B70EB7}" type="presParOf" srcId="{64870EB3-C678-4636-B581-77949234BEB9}" destId="{AC1871B7-BE35-4480-A00C-7C5DC78ACEA6}" srcOrd="7" destOrd="0" presId="urn:microsoft.com/office/officeart/2005/8/layout/default"/>
    <dgm:cxn modelId="{CA30A484-57F7-4C54-BA86-224B01F341A7}" type="presParOf" srcId="{64870EB3-C678-4636-B581-77949234BEB9}" destId="{F9111528-B1C5-4339-934D-D847E153E1C0}" srcOrd="8" destOrd="0" presId="urn:microsoft.com/office/officeart/2005/8/layout/default"/>
    <dgm:cxn modelId="{FD071687-9B5F-4B2B-8D7E-FA7AFF44C970}" type="presParOf" srcId="{64870EB3-C678-4636-B581-77949234BEB9}" destId="{B0D4BB73-CD77-415C-A51B-798B2C29C121}" srcOrd="9" destOrd="0" presId="urn:microsoft.com/office/officeart/2005/8/layout/default"/>
    <dgm:cxn modelId="{12567AF3-2871-46EA-9948-FAA664AECCAA}" type="presParOf" srcId="{64870EB3-C678-4636-B581-77949234BEB9}" destId="{8B21E373-A9BB-483A-A10C-BA762265BFC5}"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E75CD7-9839-4666-87D1-4686E5E48F8A}">
      <dsp:nvSpPr>
        <dsp:cNvPr id="0" name=""/>
        <dsp:cNvSpPr/>
      </dsp:nvSpPr>
      <dsp:spPr>
        <a:xfrm rot="5400000">
          <a:off x="1200139" y="1052965"/>
          <a:ext cx="1816935" cy="3023339"/>
        </a:xfrm>
        <a:prstGeom prst="corner">
          <a:avLst>
            <a:gd name="adj1" fmla="val 16120"/>
            <a:gd name="adj2" fmla="val 16110"/>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AE4759-4F98-4B80-8D11-6497F5AD7133}">
      <dsp:nvSpPr>
        <dsp:cNvPr id="0" name=""/>
        <dsp:cNvSpPr/>
      </dsp:nvSpPr>
      <dsp:spPr>
        <a:xfrm>
          <a:off x="896847" y="1956292"/>
          <a:ext cx="2729487" cy="23925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zh-CN" altLang="en-US" sz="3200" kern="1200" dirty="0" smtClean="0">
              <a:latin typeface="造字工房朗倩体 常规体" pitchFamily="2" charset="-122"/>
              <a:ea typeface="造字工房朗倩体 常规体" pitchFamily="2" charset="-122"/>
            </a:rPr>
            <a:t>把建设工程的造价控制在批准的造价限额以内。</a:t>
          </a:r>
          <a:endParaRPr lang="zh-CN" altLang="en-US" sz="3200" kern="1200" dirty="0">
            <a:latin typeface="造字工房朗倩体 常规体" pitchFamily="2" charset="-122"/>
            <a:ea typeface="造字工房朗倩体 常规体" pitchFamily="2" charset="-122"/>
          </a:endParaRPr>
        </a:p>
      </dsp:txBody>
      <dsp:txXfrm>
        <a:off x="896847" y="1956292"/>
        <a:ext cx="2729487" cy="2392556"/>
      </dsp:txXfrm>
    </dsp:sp>
    <dsp:sp modelId="{85D0EC24-818A-40C4-AF63-006501E5C2C0}">
      <dsp:nvSpPr>
        <dsp:cNvPr id="0" name=""/>
        <dsp:cNvSpPr/>
      </dsp:nvSpPr>
      <dsp:spPr>
        <a:xfrm>
          <a:off x="3111337" y="830384"/>
          <a:ext cx="514997" cy="514997"/>
        </a:xfrm>
        <a:prstGeom prst="triangle">
          <a:avLst>
            <a:gd name="adj" fmla="val 100000"/>
          </a:avLst>
        </a:prstGeom>
        <a:solidFill>
          <a:schemeClr val="accent3">
            <a:hueOff val="677650"/>
            <a:satOff val="25000"/>
            <a:lumOff val="-3676"/>
            <a:alphaOff val="0"/>
          </a:schemeClr>
        </a:solidFill>
        <a:ln w="12700" cap="flat" cmpd="sng" algn="ctr">
          <a:solidFill>
            <a:schemeClr val="accent3">
              <a:hueOff val="677650"/>
              <a:satOff val="25000"/>
              <a:lumOff val="-36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90F0B96-91A8-4399-8CAA-078F7410F49B}">
      <dsp:nvSpPr>
        <dsp:cNvPr id="0" name=""/>
        <dsp:cNvSpPr/>
      </dsp:nvSpPr>
      <dsp:spPr>
        <a:xfrm rot="5400000">
          <a:off x="4541565" y="226126"/>
          <a:ext cx="1816935" cy="3023339"/>
        </a:xfrm>
        <a:prstGeom prst="corner">
          <a:avLst>
            <a:gd name="adj1" fmla="val 16120"/>
            <a:gd name="adj2" fmla="val 16110"/>
          </a:avLst>
        </a:prstGeom>
        <a:solidFill>
          <a:schemeClr val="accent3">
            <a:hueOff val="1355300"/>
            <a:satOff val="50000"/>
            <a:lumOff val="-7353"/>
            <a:alphaOff val="0"/>
          </a:schemeClr>
        </a:solidFill>
        <a:ln w="12700" cap="flat" cmpd="sng" algn="ctr">
          <a:solidFill>
            <a:schemeClr val="accent3">
              <a:hueOff val="1355300"/>
              <a:satOff val="50000"/>
              <a:lumOff val="-735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049E93-C1B3-4739-8B60-14C88D16BF35}">
      <dsp:nvSpPr>
        <dsp:cNvPr id="0" name=""/>
        <dsp:cNvSpPr/>
      </dsp:nvSpPr>
      <dsp:spPr>
        <a:xfrm>
          <a:off x="4462337" y="1129453"/>
          <a:ext cx="2281360" cy="23925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zh-CN" altLang="en-US" sz="3200" kern="1200" dirty="0" smtClean="0">
              <a:latin typeface="造字工房朗倩体 常规体" pitchFamily="2" charset="-122"/>
              <a:ea typeface="造字工房朗倩体 常规体" pitchFamily="2" charset="-122"/>
            </a:rPr>
            <a:t>保证项目投资控制目标的实现。</a:t>
          </a:r>
          <a:endParaRPr lang="zh-CN" altLang="en-US" sz="3200" kern="1200" dirty="0">
            <a:latin typeface="造字工房朗倩体 常规体" pitchFamily="2" charset="-122"/>
            <a:ea typeface="造字工房朗倩体 常规体" pitchFamily="2" charset="-122"/>
          </a:endParaRPr>
        </a:p>
      </dsp:txBody>
      <dsp:txXfrm>
        <a:off x="4462337" y="1129453"/>
        <a:ext cx="2281360" cy="2392556"/>
      </dsp:txXfrm>
    </dsp:sp>
    <dsp:sp modelId="{392806DE-D6E9-42C3-81B3-A2F8C193E124}">
      <dsp:nvSpPr>
        <dsp:cNvPr id="0" name=""/>
        <dsp:cNvSpPr/>
      </dsp:nvSpPr>
      <dsp:spPr>
        <a:xfrm>
          <a:off x="6452763" y="3544"/>
          <a:ext cx="514997" cy="514997"/>
        </a:xfrm>
        <a:prstGeom prst="triangle">
          <a:avLst>
            <a:gd name="adj" fmla="val 100000"/>
          </a:avLst>
        </a:prstGeom>
        <a:solidFill>
          <a:schemeClr val="accent3">
            <a:hueOff val="2032949"/>
            <a:satOff val="75000"/>
            <a:lumOff val="-11029"/>
            <a:alphaOff val="0"/>
          </a:schemeClr>
        </a:solidFill>
        <a:ln w="12700" cap="flat" cmpd="sng" algn="ctr">
          <a:solidFill>
            <a:schemeClr val="accent3">
              <a:hueOff val="2032949"/>
              <a:satOff val="75000"/>
              <a:lumOff val="-1102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29DFD88-B1AF-4B39-A5D5-FFC91AF5F202}">
      <dsp:nvSpPr>
        <dsp:cNvPr id="0" name=""/>
        <dsp:cNvSpPr/>
      </dsp:nvSpPr>
      <dsp:spPr>
        <a:xfrm rot="5400000">
          <a:off x="7882991" y="-600712"/>
          <a:ext cx="1816935" cy="3023339"/>
        </a:xfrm>
        <a:prstGeom prst="corner">
          <a:avLst>
            <a:gd name="adj1" fmla="val 16120"/>
            <a:gd name="adj2" fmla="val 16110"/>
          </a:avLst>
        </a:prstGeom>
        <a:solidFill>
          <a:schemeClr val="accent3">
            <a:hueOff val="2710599"/>
            <a:satOff val="100000"/>
            <a:lumOff val="-14706"/>
            <a:alphaOff val="0"/>
          </a:schemeClr>
        </a:solidFill>
        <a:ln w="12700" cap="flat" cmpd="sng" algn="ctr">
          <a:solidFill>
            <a:schemeClr val="accent3">
              <a:hueOff val="2710599"/>
              <a:satOff val="100000"/>
              <a:lumOff val="-147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BD51E4-E0D6-40AF-AD2A-8A8114E33D66}">
      <dsp:nvSpPr>
        <dsp:cNvPr id="0" name=""/>
        <dsp:cNvSpPr/>
      </dsp:nvSpPr>
      <dsp:spPr>
        <a:xfrm>
          <a:off x="7579699" y="302614"/>
          <a:ext cx="2729487" cy="23925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zh-CN" altLang="en-US" sz="3200" kern="1200" dirty="0" smtClean="0">
              <a:latin typeface="造字工房朗倩体 常规体" pitchFamily="2" charset="-122"/>
              <a:ea typeface="造字工房朗倩体 常规体" pitchFamily="2" charset="-122"/>
            </a:rPr>
            <a:t>合理使用人力、物力和财力，取得较好的投资效益。</a:t>
          </a:r>
          <a:endParaRPr lang="zh-CN" altLang="en-US" sz="3200" kern="1200" dirty="0">
            <a:latin typeface="造字工房朗倩体 常规体" pitchFamily="2" charset="-122"/>
            <a:ea typeface="造字工房朗倩体 常规体" pitchFamily="2" charset="-122"/>
          </a:endParaRPr>
        </a:p>
      </dsp:txBody>
      <dsp:txXfrm>
        <a:off x="7579699" y="302614"/>
        <a:ext cx="2729487" cy="23925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1935EC-C933-42FB-B86D-99EC3D3C382D}">
      <dsp:nvSpPr>
        <dsp:cNvPr id="0" name=""/>
        <dsp:cNvSpPr/>
      </dsp:nvSpPr>
      <dsp:spPr>
        <a:xfrm>
          <a:off x="-4919424" y="-753830"/>
          <a:ext cx="5858998" cy="5858998"/>
        </a:xfrm>
        <a:prstGeom prst="blockArc">
          <a:avLst>
            <a:gd name="adj1" fmla="val 18900000"/>
            <a:gd name="adj2" fmla="val 2700000"/>
            <a:gd name="adj3" fmla="val 369"/>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747F584-0583-497E-9E2E-750E4BA20748}">
      <dsp:nvSpPr>
        <dsp:cNvPr id="0" name=""/>
        <dsp:cNvSpPr/>
      </dsp:nvSpPr>
      <dsp:spPr>
        <a:xfrm>
          <a:off x="604289" y="435133"/>
          <a:ext cx="9851585" cy="87026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0775" tIns="88900" rIns="88900" bIns="88900" numCol="1" spcCol="1270" anchor="ctr" anchorCtr="0">
          <a:noAutofit/>
        </a:bodyPr>
        <a:lstStyle/>
        <a:p>
          <a:pPr lvl="0" algn="l" defTabSz="1555750">
            <a:lnSpc>
              <a:spcPct val="90000"/>
            </a:lnSpc>
            <a:spcBef>
              <a:spcPct val="0"/>
            </a:spcBef>
            <a:spcAft>
              <a:spcPct val="35000"/>
            </a:spcAft>
          </a:pPr>
          <a:r>
            <a:rPr lang="zh-CN" sz="3500" kern="1200" dirty="0" smtClean="0">
              <a:latin typeface="造字工房朗倩体 常规体" pitchFamily="2" charset="-122"/>
              <a:ea typeface="造字工房朗倩体 常规体" pitchFamily="2" charset="-122"/>
            </a:rPr>
            <a:t>合理的确定工程造价和有效的控制工程造价</a:t>
          </a:r>
          <a:endParaRPr lang="zh-CN" altLang="en-US" sz="3500" kern="1200" dirty="0">
            <a:latin typeface="造字工房朗倩体 常规体" pitchFamily="2" charset="-122"/>
            <a:ea typeface="造字工房朗倩体 常规体" pitchFamily="2" charset="-122"/>
          </a:endParaRPr>
        </a:p>
      </dsp:txBody>
      <dsp:txXfrm>
        <a:off x="604289" y="435133"/>
        <a:ext cx="9851585" cy="870267"/>
      </dsp:txXfrm>
    </dsp:sp>
    <dsp:sp modelId="{01A5EA9E-C1D1-472B-A17B-83811228073F}">
      <dsp:nvSpPr>
        <dsp:cNvPr id="0" name=""/>
        <dsp:cNvSpPr/>
      </dsp:nvSpPr>
      <dsp:spPr>
        <a:xfrm>
          <a:off x="60372" y="326350"/>
          <a:ext cx="1087834" cy="1087834"/>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1166C04-9B48-4188-A967-65C2558EDD10}">
      <dsp:nvSpPr>
        <dsp:cNvPr id="0" name=""/>
        <dsp:cNvSpPr/>
      </dsp:nvSpPr>
      <dsp:spPr>
        <a:xfrm>
          <a:off x="920631" y="1740535"/>
          <a:ext cx="9535243" cy="870267"/>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0775" tIns="88900" rIns="88900" bIns="88900" numCol="1" spcCol="1270" anchor="ctr" anchorCtr="0">
          <a:noAutofit/>
        </a:bodyPr>
        <a:lstStyle/>
        <a:p>
          <a:pPr lvl="0" algn="l" defTabSz="1555750">
            <a:lnSpc>
              <a:spcPct val="90000"/>
            </a:lnSpc>
            <a:spcBef>
              <a:spcPct val="0"/>
            </a:spcBef>
            <a:spcAft>
              <a:spcPct val="35000"/>
            </a:spcAft>
          </a:pPr>
          <a:r>
            <a:rPr lang="zh-CN" sz="3500" kern="1200" dirty="0" smtClean="0">
              <a:latin typeface="造字工房朗倩体 常规体" pitchFamily="2" charset="-122"/>
              <a:ea typeface="造字工房朗倩体 常规体" pitchFamily="2" charset="-122"/>
            </a:rPr>
            <a:t>造价的控制贯穿于造价确定的全过程</a:t>
          </a:r>
          <a:endParaRPr lang="zh-CN" altLang="en-US" sz="3500" kern="1200" dirty="0">
            <a:latin typeface="造字工房朗倩体 常规体" pitchFamily="2" charset="-122"/>
            <a:ea typeface="造字工房朗倩体 常规体" pitchFamily="2" charset="-122"/>
          </a:endParaRPr>
        </a:p>
      </dsp:txBody>
      <dsp:txXfrm>
        <a:off x="920631" y="1740535"/>
        <a:ext cx="9535243" cy="870267"/>
      </dsp:txXfrm>
    </dsp:sp>
    <dsp:sp modelId="{A5CF5368-A4A4-40D1-A3CF-648CA03C82CC}">
      <dsp:nvSpPr>
        <dsp:cNvPr id="0" name=""/>
        <dsp:cNvSpPr/>
      </dsp:nvSpPr>
      <dsp:spPr>
        <a:xfrm>
          <a:off x="376714" y="1631751"/>
          <a:ext cx="1087834" cy="1087834"/>
        </a:xfrm>
        <a:prstGeom prst="ellipse">
          <a:avLst/>
        </a:prstGeom>
        <a:solidFill>
          <a:schemeClr val="lt1">
            <a:hueOff val="0"/>
            <a:satOff val="0"/>
            <a:lumOff val="0"/>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dsp:style>
    </dsp:sp>
    <dsp:sp modelId="{6829B8DE-BF7F-44DF-9C30-41507B8BEDE3}">
      <dsp:nvSpPr>
        <dsp:cNvPr id="0" name=""/>
        <dsp:cNvSpPr/>
      </dsp:nvSpPr>
      <dsp:spPr>
        <a:xfrm>
          <a:off x="604289" y="3045936"/>
          <a:ext cx="9851585" cy="870267"/>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0775" tIns="88900" rIns="88900" bIns="88900" numCol="1" spcCol="1270" anchor="ctr" anchorCtr="0">
          <a:noAutofit/>
        </a:bodyPr>
        <a:lstStyle/>
        <a:p>
          <a:pPr lvl="0" algn="l" defTabSz="1555750">
            <a:lnSpc>
              <a:spcPct val="90000"/>
            </a:lnSpc>
            <a:spcBef>
              <a:spcPct val="0"/>
            </a:spcBef>
            <a:spcAft>
              <a:spcPct val="35000"/>
            </a:spcAft>
          </a:pPr>
          <a:r>
            <a:rPr lang="zh-CN" sz="3500" kern="1200" dirty="0" smtClean="0">
              <a:latin typeface="造字工房朗倩体 常规体" pitchFamily="2" charset="-122"/>
              <a:ea typeface="造字工房朗倩体 常规体" pitchFamily="2" charset="-122"/>
            </a:rPr>
            <a:t>确定造价和控制造价的最终目标是一致的</a:t>
          </a:r>
          <a:endParaRPr lang="zh-CN" altLang="en-US" sz="3500" kern="1200" dirty="0">
            <a:latin typeface="造字工房朗倩体 常规体" pitchFamily="2" charset="-122"/>
            <a:ea typeface="造字工房朗倩体 常规体" pitchFamily="2" charset="-122"/>
          </a:endParaRPr>
        </a:p>
      </dsp:txBody>
      <dsp:txXfrm>
        <a:off x="604289" y="3045936"/>
        <a:ext cx="9851585" cy="870267"/>
      </dsp:txXfrm>
    </dsp:sp>
    <dsp:sp modelId="{6E20F413-FDBB-4A8E-8A59-9243769F51B4}">
      <dsp:nvSpPr>
        <dsp:cNvPr id="0" name=""/>
        <dsp:cNvSpPr/>
      </dsp:nvSpPr>
      <dsp:spPr>
        <a:xfrm>
          <a:off x="60372" y="2937153"/>
          <a:ext cx="1087834" cy="1087834"/>
        </a:xfrm>
        <a:prstGeom prst="ellipse">
          <a:avLst/>
        </a:prstGeom>
        <a:solidFill>
          <a:schemeClr val="lt1">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B943FF-E71F-4A8E-B7A0-E4279FBCFF0F}">
      <dsp:nvSpPr>
        <dsp:cNvPr id="0" name=""/>
        <dsp:cNvSpPr/>
      </dsp:nvSpPr>
      <dsp:spPr>
        <a:xfrm>
          <a:off x="0" y="111869"/>
          <a:ext cx="3354585" cy="201275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zh-CN" altLang="en-US" sz="3200" strike="noStrike" kern="1200" smtClean="0">
              <a:latin typeface="造字工房朗倩体 常规体" pitchFamily="2" charset="-122"/>
              <a:ea typeface="造字工房朗倩体 常规体" pitchFamily="2" charset="-122"/>
            </a:rPr>
            <a:t>工程造价的构成</a:t>
          </a:r>
          <a:endParaRPr lang="zh-CN" altLang="en-US" sz="3200" strike="noStrike" kern="1200">
            <a:latin typeface="造字工房朗倩体 常规体" pitchFamily="2" charset="-122"/>
            <a:ea typeface="造字工房朗倩体 常规体" pitchFamily="2" charset="-122"/>
          </a:endParaRPr>
        </a:p>
      </dsp:txBody>
      <dsp:txXfrm>
        <a:off x="0" y="111869"/>
        <a:ext cx="3354585" cy="2012751"/>
      </dsp:txXfrm>
    </dsp:sp>
    <dsp:sp modelId="{9A1E1F3F-51D5-4265-B0AF-A4F6D2B533AE}">
      <dsp:nvSpPr>
        <dsp:cNvPr id="0" name=""/>
        <dsp:cNvSpPr/>
      </dsp:nvSpPr>
      <dsp:spPr>
        <a:xfrm>
          <a:off x="3690044" y="111869"/>
          <a:ext cx="3354585" cy="2012751"/>
        </a:xfrm>
        <a:prstGeom prst="rect">
          <a:avLst/>
        </a:prstGeom>
        <a:solidFill>
          <a:schemeClr val="accent3">
            <a:hueOff val="542120"/>
            <a:satOff val="20000"/>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zh-CN" altLang="en-US" sz="3200" strike="noStrike" kern="1200" smtClean="0">
              <a:latin typeface="造字工房朗倩体 常规体" pitchFamily="2" charset="-122"/>
              <a:ea typeface="造字工房朗倩体 常规体" pitchFamily="2" charset="-122"/>
            </a:rPr>
            <a:t>建设项目决策阶段总投资的估算、</a:t>
          </a:r>
          <a:endParaRPr lang="zh-CN" altLang="en-US" sz="3200" strike="noStrike" kern="1200">
            <a:latin typeface="造字工房朗倩体 常规体" pitchFamily="2" charset="-122"/>
            <a:ea typeface="造字工房朗倩体 常规体" pitchFamily="2" charset="-122"/>
          </a:endParaRPr>
        </a:p>
      </dsp:txBody>
      <dsp:txXfrm>
        <a:off x="3690044" y="111869"/>
        <a:ext cx="3354585" cy="2012751"/>
      </dsp:txXfrm>
    </dsp:sp>
    <dsp:sp modelId="{6EC3AE79-5DD8-4660-8056-5346AF6B01D3}">
      <dsp:nvSpPr>
        <dsp:cNvPr id="0" name=""/>
        <dsp:cNvSpPr/>
      </dsp:nvSpPr>
      <dsp:spPr>
        <a:xfrm>
          <a:off x="7380089" y="111869"/>
          <a:ext cx="3354585" cy="2012751"/>
        </a:xfrm>
        <a:prstGeom prst="rect">
          <a:avLst/>
        </a:prstGeom>
        <a:solidFill>
          <a:schemeClr val="accent3">
            <a:hueOff val="1084240"/>
            <a:satOff val="40000"/>
            <a:lumOff val="-588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zh-CN" altLang="en-US" sz="3200" strike="noStrike" kern="1200" smtClean="0">
              <a:latin typeface="造字工房朗倩体 常规体" pitchFamily="2" charset="-122"/>
              <a:ea typeface="造字工房朗倩体 常规体" pitchFamily="2" charset="-122"/>
            </a:rPr>
            <a:t>建设项目设计阶段工程造价管理</a:t>
          </a:r>
          <a:endParaRPr lang="zh-CN" altLang="en-US" sz="3200" strike="noStrike" kern="1200">
            <a:latin typeface="造字工房朗倩体 常规体" pitchFamily="2" charset="-122"/>
            <a:ea typeface="造字工房朗倩体 常规体" pitchFamily="2" charset="-122"/>
          </a:endParaRPr>
        </a:p>
      </dsp:txBody>
      <dsp:txXfrm>
        <a:off x="7380089" y="111869"/>
        <a:ext cx="3354585" cy="2012751"/>
      </dsp:txXfrm>
    </dsp:sp>
    <dsp:sp modelId="{1C7D7091-99AD-4CD0-A519-7AE94B4560A5}">
      <dsp:nvSpPr>
        <dsp:cNvPr id="0" name=""/>
        <dsp:cNvSpPr/>
      </dsp:nvSpPr>
      <dsp:spPr>
        <a:xfrm>
          <a:off x="0" y="2460079"/>
          <a:ext cx="3354585" cy="2012751"/>
        </a:xfrm>
        <a:prstGeom prst="rect">
          <a:avLst/>
        </a:prstGeom>
        <a:solidFill>
          <a:schemeClr val="accent3">
            <a:hueOff val="1626359"/>
            <a:satOff val="60000"/>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zh-CN" altLang="en-US" sz="3200" strike="noStrike" kern="1200" smtClean="0">
              <a:latin typeface="造字工房朗倩体 常规体" pitchFamily="2" charset="-122"/>
              <a:ea typeface="造字工房朗倩体 常规体" pitchFamily="2" charset="-122"/>
            </a:rPr>
            <a:t>建设项目招投标阶段工程造价管理</a:t>
          </a:r>
          <a:endParaRPr lang="zh-CN" altLang="en-US" sz="3200" strike="noStrike" kern="1200">
            <a:latin typeface="造字工房朗倩体 常规体" pitchFamily="2" charset="-122"/>
            <a:ea typeface="造字工房朗倩体 常规体" pitchFamily="2" charset="-122"/>
          </a:endParaRPr>
        </a:p>
      </dsp:txBody>
      <dsp:txXfrm>
        <a:off x="0" y="2460079"/>
        <a:ext cx="3354585" cy="2012751"/>
      </dsp:txXfrm>
    </dsp:sp>
    <dsp:sp modelId="{F9111528-B1C5-4339-934D-D847E153E1C0}">
      <dsp:nvSpPr>
        <dsp:cNvPr id="0" name=""/>
        <dsp:cNvSpPr/>
      </dsp:nvSpPr>
      <dsp:spPr>
        <a:xfrm>
          <a:off x="3690044" y="2460079"/>
          <a:ext cx="3354585" cy="2012751"/>
        </a:xfrm>
        <a:prstGeom prst="rect">
          <a:avLst/>
        </a:prstGeom>
        <a:solidFill>
          <a:schemeClr val="accent3">
            <a:hueOff val="2168479"/>
            <a:satOff val="80000"/>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zh-CN" altLang="en-US" sz="3200" strike="noStrike" kern="1200" smtClean="0">
              <a:latin typeface="造字工房朗倩体 常规体" pitchFamily="2" charset="-122"/>
              <a:ea typeface="造字工房朗倩体 常规体" pitchFamily="2" charset="-122"/>
            </a:rPr>
            <a:t>建设项目施工阶段工程造价管理</a:t>
          </a:r>
          <a:endParaRPr lang="zh-CN" altLang="en-US" sz="3200" strike="noStrike" kern="1200">
            <a:latin typeface="造字工房朗倩体 常规体" pitchFamily="2" charset="-122"/>
            <a:ea typeface="造字工房朗倩体 常规体" pitchFamily="2" charset="-122"/>
          </a:endParaRPr>
        </a:p>
      </dsp:txBody>
      <dsp:txXfrm>
        <a:off x="3690044" y="2460079"/>
        <a:ext cx="3354585" cy="2012751"/>
      </dsp:txXfrm>
    </dsp:sp>
    <dsp:sp modelId="{8B21E373-A9BB-483A-A10C-BA762265BFC5}">
      <dsp:nvSpPr>
        <dsp:cNvPr id="0" name=""/>
        <dsp:cNvSpPr/>
      </dsp:nvSpPr>
      <dsp:spPr>
        <a:xfrm>
          <a:off x="7380089" y="2460079"/>
          <a:ext cx="3354585" cy="2012751"/>
        </a:xfrm>
        <a:prstGeom prst="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zh-CN" altLang="en-US" sz="3200" strike="noStrike" kern="1200" smtClean="0">
              <a:latin typeface="造字工房朗倩体 常规体" pitchFamily="2" charset="-122"/>
              <a:ea typeface="造字工房朗倩体 常规体" pitchFamily="2" charset="-122"/>
            </a:rPr>
            <a:t>竣工验收和决算管理</a:t>
          </a:r>
          <a:endParaRPr lang="zh-CN" altLang="en-US" sz="3200" strike="noStrike" kern="1200">
            <a:latin typeface="造字工房朗倩体 常规体" pitchFamily="2" charset="-122"/>
            <a:ea typeface="造字工房朗倩体 常规体" pitchFamily="2" charset="-122"/>
          </a:endParaRPr>
        </a:p>
      </dsp:txBody>
      <dsp:txXfrm>
        <a:off x="7380089" y="2460079"/>
        <a:ext cx="3354585" cy="2012751"/>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0683B212-A280-4977-9C21-6622B5B59B69}" type="datetimeFigureOut">
              <a:rPr lang="zh-CN" altLang="en-US" smtClean="0"/>
              <a:t>2019-12-31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7E649DB-474C-4F66-B2D7-CE7945A3385E}" type="slidenum">
              <a:rPr lang="zh-CN" altLang="en-US" smtClean="0"/>
              <a:t>‹#›</a:t>
            </a:fld>
            <a:endParaRPr lang="zh-CN" altLang="en-US"/>
          </a:p>
        </p:txBody>
      </p:sp>
    </p:spTree>
    <p:extLst>
      <p:ext uri="{BB962C8B-B14F-4D97-AF65-F5344CB8AC3E}">
        <p14:creationId xmlns:p14="http://schemas.microsoft.com/office/powerpoint/2010/main" val="3994635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683B212-A280-4977-9C21-6622B5B59B69}" type="datetimeFigureOut">
              <a:rPr lang="zh-CN" altLang="en-US" smtClean="0"/>
              <a:t>2019-12-31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7E649DB-474C-4F66-B2D7-CE7945A3385E}" type="slidenum">
              <a:rPr lang="zh-CN" altLang="en-US" smtClean="0"/>
              <a:t>‹#›</a:t>
            </a:fld>
            <a:endParaRPr lang="zh-CN" altLang="en-US"/>
          </a:p>
        </p:txBody>
      </p:sp>
    </p:spTree>
    <p:extLst>
      <p:ext uri="{BB962C8B-B14F-4D97-AF65-F5344CB8AC3E}">
        <p14:creationId xmlns:p14="http://schemas.microsoft.com/office/powerpoint/2010/main" val="2006717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683B212-A280-4977-9C21-6622B5B59B69}" type="datetimeFigureOut">
              <a:rPr lang="zh-CN" altLang="en-US" smtClean="0"/>
              <a:t>2019-12-31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7E649DB-474C-4F66-B2D7-CE7945A3385E}" type="slidenum">
              <a:rPr lang="zh-CN" altLang="en-US" smtClean="0"/>
              <a:t>‹#›</a:t>
            </a:fld>
            <a:endParaRPr lang="zh-CN" altLang="en-US"/>
          </a:p>
        </p:txBody>
      </p:sp>
    </p:spTree>
    <p:extLst>
      <p:ext uri="{BB962C8B-B14F-4D97-AF65-F5344CB8AC3E}">
        <p14:creationId xmlns:p14="http://schemas.microsoft.com/office/powerpoint/2010/main" val="3329693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683B212-A280-4977-9C21-6622B5B59B69}" type="datetimeFigureOut">
              <a:rPr lang="zh-CN" altLang="en-US" smtClean="0"/>
              <a:t>2019-12-31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7E649DB-474C-4F66-B2D7-CE7945A3385E}" type="slidenum">
              <a:rPr lang="zh-CN" altLang="en-US" smtClean="0"/>
              <a:t>‹#›</a:t>
            </a:fld>
            <a:endParaRPr lang="zh-CN" altLang="en-US"/>
          </a:p>
        </p:txBody>
      </p:sp>
    </p:spTree>
    <p:extLst>
      <p:ext uri="{BB962C8B-B14F-4D97-AF65-F5344CB8AC3E}">
        <p14:creationId xmlns:p14="http://schemas.microsoft.com/office/powerpoint/2010/main" val="170311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683B212-A280-4977-9C21-6622B5B59B69}" type="datetimeFigureOut">
              <a:rPr lang="zh-CN" altLang="en-US" smtClean="0"/>
              <a:t>2019-12-31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7E649DB-474C-4F66-B2D7-CE7945A3385E}" type="slidenum">
              <a:rPr lang="zh-CN" altLang="en-US" smtClean="0"/>
              <a:t>‹#›</a:t>
            </a:fld>
            <a:endParaRPr lang="zh-CN" altLang="en-US"/>
          </a:p>
        </p:txBody>
      </p:sp>
    </p:spTree>
    <p:extLst>
      <p:ext uri="{BB962C8B-B14F-4D97-AF65-F5344CB8AC3E}">
        <p14:creationId xmlns:p14="http://schemas.microsoft.com/office/powerpoint/2010/main" val="3821988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683B212-A280-4977-9C21-6622B5B59B69}" type="datetimeFigureOut">
              <a:rPr lang="zh-CN" altLang="en-US" smtClean="0"/>
              <a:t>2019-12-31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7E649DB-474C-4F66-B2D7-CE7945A3385E}" type="slidenum">
              <a:rPr lang="zh-CN" altLang="en-US" smtClean="0"/>
              <a:t>‹#›</a:t>
            </a:fld>
            <a:endParaRPr lang="zh-CN" altLang="en-US"/>
          </a:p>
        </p:txBody>
      </p:sp>
    </p:spTree>
    <p:extLst>
      <p:ext uri="{BB962C8B-B14F-4D97-AF65-F5344CB8AC3E}">
        <p14:creationId xmlns:p14="http://schemas.microsoft.com/office/powerpoint/2010/main" val="1209810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683B212-A280-4977-9C21-6622B5B59B69}" type="datetimeFigureOut">
              <a:rPr lang="zh-CN" altLang="en-US" smtClean="0"/>
              <a:t>2019-12-31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7E649DB-474C-4F66-B2D7-CE7945A3385E}" type="slidenum">
              <a:rPr lang="zh-CN" altLang="en-US" smtClean="0"/>
              <a:t>‹#›</a:t>
            </a:fld>
            <a:endParaRPr lang="zh-CN" altLang="en-US"/>
          </a:p>
        </p:txBody>
      </p:sp>
    </p:spTree>
    <p:extLst>
      <p:ext uri="{BB962C8B-B14F-4D97-AF65-F5344CB8AC3E}">
        <p14:creationId xmlns:p14="http://schemas.microsoft.com/office/powerpoint/2010/main" val="4259191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683B212-A280-4977-9C21-6622B5B59B69}" type="datetimeFigureOut">
              <a:rPr lang="zh-CN" altLang="en-US" smtClean="0"/>
              <a:t>2019-12-31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7E649DB-474C-4F66-B2D7-CE7945A3385E}" type="slidenum">
              <a:rPr lang="zh-CN" altLang="en-US" smtClean="0"/>
              <a:t>‹#›</a:t>
            </a:fld>
            <a:endParaRPr lang="zh-CN" altLang="en-US"/>
          </a:p>
        </p:txBody>
      </p:sp>
    </p:spTree>
    <p:extLst>
      <p:ext uri="{BB962C8B-B14F-4D97-AF65-F5344CB8AC3E}">
        <p14:creationId xmlns:p14="http://schemas.microsoft.com/office/powerpoint/2010/main" val="4242824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683B212-A280-4977-9C21-6622B5B59B69}" type="datetimeFigureOut">
              <a:rPr lang="zh-CN" altLang="en-US" smtClean="0"/>
              <a:t>2019-12-31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7E649DB-474C-4F66-B2D7-CE7945A3385E}" type="slidenum">
              <a:rPr lang="zh-CN" altLang="en-US" smtClean="0"/>
              <a:t>‹#›</a:t>
            </a:fld>
            <a:endParaRPr lang="zh-CN" altLang="en-US"/>
          </a:p>
        </p:txBody>
      </p:sp>
    </p:spTree>
    <p:extLst>
      <p:ext uri="{BB962C8B-B14F-4D97-AF65-F5344CB8AC3E}">
        <p14:creationId xmlns:p14="http://schemas.microsoft.com/office/powerpoint/2010/main" val="1981387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683B212-A280-4977-9C21-6622B5B59B69}" type="datetimeFigureOut">
              <a:rPr lang="zh-CN" altLang="en-US" smtClean="0"/>
              <a:t>2019-12-31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7E649DB-474C-4F66-B2D7-CE7945A3385E}" type="slidenum">
              <a:rPr lang="zh-CN" altLang="en-US" smtClean="0"/>
              <a:t>‹#›</a:t>
            </a:fld>
            <a:endParaRPr lang="zh-CN" altLang="en-US"/>
          </a:p>
        </p:txBody>
      </p:sp>
    </p:spTree>
    <p:extLst>
      <p:ext uri="{BB962C8B-B14F-4D97-AF65-F5344CB8AC3E}">
        <p14:creationId xmlns:p14="http://schemas.microsoft.com/office/powerpoint/2010/main" val="1176127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683B212-A280-4977-9C21-6622B5B59B69}" type="datetimeFigureOut">
              <a:rPr lang="zh-CN" altLang="en-US" smtClean="0"/>
              <a:t>2019-12-31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7E649DB-474C-4F66-B2D7-CE7945A3385E}" type="slidenum">
              <a:rPr lang="zh-CN" altLang="en-US" smtClean="0"/>
              <a:t>‹#›</a:t>
            </a:fld>
            <a:endParaRPr lang="zh-CN" altLang="en-US"/>
          </a:p>
        </p:txBody>
      </p:sp>
    </p:spTree>
    <p:extLst>
      <p:ext uri="{BB962C8B-B14F-4D97-AF65-F5344CB8AC3E}">
        <p14:creationId xmlns:p14="http://schemas.microsoft.com/office/powerpoint/2010/main" val="456712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smtClean="0"/>
              <a:t>单击此处编辑母版文本样式</a:t>
            </a:r>
            <a:endParaRPr lang="en-US" altLang="zh-CN" dirty="0" smtClean="0"/>
          </a:p>
          <a:p>
            <a:pPr lvl="0"/>
            <a:r>
              <a:rPr lang="zh-CN" altLang="en-US" dirty="0" smtClean="0"/>
              <a:t>第二级</a:t>
            </a:r>
            <a:endParaRPr lang="en-US" altLang="zh-CN" dirty="0" smtClean="0"/>
          </a:p>
          <a:p>
            <a:pPr lvl="0"/>
            <a:r>
              <a:rPr lang="zh-CN" altLang="en-US" dirty="0" smtClean="0"/>
              <a:t>第三级</a:t>
            </a:r>
            <a:endParaRPr lang="en-US" altLang="zh-CN" dirty="0" smtClean="0"/>
          </a:p>
          <a:p>
            <a:pPr lvl="0"/>
            <a:r>
              <a:rPr lang="zh-CN" altLang="en-US" dirty="0" smtClean="0"/>
              <a:t>第四级</a:t>
            </a:r>
            <a:endParaRPr lang="en-US" altLang="zh-CN" dirty="0" smtClean="0"/>
          </a:p>
          <a:p>
            <a:pPr lvl="0"/>
            <a:r>
              <a:rPr lang="zh-CN" altLang="en-US" dirty="0" smtClean="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83B212-A280-4977-9C21-6622B5B59B69}" type="datetimeFigureOut">
              <a:rPr lang="zh-CN" altLang="en-US" smtClean="0"/>
              <a:t>2019-12-31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E649DB-474C-4F66-B2D7-CE7945A3385E}" type="slidenum">
              <a:rPr lang="zh-CN" altLang="en-US" smtClean="0"/>
              <a:t>‹#›</a:t>
            </a:fld>
            <a:endParaRPr lang="zh-CN" altLang="en-US"/>
          </a:p>
        </p:txBody>
      </p:sp>
    </p:spTree>
    <p:extLst>
      <p:ext uri="{BB962C8B-B14F-4D97-AF65-F5344CB8AC3E}">
        <p14:creationId xmlns:p14="http://schemas.microsoft.com/office/powerpoint/2010/main" val="1811305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150000"/>
        </a:lnSpc>
        <a:spcBef>
          <a:spcPct val="0"/>
        </a:spcBef>
        <a:buNone/>
        <a:defRPr sz="4400" b="0" kern="1200">
          <a:solidFill>
            <a:schemeClr val="tx1"/>
          </a:solidFill>
          <a:latin typeface="Times New Roman" panose="02020603050405020304" pitchFamily="18" charset="0"/>
          <a:ea typeface="造字工房朗倩体 常规体" pitchFamily="2" charset="-122"/>
          <a:cs typeface="Times New Roman" panose="02020603050405020304" pitchFamily="18" charset="0"/>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3200" kern="1200">
          <a:solidFill>
            <a:schemeClr val="tx1"/>
          </a:solidFill>
          <a:latin typeface="Times New Roman" panose="02020603050405020304" pitchFamily="18" charset="0"/>
          <a:ea typeface="造字工房朗倩体 常规体" pitchFamily="2" charset="-122"/>
          <a:cs typeface="Times New Roman" panose="02020603050405020304" pitchFamily="18" charset="0"/>
        </a:defRPr>
      </a:lvl1pPr>
      <a:lvl2pPr marL="457200" indent="0" algn="l" defTabSz="914400" rtl="0" eaLnBrk="1" latinLnBrk="0" hangingPunct="1">
        <a:lnSpc>
          <a:spcPct val="150000"/>
        </a:lnSpc>
        <a:spcBef>
          <a:spcPts val="500"/>
        </a:spcBef>
        <a:buFont typeface="Arial" panose="020B0604020202020204" pitchFamily="34" charset="0"/>
        <a:buNone/>
        <a:defRPr sz="2400" kern="1200">
          <a:solidFill>
            <a:schemeClr val="tx1"/>
          </a:solidFill>
          <a:latin typeface="Times New Roman" panose="02020603050405020304" pitchFamily="18" charset="0"/>
          <a:ea typeface="造字工房朗倩体 常规体" pitchFamily="2" charset="-122"/>
          <a:cs typeface="Times New Roman" panose="02020603050405020304" pitchFamily="18" charset="0"/>
        </a:defRPr>
      </a:lvl2pPr>
      <a:lvl3pPr marL="914400" indent="0" algn="l" defTabSz="914400" rtl="0" eaLnBrk="1" latinLnBrk="0" hangingPunct="1">
        <a:lnSpc>
          <a:spcPct val="150000"/>
        </a:lnSpc>
        <a:spcBef>
          <a:spcPts val="500"/>
        </a:spcBef>
        <a:buFont typeface="Arial" panose="020B0604020202020204" pitchFamily="34" charset="0"/>
        <a:buNone/>
        <a:defRPr sz="2000" kern="1200">
          <a:solidFill>
            <a:schemeClr val="tx1"/>
          </a:solidFill>
          <a:latin typeface="Times New Roman" panose="02020603050405020304" pitchFamily="18" charset="0"/>
          <a:ea typeface="造字工房朗倩体 常规体" pitchFamily="2" charset="-122"/>
          <a:cs typeface="Times New Roman" panose="02020603050405020304" pitchFamily="18" charset="0"/>
        </a:defRPr>
      </a:lvl3pPr>
      <a:lvl4pPr marL="1371600" indent="0" algn="l" defTabSz="914400" rtl="0" eaLnBrk="1" latinLnBrk="0" hangingPunct="1">
        <a:lnSpc>
          <a:spcPct val="150000"/>
        </a:lnSpc>
        <a:spcBef>
          <a:spcPts val="500"/>
        </a:spcBef>
        <a:buFont typeface="Arial" panose="020B0604020202020204" pitchFamily="34" charset="0"/>
        <a:buNone/>
        <a:defRPr sz="1800" kern="1200">
          <a:solidFill>
            <a:schemeClr val="tx1"/>
          </a:solidFill>
          <a:latin typeface="Times New Roman" panose="02020603050405020304" pitchFamily="18" charset="0"/>
          <a:ea typeface="造字工房朗倩体 常规体" pitchFamily="2" charset="-122"/>
          <a:cs typeface="Times New Roman" panose="02020603050405020304" pitchFamily="18" charset="0"/>
        </a:defRPr>
      </a:lvl4pPr>
      <a:lvl5pPr marL="1828800" indent="0" algn="l" defTabSz="914400" rtl="0" eaLnBrk="1" latinLnBrk="0" hangingPunct="1">
        <a:lnSpc>
          <a:spcPct val="150000"/>
        </a:lnSpc>
        <a:spcBef>
          <a:spcPts val="500"/>
        </a:spcBef>
        <a:buFont typeface="Arial" panose="020B0604020202020204" pitchFamily="34" charset="0"/>
        <a:buNone/>
        <a:defRPr sz="1800" kern="1200">
          <a:solidFill>
            <a:schemeClr val="tx1"/>
          </a:solidFill>
          <a:latin typeface="Times New Roman" panose="02020603050405020304" pitchFamily="18" charset="0"/>
          <a:ea typeface="造字工房朗倩体 常规体" pitchFamily="2" charset="-122"/>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en-US" altLang="zh-CN" dirty="0" smtClean="0"/>
              <a:t>1.4 </a:t>
            </a:r>
            <a:r>
              <a:rPr lang="zh-CN" altLang="en-US" dirty="0" smtClean="0"/>
              <a:t>工程造价管理的基本内容及工程造价有效控制的原则</a:t>
            </a:r>
            <a:endParaRPr lang="zh-CN" altLang="en-US" dirty="0"/>
          </a:p>
        </p:txBody>
      </p:sp>
      <p:sp>
        <p:nvSpPr>
          <p:cNvPr id="3" name="副标题 2"/>
          <p:cNvSpPr>
            <a:spLocks noGrp="1"/>
          </p:cNvSpPr>
          <p:nvPr>
            <p:ph type="subTitle" idx="1"/>
          </p:nvPr>
        </p:nvSpPr>
        <p:spPr/>
        <p:txBody>
          <a:bodyPr/>
          <a:lstStyle/>
          <a:p>
            <a:r>
              <a:rPr lang="zh-CN" altLang="en-US" dirty="0" smtClean="0"/>
              <a:t>李高杨 副教授</a:t>
            </a:r>
            <a:endParaRPr lang="zh-CN" altLang="en-US" dirty="0"/>
          </a:p>
        </p:txBody>
      </p:sp>
    </p:spTree>
    <p:extLst>
      <p:ext uri="{BB962C8B-B14F-4D97-AF65-F5344CB8AC3E}">
        <p14:creationId xmlns:p14="http://schemas.microsoft.com/office/powerpoint/2010/main" val="1729163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工程</a:t>
            </a:r>
            <a:r>
              <a:rPr lang="zh-CN" altLang="zh-CN" dirty="0" smtClean="0"/>
              <a:t>造价应遵循</a:t>
            </a:r>
            <a:r>
              <a:rPr lang="zh-CN" altLang="en-US" dirty="0"/>
              <a:t>的</a:t>
            </a:r>
            <a:r>
              <a:rPr lang="zh-CN" altLang="zh-CN" dirty="0" smtClean="0"/>
              <a:t>原则</a:t>
            </a:r>
            <a:endParaRPr lang="zh-CN" altLang="en-US" dirty="0"/>
          </a:p>
        </p:txBody>
      </p:sp>
      <p:sp>
        <p:nvSpPr>
          <p:cNvPr id="6" name="任意多边形 5"/>
          <p:cNvSpPr/>
          <p:nvPr/>
        </p:nvSpPr>
        <p:spPr>
          <a:xfrm>
            <a:off x="839483" y="1825624"/>
            <a:ext cx="3337472" cy="4351338"/>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203201" tIns="870268" rIns="203201" bIns="870268" numCol="1" spcCol="1270" anchor="ctr" anchorCtr="0">
            <a:noAutofit/>
          </a:bodyPr>
          <a:lstStyle/>
          <a:p>
            <a:pPr lvl="0" algn="ctr" defTabSz="1422400" rtl="0">
              <a:lnSpc>
                <a:spcPct val="150000"/>
              </a:lnSpc>
              <a:spcBef>
                <a:spcPct val="0"/>
              </a:spcBef>
              <a:spcAft>
                <a:spcPct val="35000"/>
              </a:spcAft>
            </a:pPr>
            <a:r>
              <a:rPr lang="zh-CN" altLang="en-US" sz="3200" kern="1200" smtClean="0">
                <a:latin typeface="造字工房朗倩体 常规体" pitchFamily="2" charset="-122"/>
                <a:ea typeface="造字工房朗倩体 常规体" pitchFamily="2" charset="-122"/>
              </a:rPr>
              <a:t>合理设置工程造价的控制目标</a:t>
            </a:r>
            <a:endParaRPr lang="zh-CN" altLang="en-US" sz="3200" kern="1200">
              <a:latin typeface="造字工房朗倩体 常规体" pitchFamily="2" charset="-122"/>
              <a:ea typeface="造字工房朗倩体 常规体" pitchFamily="2" charset="-122"/>
            </a:endParaRPr>
          </a:p>
        </p:txBody>
      </p:sp>
      <p:sp>
        <p:nvSpPr>
          <p:cNvPr id="7" name="任意多边形 6"/>
          <p:cNvSpPr/>
          <p:nvPr/>
        </p:nvSpPr>
        <p:spPr>
          <a:xfrm>
            <a:off x="4427264" y="1825624"/>
            <a:ext cx="3337471" cy="4351338"/>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p:spPr>
        <p:style>
          <a:lnRef idx="2">
            <a:schemeClr val="lt1">
              <a:hueOff val="0"/>
              <a:satOff val="0"/>
              <a:lumOff val="0"/>
              <a:alphaOff val="0"/>
            </a:schemeClr>
          </a:lnRef>
          <a:fillRef idx="1">
            <a:schemeClr val="accent3">
              <a:hueOff val="1355300"/>
              <a:satOff val="50000"/>
              <a:lumOff val="-7353"/>
              <a:alphaOff val="0"/>
            </a:schemeClr>
          </a:fillRef>
          <a:effectRef idx="0">
            <a:schemeClr val="accent3">
              <a:hueOff val="1355300"/>
              <a:satOff val="50000"/>
              <a:lumOff val="-7353"/>
              <a:alphaOff val="0"/>
            </a:schemeClr>
          </a:effectRef>
          <a:fontRef idx="minor">
            <a:schemeClr val="lt1"/>
          </a:fontRef>
        </p:style>
        <p:txBody>
          <a:bodyPr spcFirstLastPara="0" vert="horz" wrap="square" lIns="203201" tIns="870268" rIns="203200" bIns="870268" numCol="1" spcCol="1270" anchor="ctr" anchorCtr="0">
            <a:noAutofit/>
          </a:bodyPr>
          <a:lstStyle/>
          <a:p>
            <a:pPr lvl="0" algn="ctr" defTabSz="1422400" rtl="0">
              <a:lnSpc>
                <a:spcPct val="150000"/>
              </a:lnSpc>
              <a:spcBef>
                <a:spcPct val="0"/>
              </a:spcBef>
              <a:spcAft>
                <a:spcPct val="35000"/>
              </a:spcAft>
            </a:pPr>
            <a:r>
              <a:rPr lang="zh-CN" altLang="en-US" sz="3200" kern="1200" smtClean="0">
                <a:latin typeface="造字工房朗倩体 常规体" pitchFamily="2" charset="-122"/>
                <a:ea typeface="造字工房朗倩体 常规体" pitchFamily="2" charset="-122"/>
              </a:rPr>
              <a:t>以设计阶段为重点进行全过程工程造价控制</a:t>
            </a:r>
            <a:endParaRPr lang="zh-CN" altLang="en-US" sz="3200" kern="1200">
              <a:latin typeface="造字工房朗倩体 常规体" pitchFamily="2" charset="-122"/>
              <a:ea typeface="造字工房朗倩体 常规体" pitchFamily="2" charset="-122"/>
            </a:endParaRPr>
          </a:p>
        </p:txBody>
      </p:sp>
      <p:sp>
        <p:nvSpPr>
          <p:cNvPr id="8" name="任意多边形 7"/>
          <p:cNvSpPr/>
          <p:nvPr/>
        </p:nvSpPr>
        <p:spPr>
          <a:xfrm>
            <a:off x="8015046" y="1825624"/>
            <a:ext cx="3337470" cy="4351338"/>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p:spPr>
        <p:style>
          <a:lnRef idx="2">
            <a:schemeClr val="lt1">
              <a:hueOff val="0"/>
              <a:satOff val="0"/>
              <a:lumOff val="0"/>
              <a:alphaOff val="0"/>
            </a:schemeClr>
          </a:lnRef>
          <a:fillRef idx="1">
            <a:schemeClr val="accent3">
              <a:hueOff val="2710599"/>
              <a:satOff val="100000"/>
              <a:lumOff val="-14706"/>
              <a:alphaOff val="0"/>
            </a:schemeClr>
          </a:fillRef>
          <a:effectRef idx="0">
            <a:schemeClr val="accent3">
              <a:hueOff val="2710599"/>
              <a:satOff val="100000"/>
              <a:lumOff val="-14706"/>
              <a:alphaOff val="0"/>
            </a:schemeClr>
          </a:effectRef>
          <a:fontRef idx="minor">
            <a:schemeClr val="lt1"/>
          </a:fontRef>
        </p:style>
        <p:txBody>
          <a:bodyPr spcFirstLastPara="0" vert="horz" wrap="square" lIns="203200" tIns="870268" rIns="203200" bIns="870268" numCol="1" spcCol="1270" anchor="ctr" anchorCtr="0">
            <a:noAutofit/>
          </a:bodyPr>
          <a:lstStyle/>
          <a:p>
            <a:pPr lvl="0" algn="ctr" defTabSz="1422400" rtl="0">
              <a:lnSpc>
                <a:spcPct val="150000"/>
              </a:lnSpc>
              <a:spcBef>
                <a:spcPct val="0"/>
              </a:spcBef>
              <a:spcAft>
                <a:spcPct val="35000"/>
              </a:spcAft>
            </a:pPr>
            <a:r>
              <a:rPr lang="zh-CN" altLang="en-US" sz="3200" kern="1200" smtClean="0">
                <a:latin typeface="造字工房朗倩体 常规体" pitchFamily="2" charset="-122"/>
                <a:ea typeface="造字工房朗倩体 常规体" pitchFamily="2" charset="-122"/>
              </a:rPr>
              <a:t>实施主动控制原理，确定下一步的对策</a:t>
            </a:r>
            <a:endParaRPr lang="zh-CN" altLang="en-US" sz="3200" kern="1200">
              <a:latin typeface="造字工房朗倩体 常规体" pitchFamily="2" charset="-122"/>
              <a:ea typeface="造字工房朗倩体 常规体" pitchFamily="2" charset="-122"/>
            </a:endParaRPr>
          </a:p>
        </p:txBody>
      </p:sp>
    </p:spTree>
    <p:extLst>
      <p:ext uri="{BB962C8B-B14F-4D97-AF65-F5344CB8AC3E}">
        <p14:creationId xmlns:p14="http://schemas.microsoft.com/office/powerpoint/2010/main" val="3151085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dirty="0"/>
              <a:t>设计质量对于整个工程建设的效益</a:t>
            </a:r>
            <a:r>
              <a:rPr lang="zh-CN" altLang="zh-CN" dirty="0" smtClean="0"/>
              <a:t>至关重要</a:t>
            </a:r>
            <a:endParaRPr lang="zh-CN" altLang="en-US" dirty="0"/>
          </a:p>
        </p:txBody>
      </p:sp>
      <p:grpSp>
        <p:nvGrpSpPr>
          <p:cNvPr id="5" name="组合 4"/>
          <p:cNvGrpSpPr/>
          <p:nvPr/>
        </p:nvGrpSpPr>
        <p:grpSpPr>
          <a:xfrm>
            <a:off x="531252" y="2465786"/>
            <a:ext cx="11129495" cy="2838687"/>
            <a:chOff x="614830" y="2922986"/>
            <a:chExt cx="11129495" cy="2838687"/>
          </a:xfrm>
        </p:grpSpPr>
        <p:sp>
          <p:nvSpPr>
            <p:cNvPr id="6" name="任意多边形 5"/>
            <p:cNvSpPr/>
            <p:nvPr/>
          </p:nvSpPr>
          <p:spPr>
            <a:xfrm>
              <a:off x="614830" y="2922986"/>
              <a:ext cx="2378024" cy="1426814"/>
            </a:xfrm>
            <a:custGeom>
              <a:avLst/>
              <a:gdLst>
                <a:gd name="connsiteX0" fmla="*/ 0 w 2378024"/>
                <a:gd name="connsiteY0" fmla="*/ 142681 h 1426814"/>
                <a:gd name="connsiteX1" fmla="*/ 142681 w 2378024"/>
                <a:gd name="connsiteY1" fmla="*/ 0 h 1426814"/>
                <a:gd name="connsiteX2" fmla="*/ 2235343 w 2378024"/>
                <a:gd name="connsiteY2" fmla="*/ 0 h 1426814"/>
                <a:gd name="connsiteX3" fmla="*/ 2378024 w 2378024"/>
                <a:gd name="connsiteY3" fmla="*/ 142681 h 1426814"/>
                <a:gd name="connsiteX4" fmla="*/ 2378024 w 2378024"/>
                <a:gd name="connsiteY4" fmla="*/ 1284133 h 1426814"/>
                <a:gd name="connsiteX5" fmla="*/ 2235343 w 2378024"/>
                <a:gd name="connsiteY5" fmla="*/ 1426814 h 1426814"/>
                <a:gd name="connsiteX6" fmla="*/ 142681 w 2378024"/>
                <a:gd name="connsiteY6" fmla="*/ 1426814 h 1426814"/>
                <a:gd name="connsiteX7" fmla="*/ 0 w 2378024"/>
                <a:gd name="connsiteY7" fmla="*/ 1284133 h 1426814"/>
                <a:gd name="connsiteX8" fmla="*/ 0 w 2378024"/>
                <a:gd name="connsiteY8" fmla="*/ 142681 h 1426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78024" h="1426814">
                  <a:moveTo>
                    <a:pt x="0" y="142681"/>
                  </a:moveTo>
                  <a:cubicBezTo>
                    <a:pt x="0" y="63880"/>
                    <a:pt x="63880" y="0"/>
                    <a:pt x="142681" y="0"/>
                  </a:cubicBezTo>
                  <a:lnTo>
                    <a:pt x="2235343" y="0"/>
                  </a:lnTo>
                  <a:cubicBezTo>
                    <a:pt x="2314144" y="0"/>
                    <a:pt x="2378024" y="63880"/>
                    <a:pt x="2378024" y="142681"/>
                  </a:cubicBezTo>
                  <a:lnTo>
                    <a:pt x="2378024" y="1284133"/>
                  </a:lnTo>
                  <a:cubicBezTo>
                    <a:pt x="2378024" y="1362934"/>
                    <a:pt x="2314144" y="1426814"/>
                    <a:pt x="2235343" y="1426814"/>
                  </a:cubicBezTo>
                  <a:lnTo>
                    <a:pt x="142681" y="1426814"/>
                  </a:lnTo>
                  <a:cubicBezTo>
                    <a:pt x="63880" y="1426814"/>
                    <a:pt x="0" y="1362934"/>
                    <a:pt x="0" y="1284133"/>
                  </a:cubicBezTo>
                  <a:lnTo>
                    <a:pt x="0" y="142681"/>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227584" tIns="227584" rIns="227584" bIns="597525" numCol="1" spcCol="1270" anchor="t" anchorCtr="0">
              <a:noAutofit/>
            </a:bodyPr>
            <a:lstStyle/>
            <a:p>
              <a:pPr lvl="0" algn="l" defTabSz="1422400">
                <a:lnSpc>
                  <a:spcPct val="90000"/>
                </a:lnSpc>
                <a:spcBef>
                  <a:spcPct val="0"/>
                </a:spcBef>
                <a:spcAft>
                  <a:spcPct val="35000"/>
                </a:spcAft>
              </a:pPr>
              <a:r>
                <a:rPr lang="zh-CN" altLang="en-US" sz="3200" kern="1200" dirty="0" smtClean="0">
                  <a:latin typeface="造字工房朗倩体 常规体" pitchFamily="2" charset="-122"/>
                  <a:ea typeface="造字工房朗倩体 常规体" pitchFamily="2" charset="-122"/>
                </a:rPr>
                <a:t>初步设计阶段</a:t>
              </a:r>
              <a:endParaRPr lang="zh-CN" altLang="en-US" sz="3200" kern="1200" dirty="0">
                <a:latin typeface="造字工房朗倩体 常规体" pitchFamily="2" charset="-122"/>
                <a:ea typeface="造字工房朗倩体 常规体" pitchFamily="2" charset="-122"/>
              </a:endParaRPr>
            </a:p>
          </p:txBody>
        </p:sp>
        <p:sp>
          <p:nvSpPr>
            <p:cNvPr id="7" name="任意多边形 6"/>
            <p:cNvSpPr/>
            <p:nvPr/>
          </p:nvSpPr>
          <p:spPr>
            <a:xfrm>
              <a:off x="978554" y="4197170"/>
              <a:ext cx="2969233" cy="1564503"/>
            </a:xfrm>
            <a:custGeom>
              <a:avLst/>
              <a:gdLst>
                <a:gd name="connsiteX0" fmla="*/ 0 w 2378024"/>
                <a:gd name="connsiteY0" fmla="*/ 103680 h 1036800"/>
                <a:gd name="connsiteX1" fmla="*/ 103680 w 2378024"/>
                <a:gd name="connsiteY1" fmla="*/ 0 h 1036800"/>
                <a:gd name="connsiteX2" fmla="*/ 2274344 w 2378024"/>
                <a:gd name="connsiteY2" fmla="*/ 0 h 1036800"/>
                <a:gd name="connsiteX3" fmla="*/ 2378024 w 2378024"/>
                <a:gd name="connsiteY3" fmla="*/ 103680 h 1036800"/>
                <a:gd name="connsiteX4" fmla="*/ 2378024 w 2378024"/>
                <a:gd name="connsiteY4" fmla="*/ 933120 h 1036800"/>
                <a:gd name="connsiteX5" fmla="*/ 2274344 w 2378024"/>
                <a:gd name="connsiteY5" fmla="*/ 1036800 h 1036800"/>
                <a:gd name="connsiteX6" fmla="*/ 103680 w 2378024"/>
                <a:gd name="connsiteY6" fmla="*/ 1036800 h 1036800"/>
                <a:gd name="connsiteX7" fmla="*/ 0 w 2378024"/>
                <a:gd name="connsiteY7" fmla="*/ 933120 h 1036800"/>
                <a:gd name="connsiteX8" fmla="*/ 0 w 2378024"/>
                <a:gd name="connsiteY8" fmla="*/ 103680 h 103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78024" h="1036800">
                  <a:moveTo>
                    <a:pt x="0" y="103680"/>
                  </a:moveTo>
                  <a:cubicBezTo>
                    <a:pt x="0" y="46419"/>
                    <a:pt x="46419" y="0"/>
                    <a:pt x="103680" y="0"/>
                  </a:cubicBezTo>
                  <a:lnTo>
                    <a:pt x="2274344" y="0"/>
                  </a:lnTo>
                  <a:cubicBezTo>
                    <a:pt x="2331605" y="0"/>
                    <a:pt x="2378024" y="46419"/>
                    <a:pt x="2378024" y="103680"/>
                  </a:cubicBezTo>
                  <a:lnTo>
                    <a:pt x="2378024" y="933120"/>
                  </a:lnTo>
                  <a:cubicBezTo>
                    <a:pt x="2378024" y="990381"/>
                    <a:pt x="2331605" y="1036800"/>
                    <a:pt x="2274344" y="1036800"/>
                  </a:cubicBezTo>
                  <a:lnTo>
                    <a:pt x="103680" y="1036800"/>
                  </a:lnTo>
                  <a:cubicBezTo>
                    <a:pt x="46419" y="1036800"/>
                    <a:pt x="0" y="990381"/>
                    <a:pt x="0" y="933120"/>
                  </a:cubicBezTo>
                  <a:lnTo>
                    <a:pt x="0" y="103680"/>
                  </a:lnTo>
                  <a:close/>
                </a:path>
              </a:pathLst>
            </a:cu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29503" tIns="229503" rIns="229503" bIns="229503" numCol="1" spcCol="1270" anchor="t" anchorCtr="0">
              <a:noAutofit/>
            </a:bodyPr>
            <a:lstStyle/>
            <a:p>
              <a:pPr marL="0" lvl="1" algn="l" defTabSz="1244600">
                <a:lnSpc>
                  <a:spcPct val="90000"/>
                </a:lnSpc>
                <a:spcBef>
                  <a:spcPct val="0"/>
                </a:spcBef>
                <a:spcAft>
                  <a:spcPct val="15000"/>
                </a:spcAft>
              </a:pPr>
              <a:r>
                <a:rPr lang="zh-CN" sz="2800" kern="1200" dirty="0" smtClean="0">
                  <a:latin typeface="造字工房朗倩体 常规体" pitchFamily="2" charset="-122"/>
                  <a:ea typeface="造字工房朗倩体 常规体" pitchFamily="2" charset="-122"/>
                </a:rPr>
                <a:t>影响工程造价的可能性为</a:t>
              </a:r>
              <a:r>
                <a:rPr lang="en-US" sz="2800" kern="1200" dirty="0" smtClean="0">
                  <a:latin typeface="造字工房朗倩体 常规体" pitchFamily="2" charset="-122"/>
                  <a:ea typeface="造字工房朗倩体 常规体" pitchFamily="2" charset="-122"/>
                </a:rPr>
                <a:t>75%~95%</a:t>
              </a:r>
              <a:endParaRPr lang="zh-CN" altLang="en-US" sz="2800" kern="1200" dirty="0">
                <a:latin typeface="造字工房朗倩体 常规体" pitchFamily="2" charset="-122"/>
                <a:ea typeface="造字工房朗倩体 常规体" pitchFamily="2" charset="-122"/>
              </a:endParaRPr>
            </a:p>
          </p:txBody>
        </p:sp>
        <p:sp>
          <p:nvSpPr>
            <p:cNvPr id="8" name="任意多边形 7"/>
            <p:cNvSpPr/>
            <p:nvPr/>
          </p:nvSpPr>
          <p:spPr>
            <a:xfrm>
              <a:off x="3353354" y="3102561"/>
              <a:ext cx="764259" cy="592059"/>
            </a:xfrm>
            <a:custGeom>
              <a:avLst/>
              <a:gdLst>
                <a:gd name="connsiteX0" fmla="*/ 0 w 764259"/>
                <a:gd name="connsiteY0" fmla="*/ 118412 h 592059"/>
                <a:gd name="connsiteX1" fmla="*/ 468230 w 764259"/>
                <a:gd name="connsiteY1" fmla="*/ 118412 h 592059"/>
                <a:gd name="connsiteX2" fmla="*/ 468230 w 764259"/>
                <a:gd name="connsiteY2" fmla="*/ 0 h 592059"/>
                <a:gd name="connsiteX3" fmla="*/ 764259 w 764259"/>
                <a:gd name="connsiteY3" fmla="*/ 296030 h 592059"/>
                <a:gd name="connsiteX4" fmla="*/ 468230 w 764259"/>
                <a:gd name="connsiteY4" fmla="*/ 592059 h 592059"/>
                <a:gd name="connsiteX5" fmla="*/ 468230 w 764259"/>
                <a:gd name="connsiteY5" fmla="*/ 473647 h 592059"/>
                <a:gd name="connsiteX6" fmla="*/ 0 w 764259"/>
                <a:gd name="connsiteY6" fmla="*/ 473647 h 592059"/>
                <a:gd name="connsiteX7" fmla="*/ 0 w 764259"/>
                <a:gd name="connsiteY7" fmla="*/ 118412 h 592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4259" h="592059">
                  <a:moveTo>
                    <a:pt x="0" y="118412"/>
                  </a:moveTo>
                  <a:lnTo>
                    <a:pt x="468230" y="118412"/>
                  </a:lnTo>
                  <a:lnTo>
                    <a:pt x="468230" y="0"/>
                  </a:lnTo>
                  <a:lnTo>
                    <a:pt x="764259" y="296030"/>
                  </a:lnTo>
                  <a:lnTo>
                    <a:pt x="468230" y="592059"/>
                  </a:lnTo>
                  <a:lnTo>
                    <a:pt x="468230" y="473647"/>
                  </a:lnTo>
                  <a:lnTo>
                    <a:pt x="0" y="473647"/>
                  </a:lnTo>
                  <a:lnTo>
                    <a:pt x="0" y="118412"/>
                  </a:lnTo>
                  <a:close/>
                </a:path>
              </a:pathLst>
            </a:custGeom>
          </p:spPr>
          <p:style>
            <a:lnRef idx="0">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0" tIns="118412" rIns="177618" bIns="118412" numCol="1" spcCol="1270" anchor="ctr" anchorCtr="0">
              <a:noAutofit/>
            </a:bodyPr>
            <a:lstStyle/>
            <a:p>
              <a:pPr lvl="0" algn="ctr" defTabSz="622300">
                <a:lnSpc>
                  <a:spcPct val="90000"/>
                </a:lnSpc>
                <a:spcBef>
                  <a:spcPct val="0"/>
                </a:spcBef>
                <a:spcAft>
                  <a:spcPct val="35000"/>
                </a:spcAft>
              </a:pPr>
              <a:endParaRPr lang="zh-CN" altLang="en-US" sz="1400" kern="1200">
                <a:latin typeface="造字工房朗倩体 常规体" pitchFamily="2" charset="-122"/>
                <a:ea typeface="造字工房朗倩体 常规体" pitchFamily="2" charset="-122"/>
              </a:endParaRPr>
            </a:p>
          </p:txBody>
        </p:sp>
        <p:sp>
          <p:nvSpPr>
            <p:cNvPr id="9" name="任意多边形 8"/>
            <p:cNvSpPr/>
            <p:nvPr/>
          </p:nvSpPr>
          <p:spPr>
            <a:xfrm>
              <a:off x="4434854" y="2922986"/>
              <a:ext cx="2378024" cy="1426814"/>
            </a:xfrm>
            <a:custGeom>
              <a:avLst/>
              <a:gdLst>
                <a:gd name="connsiteX0" fmla="*/ 0 w 2378024"/>
                <a:gd name="connsiteY0" fmla="*/ 142681 h 1426814"/>
                <a:gd name="connsiteX1" fmla="*/ 142681 w 2378024"/>
                <a:gd name="connsiteY1" fmla="*/ 0 h 1426814"/>
                <a:gd name="connsiteX2" fmla="*/ 2235343 w 2378024"/>
                <a:gd name="connsiteY2" fmla="*/ 0 h 1426814"/>
                <a:gd name="connsiteX3" fmla="*/ 2378024 w 2378024"/>
                <a:gd name="connsiteY3" fmla="*/ 142681 h 1426814"/>
                <a:gd name="connsiteX4" fmla="*/ 2378024 w 2378024"/>
                <a:gd name="connsiteY4" fmla="*/ 1284133 h 1426814"/>
                <a:gd name="connsiteX5" fmla="*/ 2235343 w 2378024"/>
                <a:gd name="connsiteY5" fmla="*/ 1426814 h 1426814"/>
                <a:gd name="connsiteX6" fmla="*/ 142681 w 2378024"/>
                <a:gd name="connsiteY6" fmla="*/ 1426814 h 1426814"/>
                <a:gd name="connsiteX7" fmla="*/ 0 w 2378024"/>
                <a:gd name="connsiteY7" fmla="*/ 1284133 h 1426814"/>
                <a:gd name="connsiteX8" fmla="*/ 0 w 2378024"/>
                <a:gd name="connsiteY8" fmla="*/ 142681 h 1426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78024" h="1426814">
                  <a:moveTo>
                    <a:pt x="0" y="142681"/>
                  </a:moveTo>
                  <a:cubicBezTo>
                    <a:pt x="0" y="63880"/>
                    <a:pt x="63880" y="0"/>
                    <a:pt x="142681" y="0"/>
                  </a:cubicBezTo>
                  <a:lnTo>
                    <a:pt x="2235343" y="0"/>
                  </a:lnTo>
                  <a:cubicBezTo>
                    <a:pt x="2314144" y="0"/>
                    <a:pt x="2378024" y="63880"/>
                    <a:pt x="2378024" y="142681"/>
                  </a:cubicBezTo>
                  <a:lnTo>
                    <a:pt x="2378024" y="1284133"/>
                  </a:lnTo>
                  <a:cubicBezTo>
                    <a:pt x="2378024" y="1362934"/>
                    <a:pt x="2314144" y="1426814"/>
                    <a:pt x="2235343" y="1426814"/>
                  </a:cubicBezTo>
                  <a:lnTo>
                    <a:pt x="142681" y="1426814"/>
                  </a:lnTo>
                  <a:cubicBezTo>
                    <a:pt x="63880" y="1426814"/>
                    <a:pt x="0" y="1362934"/>
                    <a:pt x="0" y="1284133"/>
                  </a:cubicBezTo>
                  <a:lnTo>
                    <a:pt x="0" y="142681"/>
                  </a:lnTo>
                  <a:close/>
                </a:path>
              </a:pathLst>
            </a:custGeom>
          </p:spPr>
          <p:style>
            <a:lnRef idx="2">
              <a:schemeClr val="lt1">
                <a:hueOff val="0"/>
                <a:satOff val="0"/>
                <a:lumOff val="0"/>
                <a:alphaOff val="0"/>
              </a:schemeClr>
            </a:lnRef>
            <a:fillRef idx="1">
              <a:schemeClr val="accent3">
                <a:hueOff val="1355300"/>
                <a:satOff val="50000"/>
                <a:lumOff val="-7353"/>
                <a:alphaOff val="0"/>
              </a:schemeClr>
            </a:fillRef>
            <a:effectRef idx="0">
              <a:schemeClr val="accent3">
                <a:hueOff val="1355300"/>
                <a:satOff val="50000"/>
                <a:lumOff val="-7353"/>
                <a:alphaOff val="0"/>
              </a:schemeClr>
            </a:effectRef>
            <a:fontRef idx="minor">
              <a:schemeClr val="lt1"/>
            </a:fontRef>
          </p:style>
          <p:txBody>
            <a:bodyPr spcFirstLastPara="0" vert="horz" wrap="square" lIns="227584" tIns="227584" rIns="227584" bIns="597525" numCol="1" spcCol="1270" anchor="t" anchorCtr="0">
              <a:noAutofit/>
            </a:bodyPr>
            <a:lstStyle/>
            <a:p>
              <a:pPr lvl="0" algn="l" defTabSz="1422400">
                <a:lnSpc>
                  <a:spcPct val="90000"/>
                </a:lnSpc>
                <a:spcBef>
                  <a:spcPct val="0"/>
                </a:spcBef>
                <a:spcAft>
                  <a:spcPct val="35000"/>
                </a:spcAft>
              </a:pPr>
              <a:r>
                <a:rPr lang="zh-CN" altLang="en-US" sz="3200" kern="1200" dirty="0" smtClean="0">
                  <a:latin typeface="造字工房朗倩体 常规体" pitchFamily="2" charset="-122"/>
                  <a:ea typeface="造字工房朗倩体 常规体" pitchFamily="2" charset="-122"/>
                </a:rPr>
                <a:t>技术设计阶段</a:t>
              </a:r>
              <a:endParaRPr lang="zh-CN" altLang="en-US" sz="3200" kern="1200" dirty="0">
                <a:latin typeface="造字工房朗倩体 常规体" pitchFamily="2" charset="-122"/>
                <a:ea typeface="造字工房朗倩体 常规体" pitchFamily="2" charset="-122"/>
              </a:endParaRPr>
            </a:p>
          </p:txBody>
        </p:sp>
        <p:sp>
          <p:nvSpPr>
            <p:cNvPr id="10" name="任意多边形 9"/>
            <p:cNvSpPr/>
            <p:nvPr/>
          </p:nvSpPr>
          <p:spPr>
            <a:xfrm>
              <a:off x="4932430" y="4111446"/>
              <a:ext cx="3005208" cy="1650227"/>
            </a:xfrm>
            <a:custGeom>
              <a:avLst/>
              <a:gdLst>
                <a:gd name="connsiteX0" fmla="*/ 0 w 2378024"/>
                <a:gd name="connsiteY0" fmla="*/ 103680 h 1036800"/>
                <a:gd name="connsiteX1" fmla="*/ 103680 w 2378024"/>
                <a:gd name="connsiteY1" fmla="*/ 0 h 1036800"/>
                <a:gd name="connsiteX2" fmla="*/ 2274344 w 2378024"/>
                <a:gd name="connsiteY2" fmla="*/ 0 h 1036800"/>
                <a:gd name="connsiteX3" fmla="*/ 2378024 w 2378024"/>
                <a:gd name="connsiteY3" fmla="*/ 103680 h 1036800"/>
                <a:gd name="connsiteX4" fmla="*/ 2378024 w 2378024"/>
                <a:gd name="connsiteY4" fmla="*/ 933120 h 1036800"/>
                <a:gd name="connsiteX5" fmla="*/ 2274344 w 2378024"/>
                <a:gd name="connsiteY5" fmla="*/ 1036800 h 1036800"/>
                <a:gd name="connsiteX6" fmla="*/ 103680 w 2378024"/>
                <a:gd name="connsiteY6" fmla="*/ 1036800 h 1036800"/>
                <a:gd name="connsiteX7" fmla="*/ 0 w 2378024"/>
                <a:gd name="connsiteY7" fmla="*/ 933120 h 1036800"/>
                <a:gd name="connsiteX8" fmla="*/ 0 w 2378024"/>
                <a:gd name="connsiteY8" fmla="*/ 103680 h 103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78024" h="1036800">
                  <a:moveTo>
                    <a:pt x="0" y="103680"/>
                  </a:moveTo>
                  <a:cubicBezTo>
                    <a:pt x="0" y="46419"/>
                    <a:pt x="46419" y="0"/>
                    <a:pt x="103680" y="0"/>
                  </a:cubicBezTo>
                  <a:lnTo>
                    <a:pt x="2274344" y="0"/>
                  </a:lnTo>
                  <a:cubicBezTo>
                    <a:pt x="2331605" y="0"/>
                    <a:pt x="2378024" y="46419"/>
                    <a:pt x="2378024" y="103680"/>
                  </a:cubicBezTo>
                  <a:lnTo>
                    <a:pt x="2378024" y="933120"/>
                  </a:lnTo>
                  <a:cubicBezTo>
                    <a:pt x="2378024" y="990381"/>
                    <a:pt x="2331605" y="1036800"/>
                    <a:pt x="2274344" y="1036800"/>
                  </a:cubicBezTo>
                  <a:lnTo>
                    <a:pt x="103680" y="1036800"/>
                  </a:lnTo>
                  <a:cubicBezTo>
                    <a:pt x="46419" y="1036800"/>
                    <a:pt x="0" y="990381"/>
                    <a:pt x="0" y="933120"/>
                  </a:cubicBezTo>
                  <a:lnTo>
                    <a:pt x="0" y="103680"/>
                  </a:lnTo>
                  <a:close/>
                </a:path>
              </a:pathLst>
            </a:custGeom>
          </p:spPr>
          <p:style>
            <a:lnRef idx="2">
              <a:schemeClr val="accent3">
                <a:hueOff val="1355300"/>
                <a:satOff val="50000"/>
                <a:lumOff val="-7353"/>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29503" tIns="229503" rIns="229503" bIns="229503" numCol="1" spcCol="1270" anchor="t" anchorCtr="0">
              <a:noAutofit/>
            </a:bodyPr>
            <a:lstStyle/>
            <a:p>
              <a:pPr marL="0" lvl="1" algn="l" defTabSz="1244600">
                <a:lnSpc>
                  <a:spcPct val="90000"/>
                </a:lnSpc>
                <a:spcBef>
                  <a:spcPct val="0"/>
                </a:spcBef>
                <a:spcAft>
                  <a:spcPct val="15000"/>
                </a:spcAft>
              </a:pPr>
              <a:r>
                <a:rPr lang="zh-CN" sz="2800" kern="1200" dirty="0" smtClean="0">
                  <a:latin typeface="造字工房朗倩体 常规体" pitchFamily="2" charset="-122"/>
                  <a:ea typeface="造字工房朗倩体 常规体" pitchFamily="2" charset="-122"/>
                </a:rPr>
                <a:t>影响工程造价的可能性为</a:t>
              </a:r>
              <a:r>
                <a:rPr lang="en-US" sz="2800" kern="1200" dirty="0" smtClean="0">
                  <a:latin typeface="造字工房朗倩体 常规体" pitchFamily="2" charset="-122"/>
                  <a:ea typeface="造字工房朗倩体 常规体" pitchFamily="2" charset="-122"/>
                </a:rPr>
                <a:t>35%~75%</a:t>
              </a:r>
              <a:endParaRPr lang="zh-CN" altLang="en-US" sz="2800" kern="1200" dirty="0">
                <a:latin typeface="造字工房朗倩体 常规体" pitchFamily="2" charset="-122"/>
                <a:ea typeface="造字工房朗倩体 常规体" pitchFamily="2" charset="-122"/>
              </a:endParaRPr>
            </a:p>
          </p:txBody>
        </p:sp>
        <p:sp>
          <p:nvSpPr>
            <p:cNvPr id="11" name="任意多边形 10"/>
            <p:cNvSpPr/>
            <p:nvPr/>
          </p:nvSpPr>
          <p:spPr>
            <a:xfrm>
              <a:off x="7173379" y="3102561"/>
              <a:ext cx="764259" cy="592059"/>
            </a:xfrm>
            <a:custGeom>
              <a:avLst/>
              <a:gdLst>
                <a:gd name="connsiteX0" fmla="*/ 0 w 764259"/>
                <a:gd name="connsiteY0" fmla="*/ 118412 h 592059"/>
                <a:gd name="connsiteX1" fmla="*/ 468230 w 764259"/>
                <a:gd name="connsiteY1" fmla="*/ 118412 h 592059"/>
                <a:gd name="connsiteX2" fmla="*/ 468230 w 764259"/>
                <a:gd name="connsiteY2" fmla="*/ 0 h 592059"/>
                <a:gd name="connsiteX3" fmla="*/ 764259 w 764259"/>
                <a:gd name="connsiteY3" fmla="*/ 296030 h 592059"/>
                <a:gd name="connsiteX4" fmla="*/ 468230 w 764259"/>
                <a:gd name="connsiteY4" fmla="*/ 592059 h 592059"/>
                <a:gd name="connsiteX5" fmla="*/ 468230 w 764259"/>
                <a:gd name="connsiteY5" fmla="*/ 473647 h 592059"/>
                <a:gd name="connsiteX6" fmla="*/ 0 w 764259"/>
                <a:gd name="connsiteY6" fmla="*/ 473647 h 592059"/>
                <a:gd name="connsiteX7" fmla="*/ 0 w 764259"/>
                <a:gd name="connsiteY7" fmla="*/ 118412 h 592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4259" h="592059">
                  <a:moveTo>
                    <a:pt x="0" y="118412"/>
                  </a:moveTo>
                  <a:lnTo>
                    <a:pt x="468230" y="118412"/>
                  </a:lnTo>
                  <a:lnTo>
                    <a:pt x="468230" y="0"/>
                  </a:lnTo>
                  <a:lnTo>
                    <a:pt x="764259" y="296030"/>
                  </a:lnTo>
                  <a:lnTo>
                    <a:pt x="468230" y="592059"/>
                  </a:lnTo>
                  <a:lnTo>
                    <a:pt x="468230" y="473647"/>
                  </a:lnTo>
                  <a:lnTo>
                    <a:pt x="0" y="473647"/>
                  </a:lnTo>
                  <a:lnTo>
                    <a:pt x="0" y="118412"/>
                  </a:lnTo>
                  <a:close/>
                </a:path>
              </a:pathLst>
            </a:custGeom>
          </p:spPr>
          <p:style>
            <a:lnRef idx="0">
              <a:schemeClr val="lt1">
                <a:hueOff val="0"/>
                <a:satOff val="0"/>
                <a:lumOff val="0"/>
                <a:alphaOff val="0"/>
              </a:schemeClr>
            </a:lnRef>
            <a:fillRef idx="1">
              <a:schemeClr val="accent3">
                <a:hueOff val="2710599"/>
                <a:satOff val="100000"/>
                <a:lumOff val="-14706"/>
                <a:alphaOff val="0"/>
              </a:schemeClr>
            </a:fillRef>
            <a:effectRef idx="0">
              <a:schemeClr val="accent3">
                <a:hueOff val="2710599"/>
                <a:satOff val="100000"/>
                <a:lumOff val="-14706"/>
                <a:alphaOff val="0"/>
              </a:schemeClr>
            </a:effectRef>
            <a:fontRef idx="minor">
              <a:schemeClr val="lt1"/>
            </a:fontRef>
          </p:style>
          <p:txBody>
            <a:bodyPr spcFirstLastPara="0" vert="horz" wrap="square" lIns="0" tIns="118412" rIns="177618" bIns="118412" numCol="1" spcCol="1270" anchor="ctr" anchorCtr="0">
              <a:noAutofit/>
            </a:bodyPr>
            <a:lstStyle/>
            <a:p>
              <a:pPr lvl="0" algn="ctr" defTabSz="622300">
                <a:lnSpc>
                  <a:spcPct val="90000"/>
                </a:lnSpc>
                <a:spcBef>
                  <a:spcPct val="0"/>
                </a:spcBef>
                <a:spcAft>
                  <a:spcPct val="35000"/>
                </a:spcAft>
              </a:pPr>
              <a:endParaRPr lang="zh-CN" altLang="en-US" sz="1400" kern="1200">
                <a:latin typeface="造字工房朗倩体 常规体" pitchFamily="2" charset="-122"/>
                <a:ea typeface="造字工房朗倩体 常规体" pitchFamily="2" charset="-122"/>
              </a:endParaRPr>
            </a:p>
          </p:txBody>
        </p:sp>
        <p:sp>
          <p:nvSpPr>
            <p:cNvPr id="12" name="任意多边形 11"/>
            <p:cNvSpPr/>
            <p:nvPr/>
          </p:nvSpPr>
          <p:spPr>
            <a:xfrm>
              <a:off x="8254879" y="2922986"/>
              <a:ext cx="2378024" cy="1426814"/>
            </a:xfrm>
            <a:custGeom>
              <a:avLst/>
              <a:gdLst>
                <a:gd name="connsiteX0" fmla="*/ 0 w 2378024"/>
                <a:gd name="connsiteY0" fmla="*/ 142681 h 1426814"/>
                <a:gd name="connsiteX1" fmla="*/ 142681 w 2378024"/>
                <a:gd name="connsiteY1" fmla="*/ 0 h 1426814"/>
                <a:gd name="connsiteX2" fmla="*/ 2235343 w 2378024"/>
                <a:gd name="connsiteY2" fmla="*/ 0 h 1426814"/>
                <a:gd name="connsiteX3" fmla="*/ 2378024 w 2378024"/>
                <a:gd name="connsiteY3" fmla="*/ 142681 h 1426814"/>
                <a:gd name="connsiteX4" fmla="*/ 2378024 w 2378024"/>
                <a:gd name="connsiteY4" fmla="*/ 1284133 h 1426814"/>
                <a:gd name="connsiteX5" fmla="*/ 2235343 w 2378024"/>
                <a:gd name="connsiteY5" fmla="*/ 1426814 h 1426814"/>
                <a:gd name="connsiteX6" fmla="*/ 142681 w 2378024"/>
                <a:gd name="connsiteY6" fmla="*/ 1426814 h 1426814"/>
                <a:gd name="connsiteX7" fmla="*/ 0 w 2378024"/>
                <a:gd name="connsiteY7" fmla="*/ 1284133 h 1426814"/>
                <a:gd name="connsiteX8" fmla="*/ 0 w 2378024"/>
                <a:gd name="connsiteY8" fmla="*/ 142681 h 1426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78024" h="1426814">
                  <a:moveTo>
                    <a:pt x="0" y="142681"/>
                  </a:moveTo>
                  <a:cubicBezTo>
                    <a:pt x="0" y="63880"/>
                    <a:pt x="63880" y="0"/>
                    <a:pt x="142681" y="0"/>
                  </a:cubicBezTo>
                  <a:lnTo>
                    <a:pt x="2235343" y="0"/>
                  </a:lnTo>
                  <a:cubicBezTo>
                    <a:pt x="2314144" y="0"/>
                    <a:pt x="2378024" y="63880"/>
                    <a:pt x="2378024" y="142681"/>
                  </a:cubicBezTo>
                  <a:lnTo>
                    <a:pt x="2378024" y="1284133"/>
                  </a:lnTo>
                  <a:cubicBezTo>
                    <a:pt x="2378024" y="1362934"/>
                    <a:pt x="2314144" y="1426814"/>
                    <a:pt x="2235343" y="1426814"/>
                  </a:cubicBezTo>
                  <a:lnTo>
                    <a:pt x="142681" y="1426814"/>
                  </a:lnTo>
                  <a:cubicBezTo>
                    <a:pt x="63880" y="1426814"/>
                    <a:pt x="0" y="1362934"/>
                    <a:pt x="0" y="1284133"/>
                  </a:cubicBezTo>
                  <a:lnTo>
                    <a:pt x="0" y="142681"/>
                  </a:lnTo>
                  <a:close/>
                </a:path>
              </a:pathLst>
            </a:custGeom>
          </p:spPr>
          <p:style>
            <a:lnRef idx="2">
              <a:schemeClr val="lt1">
                <a:hueOff val="0"/>
                <a:satOff val="0"/>
                <a:lumOff val="0"/>
                <a:alphaOff val="0"/>
              </a:schemeClr>
            </a:lnRef>
            <a:fillRef idx="1">
              <a:schemeClr val="accent3">
                <a:hueOff val="2710599"/>
                <a:satOff val="100000"/>
                <a:lumOff val="-14706"/>
                <a:alphaOff val="0"/>
              </a:schemeClr>
            </a:fillRef>
            <a:effectRef idx="0">
              <a:schemeClr val="accent3">
                <a:hueOff val="2710599"/>
                <a:satOff val="100000"/>
                <a:lumOff val="-14706"/>
                <a:alphaOff val="0"/>
              </a:schemeClr>
            </a:effectRef>
            <a:fontRef idx="minor">
              <a:schemeClr val="lt1"/>
            </a:fontRef>
          </p:style>
          <p:txBody>
            <a:bodyPr spcFirstLastPara="0" vert="horz" wrap="square" lIns="227584" tIns="227584" rIns="227584" bIns="597525" numCol="1" spcCol="1270" anchor="t" anchorCtr="0">
              <a:noAutofit/>
            </a:bodyPr>
            <a:lstStyle/>
            <a:p>
              <a:pPr lvl="0" algn="l" defTabSz="1422400">
                <a:lnSpc>
                  <a:spcPct val="90000"/>
                </a:lnSpc>
                <a:spcBef>
                  <a:spcPct val="0"/>
                </a:spcBef>
                <a:spcAft>
                  <a:spcPct val="35000"/>
                </a:spcAft>
              </a:pPr>
              <a:r>
                <a:rPr lang="zh-CN" altLang="en-US" sz="3200" kern="1200" dirty="0" smtClean="0">
                  <a:latin typeface="造字工房朗倩体 常规体" pitchFamily="2" charset="-122"/>
                  <a:ea typeface="造字工房朗倩体 常规体" pitchFamily="2" charset="-122"/>
                </a:rPr>
                <a:t>施工图设计阶段</a:t>
              </a:r>
              <a:endParaRPr lang="zh-CN" altLang="en-US" sz="3200" kern="1200" dirty="0">
                <a:latin typeface="造字工房朗倩体 常规体" pitchFamily="2" charset="-122"/>
                <a:ea typeface="造字工房朗倩体 常规体" pitchFamily="2" charset="-122"/>
              </a:endParaRPr>
            </a:p>
          </p:txBody>
        </p:sp>
        <p:sp>
          <p:nvSpPr>
            <p:cNvPr id="13" name="任意多边形 12"/>
            <p:cNvSpPr/>
            <p:nvPr/>
          </p:nvSpPr>
          <p:spPr>
            <a:xfrm>
              <a:off x="8922281" y="4111445"/>
              <a:ext cx="2822044" cy="1650227"/>
            </a:xfrm>
            <a:custGeom>
              <a:avLst/>
              <a:gdLst>
                <a:gd name="connsiteX0" fmla="*/ 0 w 2378024"/>
                <a:gd name="connsiteY0" fmla="*/ 103680 h 1036800"/>
                <a:gd name="connsiteX1" fmla="*/ 103680 w 2378024"/>
                <a:gd name="connsiteY1" fmla="*/ 0 h 1036800"/>
                <a:gd name="connsiteX2" fmla="*/ 2274344 w 2378024"/>
                <a:gd name="connsiteY2" fmla="*/ 0 h 1036800"/>
                <a:gd name="connsiteX3" fmla="*/ 2378024 w 2378024"/>
                <a:gd name="connsiteY3" fmla="*/ 103680 h 1036800"/>
                <a:gd name="connsiteX4" fmla="*/ 2378024 w 2378024"/>
                <a:gd name="connsiteY4" fmla="*/ 933120 h 1036800"/>
                <a:gd name="connsiteX5" fmla="*/ 2274344 w 2378024"/>
                <a:gd name="connsiteY5" fmla="*/ 1036800 h 1036800"/>
                <a:gd name="connsiteX6" fmla="*/ 103680 w 2378024"/>
                <a:gd name="connsiteY6" fmla="*/ 1036800 h 1036800"/>
                <a:gd name="connsiteX7" fmla="*/ 0 w 2378024"/>
                <a:gd name="connsiteY7" fmla="*/ 933120 h 1036800"/>
                <a:gd name="connsiteX8" fmla="*/ 0 w 2378024"/>
                <a:gd name="connsiteY8" fmla="*/ 103680 h 103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78024" h="1036800">
                  <a:moveTo>
                    <a:pt x="0" y="103680"/>
                  </a:moveTo>
                  <a:cubicBezTo>
                    <a:pt x="0" y="46419"/>
                    <a:pt x="46419" y="0"/>
                    <a:pt x="103680" y="0"/>
                  </a:cubicBezTo>
                  <a:lnTo>
                    <a:pt x="2274344" y="0"/>
                  </a:lnTo>
                  <a:cubicBezTo>
                    <a:pt x="2331605" y="0"/>
                    <a:pt x="2378024" y="46419"/>
                    <a:pt x="2378024" y="103680"/>
                  </a:cubicBezTo>
                  <a:lnTo>
                    <a:pt x="2378024" y="933120"/>
                  </a:lnTo>
                  <a:cubicBezTo>
                    <a:pt x="2378024" y="990381"/>
                    <a:pt x="2331605" y="1036800"/>
                    <a:pt x="2274344" y="1036800"/>
                  </a:cubicBezTo>
                  <a:lnTo>
                    <a:pt x="103680" y="1036800"/>
                  </a:lnTo>
                  <a:cubicBezTo>
                    <a:pt x="46419" y="1036800"/>
                    <a:pt x="0" y="990381"/>
                    <a:pt x="0" y="933120"/>
                  </a:cubicBezTo>
                  <a:lnTo>
                    <a:pt x="0" y="103680"/>
                  </a:lnTo>
                  <a:close/>
                </a:path>
              </a:pathLst>
            </a:custGeom>
          </p:spPr>
          <p:style>
            <a:lnRef idx="2">
              <a:schemeClr val="accent3">
                <a:hueOff val="2710599"/>
                <a:satOff val="100000"/>
                <a:lumOff val="-14706"/>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29503" tIns="229503" rIns="229503" bIns="229503" numCol="1" spcCol="1270" anchor="t" anchorCtr="0">
              <a:noAutofit/>
            </a:bodyPr>
            <a:lstStyle/>
            <a:p>
              <a:pPr marL="0" lvl="1" algn="l" defTabSz="1244600">
                <a:lnSpc>
                  <a:spcPct val="90000"/>
                </a:lnSpc>
                <a:spcBef>
                  <a:spcPct val="0"/>
                </a:spcBef>
                <a:spcAft>
                  <a:spcPct val="15000"/>
                </a:spcAft>
              </a:pPr>
              <a:r>
                <a:rPr lang="zh-CN" sz="2800" kern="1200" dirty="0" smtClean="0">
                  <a:latin typeface="造字工房朗倩体 常规体" pitchFamily="2" charset="-122"/>
                  <a:ea typeface="造字工房朗倩体 常规体" pitchFamily="2" charset="-122"/>
                </a:rPr>
                <a:t>影响工程造价的可能性为</a:t>
              </a:r>
              <a:r>
                <a:rPr lang="en-US" sz="2800" kern="1200" dirty="0" smtClean="0">
                  <a:latin typeface="造字工房朗倩体 常规体" pitchFamily="2" charset="-122"/>
                  <a:ea typeface="造字工房朗倩体 常规体" pitchFamily="2" charset="-122"/>
                </a:rPr>
                <a:t>5%~35%</a:t>
              </a:r>
              <a:endParaRPr lang="zh-CN" altLang="en-US" sz="2800" b="1" kern="1200" dirty="0">
                <a:latin typeface="造字工房朗倩体 常规体" pitchFamily="2" charset="-122"/>
                <a:ea typeface="造字工房朗倩体 常规体" pitchFamily="2" charset="-122"/>
              </a:endParaRPr>
            </a:p>
          </p:txBody>
        </p:sp>
      </p:grpSp>
    </p:spTree>
    <p:extLst>
      <p:ext uri="{BB962C8B-B14F-4D97-AF65-F5344CB8AC3E}">
        <p14:creationId xmlns:p14="http://schemas.microsoft.com/office/powerpoint/2010/main" val="519216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工程</a:t>
            </a:r>
            <a:r>
              <a:rPr lang="zh-CN" altLang="zh-CN" dirty="0" smtClean="0"/>
              <a:t>造价应遵循</a:t>
            </a:r>
            <a:r>
              <a:rPr lang="zh-CN" altLang="en-US" dirty="0"/>
              <a:t>的</a:t>
            </a:r>
            <a:r>
              <a:rPr lang="zh-CN" altLang="zh-CN" dirty="0" smtClean="0"/>
              <a:t>原则</a:t>
            </a:r>
            <a:endParaRPr lang="zh-CN" altLang="en-US" dirty="0"/>
          </a:p>
        </p:txBody>
      </p:sp>
      <p:sp>
        <p:nvSpPr>
          <p:cNvPr id="8" name="任意多边形 7"/>
          <p:cNvSpPr/>
          <p:nvPr/>
        </p:nvSpPr>
        <p:spPr>
          <a:xfrm>
            <a:off x="838200" y="2054224"/>
            <a:ext cx="3337470" cy="4351338"/>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p:spPr>
        <p:style>
          <a:lnRef idx="2">
            <a:schemeClr val="lt1">
              <a:hueOff val="0"/>
              <a:satOff val="0"/>
              <a:lumOff val="0"/>
              <a:alphaOff val="0"/>
            </a:schemeClr>
          </a:lnRef>
          <a:fillRef idx="1">
            <a:schemeClr val="accent3">
              <a:hueOff val="2710599"/>
              <a:satOff val="100000"/>
              <a:lumOff val="-14706"/>
              <a:alphaOff val="0"/>
            </a:schemeClr>
          </a:fillRef>
          <a:effectRef idx="0">
            <a:schemeClr val="accent3">
              <a:hueOff val="2710599"/>
              <a:satOff val="100000"/>
              <a:lumOff val="-14706"/>
              <a:alphaOff val="0"/>
            </a:schemeClr>
          </a:effectRef>
          <a:fontRef idx="minor">
            <a:schemeClr val="lt1"/>
          </a:fontRef>
        </p:style>
        <p:txBody>
          <a:bodyPr spcFirstLastPara="0" vert="horz" wrap="square" lIns="203200" tIns="870268" rIns="203200" bIns="870268" numCol="1" spcCol="1270" anchor="ctr" anchorCtr="0">
            <a:noAutofit/>
          </a:bodyPr>
          <a:lstStyle/>
          <a:p>
            <a:pPr lvl="0" algn="ctr" defTabSz="1422400" rtl="0">
              <a:lnSpc>
                <a:spcPct val="150000"/>
              </a:lnSpc>
              <a:spcBef>
                <a:spcPct val="0"/>
              </a:spcBef>
              <a:spcAft>
                <a:spcPct val="35000"/>
              </a:spcAft>
            </a:pPr>
            <a:r>
              <a:rPr lang="zh-CN" altLang="en-US" sz="3200" kern="1200" smtClean="0">
                <a:latin typeface="造字工房朗倩体 常规体" pitchFamily="2" charset="-122"/>
                <a:ea typeface="造字工房朗倩体 常规体" pitchFamily="2" charset="-122"/>
              </a:rPr>
              <a:t>实施主动控制原理，确定下一步的对策</a:t>
            </a:r>
            <a:endParaRPr lang="zh-CN" altLang="en-US" sz="3200" kern="1200">
              <a:latin typeface="造字工房朗倩体 常规体" pitchFamily="2" charset="-122"/>
              <a:ea typeface="造字工房朗倩体 常规体" pitchFamily="2" charset="-122"/>
            </a:endParaRPr>
          </a:p>
        </p:txBody>
      </p:sp>
    </p:spTree>
    <p:extLst>
      <p:ext uri="{BB962C8B-B14F-4D97-AF65-F5344CB8AC3E}">
        <p14:creationId xmlns:p14="http://schemas.microsoft.com/office/powerpoint/2010/main" val="3001631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例子</a:t>
            </a:r>
          </a:p>
        </p:txBody>
      </p:sp>
      <p:sp>
        <p:nvSpPr>
          <p:cNvPr id="3" name="内容占位符 2"/>
          <p:cNvSpPr>
            <a:spLocks noGrp="1"/>
          </p:cNvSpPr>
          <p:nvPr>
            <p:ph idx="1"/>
          </p:nvPr>
        </p:nvSpPr>
        <p:spPr>
          <a:xfrm>
            <a:off x="400050" y="2209403"/>
            <a:ext cx="5695949" cy="4351338"/>
          </a:xfrm>
        </p:spPr>
        <p:txBody>
          <a:bodyPr>
            <a:normAutofit fontScale="77500" lnSpcReduction="20000"/>
          </a:bodyPr>
          <a:lstStyle/>
          <a:p>
            <a:pPr marL="0" indent="0">
              <a:buNone/>
            </a:pPr>
            <a:r>
              <a:rPr lang="zh-CN" altLang="zh-CN" dirty="0"/>
              <a:t>魏文王问扁鹊说：“你们家兄弟三人，都精于医术，到底哪一位最好呢？</a:t>
            </a:r>
            <a:r>
              <a:rPr lang="zh-CN" altLang="zh-CN" dirty="0" smtClean="0"/>
              <a:t>”</a:t>
            </a:r>
            <a:endParaRPr lang="en-US" altLang="zh-CN" dirty="0" smtClean="0"/>
          </a:p>
          <a:p>
            <a:pPr marL="0" indent="0">
              <a:buNone/>
            </a:pPr>
            <a:r>
              <a:rPr lang="zh-CN" altLang="zh-CN" dirty="0" smtClean="0"/>
              <a:t> </a:t>
            </a:r>
            <a:r>
              <a:rPr lang="zh-CN" altLang="zh-CN" dirty="0"/>
              <a:t>扁鹊答：“长兄最好，中兄次之，我最差。” </a:t>
            </a:r>
            <a:endParaRPr lang="en-US" altLang="zh-CN" dirty="0" smtClean="0"/>
          </a:p>
          <a:p>
            <a:pPr marL="0" indent="0">
              <a:buNone/>
            </a:pPr>
            <a:r>
              <a:rPr lang="zh-CN" altLang="zh-CN" dirty="0" smtClean="0"/>
              <a:t>文</a:t>
            </a:r>
            <a:r>
              <a:rPr lang="zh-CN" altLang="zh-CN" dirty="0"/>
              <a:t>王再问：“那么为什么你最出名呢？</a:t>
            </a:r>
            <a:r>
              <a:rPr lang="zh-CN" altLang="zh-CN" dirty="0" smtClean="0"/>
              <a:t>”</a:t>
            </a:r>
            <a:endParaRPr lang="en-US" altLang="zh-CN" dirty="0" smtClean="0"/>
          </a:p>
          <a:p>
            <a:pPr marL="0" indent="0">
              <a:buNone/>
            </a:pPr>
            <a:r>
              <a:rPr lang="zh-CN" altLang="zh-CN" dirty="0" smtClean="0"/>
              <a:t>扁鹊</a:t>
            </a:r>
            <a:r>
              <a:rPr lang="zh-CN" altLang="zh-CN" dirty="0"/>
              <a:t>答“长兄治病，是治病于病情发作之前。</a:t>
            </a:r>
            <a:endParaRPr lang="zh-CN" altLang="en-US" dirty="0"/>
          </a:p>
        </p:txBody>
      </p:sp>
      <p:pic>
        <p:nvPicPr>
          <p:cNvPr id="3074" name="Picture 2" descr="http://img.mp.itc.cn/upload/20160822/96aca748cd3e4e738572119f73a3a251_t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2000251"/>
            <a:ext cx="5171462" cy="35230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2911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a:xfrm>
            <a:off x="838200" y="1825625"/>
            <a:ext cx="7191375" cy="4351338"/>
          </a:xfrm>
        </p:spPr>
        <p:txBody>
          <a:bodyPr/>
          <a:lstStyle/>
          <a:p>
            <a:pPr marL="0" indent="0">
              <a:buNone/>
            </a:pPr>
            <a:r>
              <a:rPr lang="zh-CN" altLang="zh-CN" dirty="0"/>
              <a:t>事后控制不如事中控制，事中控制不如事前</a:t>
            </a:r>
            <a:r>
              <a:rPr lang="zh-CN" altLang="zh-CN" dirty="0" smtClean="0"/>
              <a:t>控制</a:t>
            </a:r>
            <a:r>
              <a:rPr lang="zh-CN" altLang="en-US" dirty="0" smtClean="0"/>
              <a:t>；</a:t>
            </a:r>
            <a:endParaRPr lang="en-US" altLang="zh-CN" dirty="0" smtClean="0"/>
          </a:p>
          <a:p>
            <a:pPr marL="0" indent="0">
              <a:buNone/>
            </a:pPr>
            <a:r>
              <a:rPr lang="zh-CN" altLang="zh-CN" dirty="0"/>
              <a:t>工程造价</a:t>
            </a:r>
            <a:r>
              <a:rPr lang="zh-CN" altLang="zh-CN" dirty="0" smtClean="0"/>
              <a:t>控制</a:t>
            </a:r>
            <a:r>
              <a:rPr lang="zh-CN" altLang="zh-CN" dirty="0"/>
              <a:t>需要能事前影响</a:t>
            </a:r>
            <a:r>
              <a:rPr lang="zh-CN" altLang="zh-CN" dirty="0" smtClean="0"/>
              <a:t>投资</a:t>
            </a:r>
            <a:r>
              <a:rPr lang="zh-CN" altLang="en-US" dirty="0" smtClean="0"/>
              <a:t>。</a:t>
            </a:r>
            <a:r>
              <a:rPr lang="zh-CN" altLang="zh-CN" dirty="0" smtClean="0"/>
              <a:t>决策</a:t>
            </a:r>
            <a:r>
              <a:rPr lang="zh-CN" altLang="zh-CN" dirty="0"/>
              <a:t>，影响设计、发包和施工的主动工程造价</a:t>
            </a:r>
            <a:r>
              <a:rPr lang="zh-CN" altLang="zh-CN" dirty="0" smtClean="0"/>
              <a:t>控制</a:t>
            </a:r>
            <a:r>
              <a:rPr lang="zh-CN" altLang="en-US" dirty="0" smtClean="0"/>
              <a:t>。</a:t>
            </a:r>
            <a:endParaRPr lang="en-US" altLang="zh-CN" dirty="0" smtClean="0"/>
          </a:p>
          <a:p>
            <a:pPr marL="0" indent="0">
              <a:buNone/>
            </a:pPr>
            <a:endParaRPr lang="zh-CN" altLang="en-US" dirty="0"/>
          </a:p>
        </p:txBody>
      </p:sp>
    </p:spTree>
    <p:extLst>
      <p:ext uri="{BB962C8B-B14F-4D97-AF65-F5344CB8AC3E}">
        <p14:creationId xmlns:p14="http://schemas.microsoft.com/office/powerpoint/2010/main" val="3401007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工程</a:t>
            </a:r>
            <a:r>
              <a:rPr lang="zh-CN" altLang="zh-CN" dirty="0" smtClean="0"/>
              <a:t>造价应遵循</a:t>
            </a:r>
            <a:r>
              <a:rPr lang="zh-CN" altLang="en-US" dirty="0"/>
              <a:t>的</a:t>
            </a:r>
            <a:r>
              <a:rPr lang="zh-CN" altLang="zh-CN" dirty="0" smtClean="0"/>
              <a:t>原则</a:t>
            </a:r>
            <a:endParaRPr lang="zh-CN" altLang="en-US" dirty="0"/>
          </a:p>
        </p:txBody>
      </p:sp>
      <p:sp>
        <p:nvSpPr>
          <p:cNvPr id="8" name="任意多边形 7"/>
          <p:cNvSpPr/>
          <p:nvPr/>
        </p:nvSpPr>
        <p:spPr>
          <a:xfrm>
            <a:off x="838200" y="2054224"/>
            <a:ext cx="3337470" cy="4351338"/>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p:spPr>
        <p:style>
          <a:lnRef idx="2">
            <a:schemeClr val="lt1">
              <a:hueOff val="0"/>
              <a:satOff val="0"/>
              <a:lumOff val="0"/>
              <a:alphaOff val="0"/>
            </a:schemeClr>
          </a:lnRef>
          <a:fillRef idx="1">
            <a:schemeClr val="accent3">
              <a:hueOff val="2710599"/>
              <a:satOff val="100000"/>
              <a:lumOff val="-14706"/>
              <a:alphaOff val="0"/>
            </a:schemeClr>
          </a:fillRef>
          <a:effectRef idx="0">
            <a:schemeClr val="accent3">
              <a:hueOff val="2710599"/>
              <a:satOff val="100000"/>
              <a:lumOff val="-14706"/>
              <a:alphaOff val="0"/>
            </a:schemeClr>
          </a:effectRef>
          <a:fontRef idx="minor">
            <a:schemeClr val="lt1"/>
          </a:fontRef>
        </p:style>
        <p:txBody>
          <a:bodyPr spcFirstLastPara="0" vert="horz" wrap="square" lIns="203200" tIns="870268" rIns="203200" bIns="870268" numCol="1" spcCol="1270" anchor="ctr" anchorCtr="0">
            <a:noAutofit/>
          </a:bodyPr>
          <a:lstStyle/>
          <a:p>
            <a:pPr lvl="0" algn="ctr" defTabSz="1422400">
              <a:lnSpc>
                <a:spcPct val="150000"/>
              </a:lnSpc>
              <a:spcBef>
                <a:spcPct val="0"/>
              </a:spcBef>
              <a:spcAft>
                <a:spcPct val="35000"/>
              </a:spcAft>
            </a:pPr>
            <a:r>
              <a:rPr lang="zh-CN" altLang="en-US" sz="3200" dirty="0">
                <a:latin typeface="造字工房朗倩体 常规体" pitchFamily="2" charset="-122"/>
                <a:ea typeface="造字工房朗倩体 常规体" pitchFamily="2" charset="-122"/>
              </a:rPr>
              <a:t>技术与经济相结合是控制工程造价最有效的手段</a:t>
            </a:r>
            <a:endParaRPr lang="zh-CN" altLang="en-US" sz="3200" kern="1200" dirty="0">
              <a:latin typeface="造字工房朗倩体 常规体" pitchFamily="2" charset="-122"/>
              <a:ea typeface="造字工房朗倩体 常规体" pitchFamily="2" charset="-122"/>
            </a:endParaRPr>
          </a:p>
        </p:txBody>
      </p:sp>
      <p:grpSp>
        <p:nvGrpSpPr>
          <p:cNvPr id="4" name="组合 3"/>
          <p:cNvGrpSpPr/>
          <p:nvPr/>
        </p:nvGrpSpPr>
        <p:grpSpPr>
          <a:xfrm>
            <a:off x="4546601" y="1690687"/>
            <a:ext cx="7083424" cy="4338637"/>
            <a:chOff x="2032000" y="719666"/>
            <a:chExt cx="8959266" cy="5418666"/>
          </a:xfrm>
        </p:grpSpPr>
        <p:sp>
          <p:nvSpPr>
            <p:cNvPr id="5" name="任意多边形 4"/>
            <p:cNvSpPr/>
            <p:nvPr/>
          </p:nvSpPr>
          <p:spPr>
            <a:xfrm>
              <a:off x="2032000" y="719666"/>
              <a:ext cx="7260579" cy="1625600"/>
            </a:xfrm>
            <a:custGeom>
              <a:avLst/>
              <a:gdLst>
                <a:gd name="connsiteX0" fmla="*/ 0 w 6908800"/>
                <a:gd name="connsiteY0" fmla="*/ 162560 h 1625600"/>
                <a:gd name="connsiteX1" fmla="*/ 162560 w 6908800"/>
                <a:gd name="connsiteY1" fmla="*/ 0 h 1625600"/>
                <a:gd name="connsiteX2" fmla="*/ 6746240 w 6908800"/>
                <a:gd name="connsiteY2" fmla="*/ 0 h 1625600"/>
                <a:gd name="connsiteX3" fmla="*/ 6908800 w 6908800"/>
                <a:gd name="connsiteY3" fmla="*/ 162560 h 1625600"/>
                <a:gd name="connsiteX4" fmla="*/ 6908800 w 6908800"/>
                <a:gd name="connsiteY4" fmla="*/ 1463040 h 1625600"/>
                <a:gd name="connsiteX5" fmla="*/ 6746240 w 6908800"/>
                <a:gd name="connsiteY5" fmla="*/ 1625600 h 1625600"/>
                <a:gd name="connsiteX6" fmla="*/ 162560 w 6908800"/>
                <a:gd name="connsiteY6" fmla="*/ 1625600 h 1625600"/>
                <a:gd name="connsiteX7" fmla="*/ 0 w 6908800"/>
                <a:gd name="connsiteY7" fmla="*/ 1463040 h 1625600"/>
                <a:gd name="connsiteX8" fmla="*/ 0 w 6908800"/>
                <a:gd name="connsiteY8" fmla="*/ 162560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8800" h="1625600">
                  <a:moveTo>
                    <a:pt x="0" y="162560"/>
                  </a:moveTo>
                  <a:cubicBezTo>
                    <a:pt x="0" y="72781"/>
                    <a:pt x="72781" y="0"/>
                    <a:pt x="162560" y="0"/>
                  </a:cubicBezTo>
                  <a:lnTo>
                    <a:pt x="6746240" y="0"/>
                  </a:lnTo>
                  <a:cubicBezTo>
                    <a:pt x="6836019" y="0"/>
                    <a:pt x="6908800" y="72781"/>
                    <a:pt x="6908800" y="162560"/>
                  </a:cubicBezTo>
                  <a:lnTo>
                    <a:pt x="6908800" y="1463040"/>
                  </a:lnTo>
                  <a:cubicBezTo>
                    <a:pt x="6908800" y="1552819"/>
                    <a:pt x="6836019" y="1625600"/>
                    <a:pt x="6746240" y="1625600"/>
                  </a:cubicBezTo>
                  <a:lnTo>
                    <a:pt x="162560" y="1625600"/>
                  </a:lnTo>
                  <a:cubicBezTo>
                    <a:pt x="72781" y="1625600"/>
                    <a:pt x="0" y="1552819"/>
                    <a:pt x="0" y="1463040"/>
                  </a:cubicBezTo>
                  <a:lnTo>
                    <a:pt x="0" y="16256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39052" tIns="139052" rIns="1797977" bIns="139052" numCol="1" spcCol="1270" anchor="ctr" anchorCtr="0">
              <a:noAutofit/>
            </a:bodyPr>
            <a:lstStyle/>
            <a:p>
              <a:pPr lvl="0" algn="l" defTabSz="1066800">
                <a:lnSpc>
                  <a:spcPct val="150000"/>
                </a:lnSpc>
                <a:spcBef>
                  <a:spcPct val="0"/>
                </a:spcBef>
                <a:spcAft>
                  <a:spcPct val="35000"/>
                </a:spcAft>
              </a:pPr>
              <a:r>
                <a:rPr lang="zh-CN" altLang="en-US" sz="2800" kern="1200" dirty="0" smtClean="0">
                  <a:latin typeface="造字工房朗倩体 常规体" pitchFamily="2" charset="-122"/>
                  <a:ea typeface="造字工房朗倩体 常规体" pitchFamily="2" charset="-122"/>
                </a:rPr>
                <a:t>技术比较、经济分析和效果评价</a:t>
              </a:r>
              <a:endParaRPr lang="zh-CN" altLang="en-US" sz="2800" kern="1200" dirty="0">
                <a:latin typeface="造字工房朗倩体 常规体" pitchFamily="2" charset="-122"/>
                <a:ea typeface="造字工房朗倩体 常规体" pitchFamily="2" charset="-122"/>
              </a:endParaRPr>
            </a:p>
          </p:txBody>
        </p:sp>
        <p:sp>
          <p:nvSpPr>
            <p:cNvPr id="6" name="任意多边形 5"/>
            <p:cNvSpPr/>
            <p:nvPr/>
          </p:nvSpPr>
          <p:spPr>
            <a:xfrm>
              <a:off x="2641600" y="2616199"/>
              <a:ext cx="7518394" cy="1625600"/>
            </a:xfrm>
            <a:custGeom>
              <a:avLst/>
              <a:gdLst>
                <a:gd name="connsiteX0" fmla="*/ 0 w 6908800"/>
                <a:gd name="connsiteY0" fmla="*/ 162560 h 1625600"/>
                <a:gd name="connsiteX1" fmla="*/ 162560 w 6908800"/>
                <a:gd name="connsiteY1" fmla="*/ 0 h 1625600"/>
                <a:gd name="connsiteX2" fmla="*/ 6746240 w 6908800"/>
                <a:gd name="connsiteY2" fmla="*/ 0 h 1625600"/>
                <a:gd name="connsiteX3" fmla="*/ 6908800 w 6908800"/>
                <a:gd name="connsiteY3" fmla="*/ 162560 h 1625600"/>
                <a:gd name="connsiteX4" fmla="*/ 6908800 w 6908800"/>
                <a:gd name="connsiteY4" fmla="*/ 1463040 h 1625600"/>
                <a:gd name="connsiteX5" fmla="*/ 6746240 w 6908800"/>
                <a:gd name="connsiteY5" fmla="*/ 1625600 h 1625600"/>
                <a:gd name="connsiteX6" fmla="*/ 162560 w 6908800"/>
                <a:gd name="connsiteY6" fmla="*/ 1625600 h 1625600"/>
                <a:gd name="connsiteX7" fmla="*/ 0 w 6908800"/>
                <a:gd name="connsiteY7" fmla="*/ 1463040 h 1625600"/>
                <a:gd name="connsiteX8" fmla="*/ 0 w 6908800"/>
                <a:gd name="connsiteY8" fmla="*/ 162560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8800" h="1625600">
                  <a:moveTo>
                    <a:pt x="0" y="162560"/>
                  </a:moveTo>
                  <a:cubicBezTo>
                    <a:pt x="0" y="72781"/>
                    <a:pt x="72781" y="0"/>
                    <a:pt x="162560" y="0"/>
                  </a:cubicBezTo>
                  <a:lnTo>
                    <a:pt x="6746240" y="0"/>
                  </a:lnTo>
                  <a:cubicBezTo>
                    <a:pt x="6836019" y="0"/>
                    <a:pt x="6908800" y="72781"/>
                    <a:pt x="6908800" y="162560"/>
                  </a:cubicBezTo>
                  <a:lnTo>
                    <a:pt x="6908800" y="1463040"/>
                  </a:lnTo>
                  <a:cubicBezTo>
                    <a:pt x="6908800" y="1552819"/>
                    <a:pt x="6836019" y="1625600"/>
                    <a:pt x="6746240" y="1625600"/>
                  </a:cubicBezTo>
                  <a:lnTo>
                    <a:pt x="162560" y="1625600"/>
                  </a:lnTo>
                  <a:cubicBezTo>
                    <a:pt x="72781" y="1625600"/>
                    <a:pt x="0" y="1552819"/>
                    <a:pt x="0" y="1463040"/>
                  </a:cubicBezTo>
                  <a:lnTo>
                    <a:pt x="0" y="162560"/>
                  </a:lnTo>
                  <a:close/>
                </a:path>
              </a:pathLst>
            </a:custGeom>
          </p:spPr>
          <p:style>
            <a:lnRef idx="2">
              <a:schemeClr val="lt1">
                <a:hueOff val="0"/>
                <a:satOff val="0"/>
                <a:lumOff val="0"/>
                <a:alphaOff val="0"/>
              </a:schemeClr>
            </a:lnRef>
            <a:fillRef idx="1">
              <a:schemeClr val="accent2">
                <a:hueOff val="-727682"/>
                <a:satOff val="-41964"/>
                <a:lumOff val="4314"/>
                <a:alphaOff val="0"/>
              </a:schemeClr>
            </a:fillRef>
            <a:effectRef idx="0">
              <a:schemeClr val="accent2">
                <a:hueOff val="-727682"/>
                <a:satOff val="-41964"/>
                <a:lumOff val="4314"/>
                <a:alphaOff val="0"/>
              </a:schemeClr>
            </a:effectRef>
            <a:fontRef idx="minor">
              <a:schemeClr val="lt1"/>
            </a:fontRef>
          </p:style>
          <p:txBody>
            <a:bodyPr spcFirstLastPara="0" vert="horz" wrap="square" lIns="139052" tIns="139052" rIns="1805293" bIns="139052" numCol="1" spcCol="1270" anchor="ctr" anchorCtr="0">
              <a:noAutofit/>
            </a:bodyPr>
            <a:lstStyle/>
            <a:p>
              <a:pPr lvl="0" algn="l" defTabSz="1066800">
                <a:lnSpc>
                  <a:spcPct val="150000"/>
                </a:lnSpc>
                <a:spcBef>
                  <a:spcPct val="0"/>
                </a:spcBef>
                <a:spcAft>
                  <a:spcPct val="35000"/>
                </a:spcAft>
              </a:pPr>
              <a:r>
                <a:rPr lang="zh-CN" altLang="en-US" sz="2800" kern="1200" dirty="0" smtClean="0">
                  <a:latin typeface="造字工房朗倩体 常规体" pitchFamily="2" charset="-122"/>
                  <a:ea typeface="造字工房朗倩体 常规体" pitchFamily="2" charset="-122"/>
                </a:rPr>
                <a:t>处理技术先进与经济合理两者之间的对立统一关系</a:t>
              </a:r>
              <a:endParaRPr lang="zh-CN" altLang="en-US" sz="2800" kern="1200" dirty="0">
                <a:latin typeface="造字工房朗倩体 常规体" pitchFamily="2" charset="-122"/>
                <a:ea typeface="造字工房朗倩体 常规体" pitchFamily="2" charset="-122"/>
              </a:endParaRPr>
            </a:p>
          </p:txBody>
        </p:sp>
        <p:sp>
          <p:nvSpPr>
            <p:cNvPr id="7" name="任意多边形 6"/>
            <p:cNvSpPr/>
            <p:nvPr/>
          </p:nvSpPr>
          <p:spPr>
            <a:xfrm>
              <a:off x="3039165" y="4512732"/>
              <a:ext cx="7952101" cy="1625600"/>
            </a:xfrm>
            <a:custGeom>
              <a:avLst/>
              <a:gdLst>
                <a:gd name="connsiteX0" fmla="*/ 0 w 6908800"/>
                <a:gd name="connsiteY0" fmla="*/ 162560 h 1625600"/>
                <a:gd name="connsiteX1" fmla="*/ 162560 w 6908800"/>
                <a:gd name="connsiteY1" fmla="*/ 0 h 1625600"/>
                <a:gd name="connsiteX2" fmla="*/ 6746240 w 6908800"/>
                <a:gd name="connsiteY2" fmla="*/ 0 h 1625600"/>
                <a:gd name="connsiteX3" fmla="*/ 6908800 w 6908800"/>
                <a:gd name="connsiteY3" fmla="*/ 162560 h 1625600"/>
                <a:gd name="connsiteX4" fmla="*/ 6908800 w 6908800"/>
                <a:gd name="connsiteY4" fmla="*/ 1463040 h 1625600"/>
                <a:gd name="connsiteX5" fmla="*/ 6746240 w 6908800"/>
                <a:gd name="connsiteY5" fmla="*/ 1625600 h 1625600"/>
                <a:gd name="connsiteX6" fmla="*/ 162560 w 6908800"/>
                <a:gd name="connsiteY6" fmla="*/ 1625600 h 1625600"/>
                <a:gd name="connsiteX7" fmla="*/ 0 w 6908800"/>
                <a:gd name="connsiteY7" fmla="*/ 1463040 h 1625600"/>
                <a:gd name="connsiteX8" fmla="*/ 0 w 6908800"/>
                <a:gd name="connsiteY8" fmla="*/ 162560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8800" h="1625600">
                  <a:moveTo>
                    <a:pt x="0" y="162560"/>
                  </a:moveTo>
                  <a:cubicBezTo>
                    <a:pt x="0" y="72781"/>
                    <a:pt x="72781" y="0"/>
                    <a:pt x="162560" y="0"/>
                  </a:cubicBezTo>
                  <a:lnTo>
                    <a:pt x="6746240" y="0"/>
                  </a:lnTo>
                  <a:cubicBezTo>
                    <a:pt x="6836019" y="0"/>
                    <a:pt x="6908800" y="72781"/>
                    <a:pt x="6908800" y="162560"/>
                  </a:cubicBezTo>
                  <a:lnTo>
                    <a:pt x="6908800" y="1463040"/>
                  </a:lnTo>
                  <a:cubicBezTo>
                    <a:pt x="6908800" y="1552819"/>
                    <a:pt x="6836019" y="1625600"/>
                    <a:pt x="6746240" y="1625600"/>
                  </a:cubicBezTo>
                  <a:lnTo>
                    <a:pt x="162560" y="1625600"/>
                  </a:lnTo>
                  <a:cubicBezTo>
                    <a:pt x="72781" y="1625600"/>
                    <a:pt x="0" y="1552819"/>
                    <a:pt x="0" y="1463040"/>
                  </a:cubicBezTo>
                  <a:lnTo>
                    <a:pt x="0" y="162560"/>
                  </a:lnTo>
                  <a:close/>
                </a:path>
              </a:pathLst>
            </a:custGeom>
          </p:spPr>
          <p:style>
            <a:lnRef idx="2">
              <a:schemeClr val="lt1">
                <a:hueOff val="0"/>
                <a:satOff val="0"/>
                <a:lumOff val="0"/>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txBody>
            <a:bodyPr spcFirstLastPara="0" vert="horz" wrap="square" lIns="139052" tIns="139052" rIns="1805293" bIns="139052" numCol="1" spcCol="1270" anchor="ctr" anchorCtr="0">
              <a:noAutofit/>
            </a:bodyPr>
            <a:lstStyle/>
            <a:p>
              <a:pPr lvl="0" algn="l" defTabSz="1066800">
                <a:lnSpc>
                  <a:spcPct val="150000"/>
                </a:lnSpc>
                <a:spcBef>
                  <a:spcPct val="0"/>
                </a:spcBef>
                <a:spcAft>
                  <a:spcPct val="35000"/>
                </a:spcAft>
              </a:pPr>
              <a:r>
                <a:rPr lang="zh-CN" altLang="en-US" sz="2800" kern="1200" dirty="0" smtClean="0">
                  <a:latin typeface="造字工房朗倩体 常规体" pitchFamily="2" charset="-122"/>
                  <a:ea typeface="造字工房朗倩体 常规体" pitchFamily="2" charset="-122"/>
                </a:rPr>
                <a:t>控制工程造价观念渗透到各项设计和施工技术措施之中</a:t>
              </a:r>
              <a:endParaRPr lang="zh-CN" altLang="en-US" sz="2800" kern="1200" dirty="0">
                <a:latin typeface="造字工房朗倩体 常规体" pitchFamily="2" charset="-122"/>
                <a:ea typeface="造字工房朗倩体 常规体" pitchFamily="2" charset="-122"/>
              </a:endParaRPr>
            </a:p>
          </p:txBody>
        </p:sp>
        <p:sp>
          <p:nvSpPr>
            <p:cNvPr id="9" name="任意多边形 8"/>
            <p:cNvSpPr/>
            <p:nvPr/>
          </p:nvSpPr>
          <p:spPr>
            <a:xfrm>
              <a:off x="7884159" y="1952412"/>
              <a:ext cx="1056640" cy="1056640"/>
            </a:xfrm>
            <a:custGeom>
              <a:avLst/>
              <a:gdLst>
                <a:gd name="connsiteX0" fmla="*/ 0 w 1056640"/>
                <a:gd name="connsiteY0" fmla="*/ 581152 h 1056640"/>
                <a:gd name="connsiteX1" fmla="*/ 237744 w 1056640"/>
                <a:gd name="connsiteY1" fmla="*/ 581152 h 1056640"/>
                <a:gd name="connsiteX2" fmla="*/ 237744 w 1056640"/>
                <a:gd name="connsiteY2" fmla="*/ 0 h 1056640"/>
                <a:gd name="connsiteX3" fmla="*/ 818896 w 1056640"/>
                <a:gd name="connsiteY3" fmla="*/ 0 h 1056640"/>
                <a:gd name="connsiteX4" fmla="*/ 818896 w 1056640"/>
                <a:gd name="connsiteY4" fmla="*/ 581152 h 1056640"/>
                <a:gd name="connsiteX5" fmla="*/ 1056640 w 1056640"/>
                <a:gd name="connsiteY5" fmla="*/ 581152 h 1056640"/>
                <a:gd name="connsiteX6" fmla="*/ 528320 w 1056640"/>
                <a:gd name="connsiteY6" fmla="*/ 1056640 h 1056640"/>
                <a:gd name="connsiteX7" fmla="*/ 0 w 1056640"/>
                <a:gd name="connsiteY7" fmla="*/ 581152 h 1056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6640" h="1056640">
                  <a:moveTo>
                    <a:pt x="0" y="581152"/>
                  </a:moveTo>
                  <a:lnTo>
                    <a:pt x="237744" y="581152"/>
                  </a:lnTo>
                  <a:lnTo>
                    <a:pt x="237744" y="0"/>
                  </a:lnTo>
                  <a:lnTo>
                    <a:pt x="818896" y="0"/>
                  </a:lnTo>
                  <a:lnTo>
                    <a:pt x="818896" y="581152"/>
                  </a:lnTo>
                  <a:lnTo>
                    <a:pt x="1056640" y="581152"/>
                  </a:lnTo>
                  <a:lnTo>
                    <a:pt x="528320" y="1056640"/>
                  </a:lnTo>
                  <a:lnTo>
                    <a:pt x="0" y="581152"/>
                  </a:lnTo>
                  <a:close/>
                </a:path>
              </a:pathLst>
            </a:custGeom>
          </p:spPr>
          <p:style>
            <a:lnRef idx="2">
              <a:schemeClr val="accent2">
                <a:tint val="40000"/>
                <a:alpha val="90000"/>
                <a:hueOff val="0"/>
                <a:satOff val="0"/>
                <a:lumOff val="0"/>
                <a:alphaOff val="0"/>
              </a:schemeClr>
            </a:lnRef>
            <a:fillRef idx="1">
              <a:schemeClr val="accent2">
                <a:tint val="40000"/>
                <a:alpha val="90000"/>
                <a:hueOff val="0"/>
                <a:satOff val="0"/>
                <a:lumOff val="0"/>
                <a:alphaOff val="0"/>
              </a:schemeClr>
            </a:fillRef>
            <a:effectRef idx="0">
              <a:schemeClr val="accent2">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268224" tIns="30480" rIns="268224" bIns="291998" numCol="1" spcCol="1270" anchor="ctr" anchorCtr="0">
              <a:noAutofit/>
            </a:bodyPr>
            <a:lstStyle/>
            <a:p>
              <a:pPr lvl="0" algn="ctr" defTabSz="1066800">
                <a:lnSpc>
                  <a:spcPct val="150000"/>
                </a:lnSpc>
                <a:spcBef>
                  <a:spcPct val="0"/>
                </a:spcBef>
                <a:spcAft>
                  <a:spcPct val="35000"/>
                </a:spcAft>
              </a:pPr>
              <a:endParaRPr lang="zh-CN" altLang="en-US" sz="2800" kern="1200">
                <a:latin typeface="造字工房朗倩体 常规体" pitchFamily="2" charset="-122"/>
                <a:ea typeface="造字工房朗倩体 常规体" pitchFamily="2" charset="-122"/>
              </a:endParaRPr>
            </a:p>
          </p:txBody>
        </p:sp>
        <p:sp>
          <p:nvSpPr>
            <p:cNvPr id="10" name="任意多边形 9"/>
            <p:cNvSpPr/>
            <p:nvPr/>
          </p:nvSpPr>
          <p:spPr>
            <a:xfrm>
              <a:off x="8493759" y="3838108"/>
              <a:ext cx="1056640" cy="1056640"/>
            </a:xfrm>
            <a:custGeom>
              <a:avLst/>
              <a:gdLst>
                <a:gd name="connsiteX0" fmla="*/ 0 w 1056640"/>
                <a:gd name="connsiteY0" fmla="*/ 581152 h 1056640"/>
                <a:gd name="connsiteX1" fmla="*/ 237744 w 1056640"/>
                <a:gd name="connsiteY1" fmla="*/ 581152 h 1056640"/>
                <a:gd name="connsiteX2" fmla="*/ 237744 w 1056640"/>
                <a:gd name="connsiteY2" fmla="*/ 0 h 1056640"/>
                <a:gd name="connsiteX3" fmla="*/ 818896 w 1056640"/>
                <a:gd name="connsiteY3" fmla="*/ 0 h 1056640"/>
                <a:gd name="connsiteX4" fmla="*/ 818896 w 1056640"/>
                <a:gd name="connsiteY4" fmla="*/ 581152 h 1056640"/>
                <a:gd name="connsiteX5" fmla="*/ 1056640 w 1056640"/>
                <a:gd name="connsiteY5" fmla="*/ 581152 h 1056640"/>
                <a:gd name="connsiteX6" fmla="*/ 528320 w 1056640"/>
                <a:gd name="connsiteY6" fmla="*/ 1056640 h 1056640"/>
                <a:gd name="connsiteX7" fmla="*/ 0 w 1056640"/>
                <a:gd name="connsiteY7" fmla="*/ 581152 h 1056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6640" h="1056640">
                  <a:moveTo>
                    <a:pt x="0" y="581152"/>
                  </a:moveTo>
                  <a:lnTo>
                    <a:pt x="237744" y="581152"/>
                  </a:lnTo>
                  <a:lnTo>
                    <a:pt x="237744" y="0"/>
                  </a:lnTo>
                  <a:lnTo>
                    <a:pt x="818896" y="0"/>
                  </a:lnTo>
                  <a:lnTo>
                    <a:pt x="818896" y="581152"/>
                  </a:lnTo>
                  <a:lnTo>
                    <a:pt x="1056640" y="581152"/>
                  </a:lnTo>
                  <a:lnTo>
                    <a:pt x="528320" y="1056640"/>
                  </a:lnTo>
                  <a:lnTo>
                    <a:pt x="0" y="581152"/>
                  </a:lnTo>
                  <a:close/>
                </a:path>
              </a:pathLst>
            </a:custGeom>
          </p:spPr>
          <p:style>
            <a:lnRef idx="2">
              <a:schemeClr val="accent2">
                <a:tint val="40000"/>
                <a:alpha val="90000"/>
                <a:hueOff val="-849226"/>
                <a:satOff val="-75346"/>
                <a:lumOff val="-769"/>
                <a:alphaOff val="0"/>
              </a:schemeClr>
            </a:lnRef>
            <a:fillRef idx="1">
              <a:schemeClr val="accent2">
                <a:tint val="40000"/>
                <a:alpha val="90000"/>
                <a:hueOff val="-849226"/>
                <a:satOff val="-75346"/>
                <a:lumOff val="-769"/>
                <a:alphaOff val="0"/>
              </a:schemeClr>
            </a:fillRef>
            <a:effectRef idx="0">
              <a:schemeClr val="accent2">
                <a:tint val="40000"/>
                <a:alpha val="90000"/>
                <a:hueOff val="-849226"/>
                <a:satOff val="-75346"/>
                <a:lumOff val="-769"/>
                <a:alphaOff val="0"/>
              </a:schemeClr>
            </a:effectRef>
            <a:fontRef idx="minor">
              <a:schemeClr val="dk1">
                <a:hueOff val="0"/>
                <a:satOff val="0"/>
                <a:lumOff val="0"/>
                <a:alphaOff val="0"/>
              </a:schemeClr>
            </a:fontRef>
          </p:style>
          <p:txBody>
            <a:bodyPr spcFirstLastPara="0" vert="horz" wrap="square" lIns="268224" tIns="30480" rIns="268224" bIns="291998" numCol="1" spcCol="1270" anchor="ctr" anchorCtr="0">
              <a:noAutofit/>
            </a:bodyPr>
            <a:lstStyle/>
            <a:p>
              <a:pPr lvl="0" algn="ctr" defTabSz="1066800">
                <a:lnSpc>
                  <a:spcPct val="150000"/>
                </a:lnSpc>
                <a:spcBef>
                  <a:spcPct val="0"/>
                </a:spcBef>
                <a:spcAft>
                  <a:spcPct val="35000"/>
                </a:spcAft>
              </a:pPr>
              <a:endParaRPr lang="zh-CN" altLang="en-US" sz="2800" kern="1200">
                <a:latin typeface="造字工房朗倩体 常规体" pitchFamily="2" charset="-122"/>
                <a:ea typeface="造字工房朗倩体 常规体" pitchFamily="2" charset="-122"/>
              </a:endParaRPr>
            </a:p>
          </p:txBody>
        </p:sp>
      </p:grpSp>
    </p:spTree>
    <p:extLst>
      <p:ext uri="{BB962C8B-B14F-4D97-AF65-F5344CB8AC3E}">
        <p14:creationId xmlns:p14="http://schemas.microsoft.com/office/powerpoint/2010/main" val="2516967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总结</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702420436"/>
              </p:ext>
            </p:extLst>
          </p:nvPr>
        </p:nvGraphicFramePr>
        <p:xfrm>
          <a:off x="838200" y="1690688"/>
          <a:ext cx="10734675" cy="45847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7615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pPr marL="0" indent="0">
              <a:buNone/>
            </a:pPr>
            <a:r>
              <a:rPr lang="zh-CN" altLang="zh-CN" dirty="0"/>
              <a:t>工程造价管理就是合理确定和有效控制工程</a:t>
            </a:r>
            <a:r>
              <a:rPr lang="zh-CN" altLang="zh-CN" dirty="0" smtClean="0"/>
              <a:t>造价</a:t>
            </a:r>
            <a:r>
              <a:rPr lang="zh-CN" altLang="en-US" dirty="0" smtClean="0"/>
              <a:t>。</a:t>
            </a:r>
            <a:endParaRPr lang="zh-CN" altLang="en-US" dirty="0"/>
          </a:p>
        </p:txBody>
      </p:sp>
      <p:pic>
        <p:nvPicPr>
          <p:cNvPr id="1026" name="Picture 2" descr="https://timgsa.baidu.com/timg?image&amp;quality=80&amp;size=b9999_10000&amp;sec=1577767537781&amp;di=d119f7add83842933aef695edfa56060&amp;imgtype=0&amp;src=http%3A%2F%2Fwww.ycjt2007.cn%2FUploadFiles%2FFCK%2F2018-10%2F63675453848968110026967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5572" y="2943224"/>
            <a:ext cx="4690428" cy="2759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0888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95425" y="2595562"/>
            <a:ext cx="3619500" cy="1325563"/>
          </a:xfrm>
        </p:spPr>
        <p:txBody>
          <a:bodyPr>
            <a:normAutofit fontScale="90000"/>
          </a:bodyPr>
          <a:lstStyle/>
          <a:p>
            <a:r>
              <a:rPr lang="zh-CN" altLang="zh-CN" dirty="0"/>
              <a:t>怎样合理</a:t>
            </a:r>
            <a:r>
              <a:rPr lang="zh-CN" altLang="zh-CN" dirty="0" smtClean="0"/>
              <a:t>确定</a:t>
            </a:r>
            <a:r>
              <a:rPr lang="zh-CN" altLang="en-US" dirty="0" smtClean="0"/>
              <a:t>？</a:t>
            </a:r>
            <a:r>
              <a:rPr lang="en-US" altLang="zh-CN" dirty="0" smtClean="0"/>
              <a:t/>
            </a:r>
            <a:br>
              <a:rPr lang="en-US" altLang="zh-CN" dirty="0" smtClean="0"/>
            </a:br>
            <a:r>
              <a:rPr lang="zh-CN" altLang="zh-CN" dirty="0"/>
              <a:t>怎样有效</a:t>
            </a:r>
            <a:r>
              <a:rPr lang="zh-CN" altLang="zh-CN" dirty="0" smtClean="0"/>
              <a:t>控制</a:t>
            </a:r>
            <a:r>
              <a:rPr lang="zh-CN" altLang="en-US" dirty="0" smtClean="0"/>
              <a:t>？</a:t>
            </a:r>
            <a:endParaRPr lang="zh-CN" altLang="en-US" dirty="0"/>
          </a:p>
        </p:txBody>
      </p:sp>
      <p:pic>
        <p:nvPicPr>
          <p:cNvPr id="2050" name="Picture 2" descr="https://timgsa.baidu.com/timg?image&amp;quality=80&amp;size=b9999_10000&amp;sec=1577767688885&amp;di=2757ab8bc9fa9c787884046fde2d03ce&amp;imgtype=0&amp;src=http%3A%2F%2Fimg.jk51.com%2Fimg_jk51%2F365881035.jpeg"/>
          <p:cNvPicPr>
            <a:picLocks noChangeAspect="1" noChangeArrowheads="1"/>
          </p:cNvPicPr>
          <p:nvPr/>
        </p:nvPicPr>
        <p:blipFill>
          <a:blip r:embed="rId2" cstate="print">
            <a:clrChange>
              <a:clrFrom>
                <a:srgbClr val="F6F6F6"/>
              </a:clrFrom>
              <a:clrTo>
                <a:srgbClr val="F6F6F6">
                  <a:alpha val="0"/>
                </a:srgbClr>
              </a:clrTo>
            </a:clrChange>
            <a:extLst>
              <a:ext uri="{28A0092B-C50C-407E-A947-70E740481C1C}">
                <a14:useLocalDpi xmlns:a14="http://schemas.microsoft.com/office/drawing/2010/main" val="0"/>
              </a:ext>
            </a:extLst>
          </a:blip>
          <a:srcRect/>
          <a:stretch>
            <a:fillRect/>
          </a:stretch>
        </p:blipFill>
        <p:spPr bwMode="auto">
          <a:xfrm>
            <a:off x="7070725" y="800099"/>
            <a:ext cx="2587625" cy="5493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911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合理确定工程造价</a:t>
            </a:r>
            <a:endParaRPr lang="zh-CN" altLang="en-US" dirty="0"/>
          </a:p>
        </p:txBody>
      </p:sp>
      <p:sp>
        <p:nvSpPr>
          <p:cNvPr id="3" name="内容占位符 2"/>
          <p:cNvSpPr>
            <a:spLocks noGrp="1"/>
          </p:cNvSpPr>
          <p:nvPr>
            <p:ph idx="1"/>
          </p:nvPr>
        </p:nvSpPr>
        <p:spPr>
          <a:xfrm>
            <a:off x="838200" y="1825625"/>
            <a:ext cx="6619875" cy="4351338"/>
          </a:xfrm>
        </p:spPr>
        <p:txBody>
          <a:bodyPr>
            <a:normAutofit fontScale="85000" lnSpcReduction="10000"/>
          </a:bodyPr>
          <a:lstStyle/>
          <a:p>
            <a:pPr marL="0" indent="0">
              <a:buNone/>
            </a:pPr>
            <a:r>
              <a:rPr lang="zh-CN" altLang="zh-CN" dirty="0"/>
              <a:t>在建设程序的各个阶段，即项目建议书阶段、可行性研究阶段、初步设计阶段、施工图设计阶段、招投标阶段、合同实施阶段及竣工验收阶段，采用科学的、切合实际的计价依据，合理确定投资估算，设计概算，施工图预算、承包合同价、竣工结算价和竣工决算价。</a:t>
            </a:r>
            <a:endParaRPr lang="zh-CN" altLang="en-US" dirty="0"/>
          </a:p>
        </p:txBody>
      </p:sp>
    </p:spTree>
    <p:extLst>
      <p:ext uri="{BB962C8B-B14F-4D97-AF65-F5344CB8AC3E}">
        <p14:creationId xmlns:p14="http://schemas.microsoft.com/office/powerpoint/2010/main" val="1993679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有效控制工程</a:t>
            </a:r>
            <a:r>
              <a:rPr lang="zh-CN" altLang="zh-CN" dirty="0" smtClean="0"/>
              <a:t>造价</a:t>
            </a:r>
            <a:endParaRPr lang="zh-CN" altLang="en-US" b="1" dirty="0"/>
          </a:p>
        </p:txBody>
      </p:sp>
      <p:sp>
        <p:nvSpPr>
          <p:cNvPr id="3" name="内容占位符 2"/>
          <p:cNvSpPr>
            <a:spLocks noGrp="1"/>
          </p:cNvSpPr>
          <p:nvPr>
            <p:ph idx="1"/>
          </p:nvPr>
        </p:nvSpPr>
        <p:spPr>
          <a:xfrm>
            <a:off x="838200" y="1825625"/>
            <a:ext cx="5334000" cy="4351338"/>
          </a:xfrm>
        </p:spPr>
        <p:txBody>
          <a:bodyPr>
            <a:normAutofit lnSpcReduction="10000"/>
          </a:bodyPr>
          <a:lstStyle/>
          <a:p>
            <a:pPr marL="0" indent="0">
              <a:buNone/>
            </a:pPr>
            <a:r>
              <a:rPr lang="zh-CN" altLang="zh-CN" dirty="0"/>
              <a:t>在在优化建设方案、设计方案的基础上，在建设程序的各个阶段，采用一定的方法和措施把工程造价的发生控制在合理的范围和核定的造价限额</a:t>
            </a:r>
            <a:r>
              <a:rPr lang="zh-CN" altLang="zh-CN" dirty="0" smtClean="0"/>
              <a:t>以内</a:t>
            </a:r>
            <a:r>
              <a:rPr lang="zh-CN" altLang="en-US" dirty="0" smtClean="0"/>
              <a:t>。</a:t>
            </a:r>
            <a:endParaRPr lang="zh-CN" altLang="en-US" dirty="0"/>
          </a:p>
        </p:txBody>
      </p:sp>
    </p:spTree>
    <p:extLst>
      <p:ext uri="{BB962C8B-B14F-4D97-AF65-F5344CB8AC3E}">
        <p14:creationId xmlns:p14="http://schemas.microsoft.com/office/powerpoint/2010/main" val="3563136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grpSp>
        <p:nvGrpSpPr>
          <p:cNvPr id="5" name="组合 4"/>
          <p:cNvGrpSpPr/>
          <p:nvPr/>
        </p:nvGrpSpPr>
        <p:grpSpPr>
          <a:xfrm>
            <a:off x="409575" y="615952"/>
            <a:ext cx="10944225" cy="5749920"/>
            <a:chOff x="381000" y="1016002"/>
            <a:chExt cx="11811000" cy="5749920"/>
          </a:xfrm>
        </p:grpSpPr>
        <p:sp>
          <p:nvSpPr>
            <p:cNvPr id="6" name="矩形 5"/>
            <p:cNvSpPr/>
            <p:nvPr/>
          </p:nvSpPr>
          <p:spPr>
            <a:xfrm>
              <a:off x="381000" y="1665442"/>
              <a:ext cx="11811000" cy="1108800"/>
            </a:xfrm>
            <a:prstGeom prst="rect">
              <a:avLst/>
            </a:prstGeom>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zh-CN" altLang="en-US"/>
            </a:p>
          </p:txBody>
        </p:sp>
        <p:sp>
          <p:nvSpPr>
            <p:cNvPr id="7" name="任意多边形 6"/>
            <p:cNvSpPr/>
            <p:nvPr/>
          </p:nvSpPr>
          <p:spPr>
            <a:xfrm>
              <a:off x="971550" y="1016002"/>
              <a:ext cx="8267700" cy="1298880"/>
            </a:xfrm>
            <a:custGeom>
              <a:avLst/>
              <a:gdLst>
                <a:gd name="connsiteX0" fmla="*/ 0 w 8267700"/>
                <a:gd name="connsiteY0" fmla="*/ 216484 h 1298880"/>
                <a:gd name="connsiteX1" fmla="*/ 216484 w 8267700"/>
                <a:gd name="connsiteY1" fmla="*/ 0 h 1298880"/>
                <a:gd name="connsiteX2" fmla="*/ 8051216 w 8267700"/>
                <a:gd name="connsiteY2" fmla="*/ 0 h 1298880"/>
                <a:gd name="connsiteX3" fmla="*/ 8267700 w 8267700"/>
                <a:gd name="connsiteY3" fmla="*/ 216484 h 1298880"/>
                <a:gd name="connsiteX4" fmla="*/ 8267700 w 8267700"/>
                <a:gd name="connsiteY4" fmla="*/ 1082396 h 1298880"/>
                <a:gd name="connsiteX5" fmla="*/ 8051216 w 8267700"/>
                <a:gd name="connsiteY5" fmla="*/ 1298880 h 1298880"/>
                <a:gd name="connsiteX6" fmla="*/ 216484 w 8267700"/>
                <a:gd name="connsiteY6" fmla="*/ 1298880 h 1298880"/>
                <a:gd name="connsiteX7" fmla="*/ 0 w 8267700"/>
                <a:gd name="connsiteY7" fmla="*/ 1082396 h 1298880"/>
                <a:gd name="connsiteX8" fmla="*/ 0 w 8267700"/>
                <a:gd name="connsiteY8" fmla="*/ 216484 h 1298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67700" h="1298880">
                  <a:moveTo>
                    <a:pt x="0" y="216484"/>
                  </a:moveTo>
                  <a:cubicBezTo>
                    <a:pt x="0" y="96923"/>
                    <a:pt x="96923" y="0"/>
                    <a:pt x="216484" y="0"/>
                  </a:cubicBezTo>
                  <a:lnTo>
                    <a:pt x="8051216" y="0"/>
                  </a:lnTo>
                  <a:cubicBezTo>
                    <a:pt x="8170777" y="0"/>
                    <a:pt x="8267700" y="96923"/>
                    <a:pt x="8267700" y="216484"/>
                  </a:cubicBezTo>
                  <a:lnTo>
                    <a:pt x="8267700" y="1082396"/>
                  </a:lnTo>
                  <a:cubicBezTo>
                    <a:pt x="8267700" y="1201957"/>
                    <a:pt x="8170777" y="1298880"/>
                    <a:pt x="8051216" y="1298880"/>
                  </a:cubicBezTo>
                  <a:lnTo>
                    <a:pt x="216484" y="1298880"/>
                  </a:lnTo>
                  <a:cubicBezTo>
                    <a:pt x="96923" y="1298880"/>
                    <a:pt x="0" y="1201957"/>
                    <a:pt x="0" y="1082396"/>
                  </a:cubicBezTo>
                  <a:lnTo>
                    <a:pt x="0" y="216484"/>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375905" tIns="63406" rIns="375905" bIns="63406" numCol="1" spcCol="1270" anchor="ctr" anchorCtr="0">
              <a:noAutofit/>
            </a:bodyPr>
            <a:lstStyle/>
            <a:p>
              <a:pPr lvl="0" algn="l" defTabSz="1422400">
                <a:lnSpc>
                  <a:spcPct val="100000"/>
                </a:lnSpc>
                <a:spcBef>
                  <a:spcPct val="0"/>
                </a:spcBef>
                <a:spcAft>
                  <a:spcPct val="35000"/>
                </a:spcAft>
              </a:pPr>
              <a:r>
                <a:rPr lang="zh-CN" altLang="en-US" sz="3200" b="0" kern="1200" dirty="0" smtClean="0">
                  <a:latin typeface="造字工房朗倩体 常规体" pitchFamily="2" charset="-122"/>
                  <a:ea typeface="造字工房朗倩体 常规体" pitchFamily="2" charset="-122"/>
                </a:rPr>
                <a:t>用投资估算价控制设计方案的选择和初步设计概算造价</a:t>
              </a:r>
              <a:endParaRPr lang="zh-CN" altLang="en-US" sz="3200" b="0" kern="1200" dirty="0">
                <a:latin typeface="造字工房朗倩体 常规体" pitchFamily="2" charset="-122"/>
                <a:ea typeface="造字工房朗倩体 常规体" pitchFamily="2" charset="-122"/>
              </a:endParaRPr>
            </a:p>
          </p:txBody>
        </p:sp>
        <p:sp>
          <p:nvSpPr>
            <p:cNvPr id="8" name="矩形 7"/>
            <p:cNvSpPr/>
            <p:nvPr/>
          </p:nvSpPr>
          <p:spPr>
            <a:xfrm>
              <a:off x="381000" y="3661282"/>
              <a:ext cx="11811000" cy="1108800"/>
            </a:xfrm>
            <a:prstGeom prst="rect">
              <a:avLst/>
            </a:prstGeom>
          </p:spPr>
          <p:style>
            <a:lnRef idx="2">
              <a:schemeClr val="accent2">
                <a:hueOff val="-727682"/>
                <a:satOff val="-41964"/>
                <a:lumOff val="4314"/>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zh-CN" altLang="en-US"/>
            </a:p>
          </p:txBody>
        </p:sp>
        <p:sp>
          <p:nvSpPr>
            <p:cNvPr id="9" name="任意多边形 8"/>
            <p:cNvSpPr/>
            <p:nvPr/>
          </p:nvSpPr>
          <p:spPr>
            <a:xfrm>
              <a:off x="971550" y="3011843"/>
              <a:ext cx="8267700" cy="1298880"/>
            </a:xfrm>
            <a:custGeom>
              <a:avLst/>
              <a:gdLst>
                <a:gd name="connsiteX0" fmla="*/ 0 w 8267700"/>
                <a:gd name="connsiteY0" fmla="*/ 216484 h 1298880"/>
                <a:gd name="connsiteX1" fmla="*/ 216484 w 8267700"/>
                <a:gd name="connsiteY1" fmla="*/ 0 h 1298880"/>
                <a:gd name="connsiteX2" fmla="*/ 8051216 w 8267700"/>
                <a:gd name="connsiteY2" fmla="*/ 0 h 1298880"/>
                <a:gd name="connsiteX3" fmla="*/ 8267700 w 8267700"/>
                <a:gd name="connsiteY3" fmla="*/ 216484 h 1298880"/>
                <a:gd name="connsiteX4" fmla="*/ 8267700 w 8267700"/>
                <a:gd name="connsiteY4" fmla="*/ 1082396 h 1298880"/>
                <a:gd name="connsiteX5" fmla="*/ 8051216 w 8267700"/>
                <a:gd name="connsiteY5" fmla="*/ 1298880 h 1298880"/>
                <a:gd name="connsiteX6" fmla="*/ 216484 w 8267700"/>
                <a:gd name="connsiteY6" fmla="*/ 1298880 h 1298880"/>
                <a:gd name="connsiteX7" fmla="*/ 0 w 8267700"/>
                <a:gd name="connsiteY7" fmla="*/ 1082396 h 1298880"/>
                <a:gd name="connsiteX8" fmla="*/ 0 w 8267700"/>
                <a:gd name="connsiteY8" fmla="*/ 216484 h 1298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67700" h="1298880">
                  <a:moveTo>
                    <a:pt x="0" y="216484"/>
                  </a:moveTo>
                  <a:cubicBezTo>
                    <a:pt x="0" y="96923"/>
                    <a:pt x="96923" y="0"/>
                    <a:pt x="216484" y="0"/>
                  </a:cubicBezTo>
                  <a:lnTo>
                    <a:pt x="8051216" y="0"/>
                  </a:lnTo>
                  <a:cubicBezTo>
                    <a:pt x="8170777" y="0"/>
                    <a:pt x="8267700" y="96923"/>
                    <a:pt x="8267700" y="216484"/>
                  </a:cubicBezTo>
                  <a:lnTo>
                    <a:pt x="8267700" y="1082396"/>
                  </a:lnTo>
                  <a:cubicBezTo>
                    <a:pt x="8267700" y="1201957"/>
                    <a:pt x="8170777" y="1298880"/>
                    <a:pt x="8051216" y="1298880"/>
                  </a:cubicBezTo>
                  <a:lnTo>
                    <a:pt x="216484" y="1298880"/>
                  </a:lnTo>
                  <a:cubicBezTo>
                    <a:pt x="96923" y="1298880"/>
                    <a:pt x="0" y="1201957"/>
                    <a:pt x="0" y="1082396"/>
                  </a:cubicBezTo>
                  <a:lnTo>
                    <a:pt x="0" y="216484"/>
                  </a:lnTo>
                  <a:close/>
                </a:path>
              </a:pathLst>
            </a:custGeom>
          </p:spPr>
          <p:style>
            <a:lnRef idx="2">
              <a:schemeClr val="lt1">
                <a:hueOff val="0"/>
                <a:satOff val="0"/>
                <a:lumOff val="0"/>
                <a:alphaOff val="0"/>
              </a:schemeClr>
            </a:lnRef>
            <a:fillRef idx="1">
              <a:schemeClr val="accent2">
                <a:hueOff val="-727682"/>
                <a:satOff val="-41964"/>
                <a:lumOff val="4314"/>
                <a:alphaOff val="0"/>
              </a:schemeClr>
            </a:fillRef>
            <a:effectRef idx="0">
              <a:schemeClr val="accent2">
                <a:hueOff val="-727682"/>
                <a:satOff val="-41964"/>
                <a:lumOff val="4314"/>
                <a:alphaOff val="0"/>
              </a:schemeClr>
            </a:effectRef>
            <a:fontRef idx="minor">
              <a:schemeClr val="lt1"/>
            </a:fontRef>
          </p:style>
          <p:txBody>
            <a:bodyPr spcFirstLastPara="0" vert="horz" wrap="square" lIns="375905" tIns="63406" rIns="375905" bIns="63406" numCol="1" spcCol="1270" anchor="ctr" anchorCtr="0">
              <a:noAutofit/>
            </a:bodyPr>
            <a:lstStyle/>
            <a:p>
              <a:pPr lvl="0" algn="l" defTabSz="1422400">
                <a:lnSpc>
                  <a:spcPct val="100000"/>
                </a:lnSpc>
                <a:spcBef>
                  <a:spcPct val="0"/>
                </a:spcBef>
                <a:spcAft>
                  <a:spcPct val="35000"/>
                </a:spcAft>
              </a:pPr>
              <a:r>
                <a:rPr lang="zh-CN" altLang="en-US" sz="3200" b="0" kern="1200" dirty="0" smtClean="0">
                  <a:latin typeface="造字工房朗倩体 常规体" pitchFamily="2" charset="-122"/>
                  <a:ea typeface="造字工房朗倩体 常规体" pitchFamily="2" charset="-122"/>
                </a:rPr>
                <a:t>用概算造价控制技术设计和修正概算造价</a:t>
              </a:r>
              <a:endParaRPr lang="zh-CN" altLang="en-US" sz="3200" b="0" kern="1200" dirty="0">
                <a:latin typeface="造字工房朗倩体 常规体" pitchFamily="2" charset="-122"/>
                <a:ea typeface="造字工房朗倩体 常规体" pitchFamily="2" charset="-122"/>
              </a:endParaRPr>
            </a:p>
          </p:txBody>
        </p:sp>
        <p:sp>
          <p:nvSpPr>
            <p:cNvPr id="10" name="矩形 9"/>
            <p:cNvSpPr/>
            <p:nvPr/>
          </p:nvSpPr>
          <p:spPr>
            <a:xfrm>
              <a:off x="381000" y="5657122"/>
              <a:ext cx="11811000" cy="1108800"/>
            </a:xfrm>
            <a:prstGeom prst="rect">
              <a:avLst/>
            </a:prstGeom>
          </p:spPr>
          <p:style>
            <a:lnRef idx="2">
              <a:schemeClr val="accent2">
                <a:hueOff val="-1455363"/>
                <a:satOff val="-83928"/>
                <a:lumOff val="8628"/>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zh-CN" altLang="en-US"/>
            </a:p>
          </p:txBody>
        </p:sp>
        <p:sp>
          <p:nvSpPr>
            <p:cNvPr id="11" name="任意多边形 10"/>
            <p:cNvSpPr/>
            <p:nvPr/>
          </p:nvSpPr>
          <p:spPr>
            <a:xfrm>
              <a:off x="971550" y="5007682"/>
              <a:ext cx="8267700" cy="1298880"/>
            </a:xfrm>
            <a:custGeom>
              <a:avLst/>
              <a:gdLst>
                <a:gd name="connsiteX0" fmla="*/ 0 w 8267700"/>
                <a:gd name="connsiteY0" fmla="*/ 216484 h 1298880"/>
                <a:gd name="connsiteX1" fmla="*/ 216484 w 8267700"/>
                <a:gd name="connsiteY1" fmla="*/ 0 h 1298880"/>
                <a:gd name="connsiteX2" fmla="*/ 8051216 w 8267700"/>
                <a:gd name="connsiteY2" fmla="*/ 0 h 1298880"/>
                <a:gd name="connsiteX3" fmla="*/ 8267700 w 8267700"/>
                <a:gd name="connsiteY3" fmla="*/ 216484 h 1298880"/>
                <a:gd name="connsiteX4" fmla="*/ 8267700 w 8267700"/>
                <a:gd name="connsiteY4" fmla="*/ 1082396 h 1298880"/>
                <a:gd name="connsiteX5" fmla="*/ 8051216 w 8267700"/>
                <a:gd name="connsiteY5" fmla="*/ 1298880 h 1298880"/>
                <a:gd name="connsiteX6" fmla="*/ 216484 w 8267700"/>
                <a:gd name="connsiteY6" fmla="*/ 1298880 h 1298880"/>
                <a:gd name="connsiteX7" fmla="*/ 0 w 8267700"/>
                <a:gd name="connsiteY7" fmla="*/ 1082396 h 1298880"/>
                <a:gd name="connsiteX8" fmla="*/ 0 w 8267700"/>
                <a:gd name="connsiteY8" fmla="*/ 216484 h 1298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67700" h="1298880">
                  <a:moveTo>
                    <a:pt x="0" y="216484"/>
                  </a:moveTo>
                  <a:cubicBezTo>
                    <a:pt x="0" y="96923"/>
                    <a:pt x="96923" y="0"/>
                    <a:pt x="216484" y="0"/>
                  </a:cubicBezTo>
                  <a:lnTo>
                    <a:pt x="8051216" y="0"/>
                  </a:lnTo>
                  <a:cubicBezTo>
                    <a:pt x="8170777" y="0"/>
                    <a:pt x="8267700" y="96923"/>
                    <a:pt x="8267700" y="216484"/>
                  </a:cubicBezTo>
                  <a:lnTo>
                    <a:pt x="8267700" y="1082396"/>
                  </a:lnTo>
                  <a:cubicBezTo>
                    <a:pt x="8267700" y="1201957"/>
                    <a:pt x="8170777" y="1298880"/>
                    <a:pt x="8051216" y="1298880"/>
                  </a:cubicBezTo>
                  <a:lnTo>
                    <a:pt x="216484" y="1298880"/>
                  </a:lnTo>
                  <a:cubicBezTo>
                    <a:pt x="96923" y="1298880"/>
                    <a:pt x="0" y="1201957"/>
                    <a:pt x="0" y="1082396"/>
                  </a:cubicBezTo>
                  <a:lnTo>
                    <a:pt x="0" y="216484"/>
                  </a:lnTo>
                  <a:close/>
                </a:path>
              </a:pathLst>
            </a:custGeom>
          </p:spPr>
          <p:style>
            <a:lnRef idx="2">
              <a:schemeClr val="lt1">
                <a:hueOff val="0"/>
                <a:satOff val="0"/>
                <a:lumOff val="0"/>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txBody>
            <a:bodyPr spcFirstLastPara="0" vert="horz" wrap="square" lIns="375905" tIns="63406" rIns="375905" bIns="63406" numCol="1" spcCol="1270" anchor="ctr" anchorCtr="0">
              <a:noAutofit/>
            </a:bodyPr>
            <a:lstStyle/>
            <a:p>
              <a:pPr lvl="0" algn="l" defTabSz="1422400">
                <a:lnSpc>
                  <a:spcPct val="100000"/>
                </a:lnSpc>
                <a:spcBef>
                  <a:spcPct val="0"/>
                </a:spcBef>
                <a:spcAft>
                  <a:spcPct val="35000"/>
                </a:spcAft>
              </a:pPr>
              <a:r>
                <a:rPr lang="zh-CN" altLang="en-US" sz="3200" b="0" kern="1200" smtClean="0">
                  <a:latin typeface="造字工房朗倩体 常规体" pitchFamily="2" charset="-122"/>
                  <a:ea typeface="造字工房朗倩体 常规体" pitchFamily="2" charset="-122"/>
                </a:rPr>
                <a:t>用概算造价和修正概算造价控制施工图设计和施工图预算造价</a:t>
              </a:r>
              <a:endParaRPr lang="zh-CN" altLang="en-US" sz="3200" b="0" kern="1200">
                <a:latin typeface="造字工房朗倩体 常规体" pitchFamily="2" charset="-122"/>
                <a:ea typeface="造字工房朗倩体 常规体" pitchFamily="2" charset="-122"/>
              </a:endParaRPr>
            </a:p>
          </p:txBody>
        </p:sp>
      </p:grpSp>
    </p:spTree>
    <p:extLst>
      <p:ext uri="{BB962C8B-B14F-4D97-AF65-F5344CB8AC3E}">
        <p14:creationId xmlns:p14="http://schemas.microsoft.com/office/powerpoint/2010/main" val="4247048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graphicFrame>
        <p:nvGraphicFramePr>
          <p:cNvPr id="4" name="内容占位符 3"/>
          <p:cNvGraphicFramePr>
            <a:graphicFrameLocks noGrp="1"/>
          </p:cNvGraphicFramePr>
          <p:nvPr>
            <p:ph idx="1"/>
            <p:extLst>
              <p:ext uri="{D42A27DB-BD31-4B8C-83A1-F6EECF244321}">
                <p14:modId xmlns:p14="http://schemas.microsoft.com/office/powerpoint/2010/main" val="3203695819"/>
              </p:ext>
            </p:extLst>
          </p:nvPr>
        </p:nvGraphicFramePr>
        <p:xfrm>
          <a:off x="447675" y="1347788"/>
          <a:ext cx="10906125"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5160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zh-CN" altLang="zh-CN" sz="3600" dirty="0"/>
              <a:t>合理的确定工程造价和有效的控制工程</a:t>
            </a:r>
            <a:r>
              <a:rPr lang="zh-CN" altLang="zh-CN" sz="3600" dirty="0" smtClean="0"/>
              <a:t>造价</a:t>
            </a:r>
            <a:r>
              <a:rPr lang="zh-CN" altLang="en-US" sz="3600" dirty="0" smtClean="0"/>
              <a:t>的关系</a:t>
            </a:r>
            <a:endParaRPr lang="zh-CN" altLang="en-US" sz="3600"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63565297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4261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工程造价的“三超”现象</a:t>
            </a:r>
            <a:endParaRPr lang="zh-CN" altLang="en-US" dirty="0"/>
          </a:p>
        </p:txBody>
      </p:sp>
      <p:sp>
        <p:nvSpPr>
          <p:cNvPr id="5" name="内容占位符 4"/>
          <p:cNvSpPr>
            <a:spLocks noGrp="1"/>
          </p:cNvSpPr>
          <p:nvPr>
            <p:ph idx="1"/>
          </p:nvPr>
        </p:nvSpPr>
        <p:spPr/>
        <p:txBody>
          <a:bodyPr>
            <a:normAutofit/>
          </a:bodyPr>
          <a:lstStyle/>
          <a:p>
            <a:r>
              <a:rPr lang="zh-CN" altLang="zh-CN" sz="3600" dirty="0"/>
              <a:t>决算超</a:t>
            </a:r>
            <a:r>
              <a:rPr lang="zh-CN" altLang="zh-CN" sz="3600" dirty="0" smtClean="0"/>
              <a:t>预算</a:t>
            </a:r>
            <a:endParaRPr lang="en-US" altLang="zh-CN" sz="3600" dirty="0" smtClean="0"/>
          </a:p>
          <a:p>
            <a:r>
              <a:rPr lang="zh-CN" altLang="zh-CN" sz="3600" dirty="0" smtClean="0"/>
              <a:t>预算</a:t>
            </a:r>
            <a:r>
              <a:rPr lang="zh-CN" altLang="zh-CN" sz="3600" dirty="0"/>
              <a:t>超</a:t>
            </a:r>
            <a:r>
              <a:rPr lang="zh-CN" altLang="zh-CN" sz="3600" dirty="0" smtClean="0"/>
              <a:t>概算</a:t>
            </a:r>
            <a:endParaRPr lang="en-US" altLang="zh-CN" sz="3600" dirty="0" smtClean="0"/>
          </a:p>
          <a:p>
            <a:r>
              <a:rPr lang="zh-CN" altLang="zh-CN" sz="3600" dirty="0" smtClean="0"/>
              <a:t>概算</a:t>
            </a:r>
            <a:r>
              <a:rPr lang="zh-CN" altLang="zh-CN" sz="3600" dirty="0"/>
              <a:t>超估算</a:t>
            </a:r>
            <a:endParaRPr lang="zh-CN" altLang="en-US" sz="3600" dirty="0"/>
          </a:p>
        </p:txBody>
      </p:sp>
    </p:spTree>
    <p:extLst>
      <p:ext uri="{BB962C8B-B14F-4D97-AF65-F5344CB8AC3E}">
        <p14:creationId xmlns:p14="http://schemas.microsoft.com/office/powerpoint/2010/main" val="170761424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TotalTime>
  <Words>546</Words>
  <Application>Microsoft Office PowerPoint</Application>
  <PresentationFormat>宽屏</PresentationFormat>
  <Paragraphs>54</Paragraphs>
  <Slides>16</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16</vt:i4>
      </vt:variant>
    </vt:vector>
  </HeadingPairs>
  <TitlesOfParts>
    <vt:vector size="22" baseType="lpstr">
      <vt:lpstr>宋体</vt:lpstr>
      <vt:lpstr>造字工房朗倩体 常规体</vt:lpstr>
      <vt:lpstr>Arial</vt:lpstr>
      <vt:lpstr>Calibri</vt:lpstr>
      <vt:lpstr>Times New Roman</vt:lpstr>
      <vt:lpstr>Office 主题</vt:lpstr>
      <vt:lpstr>1.4 工程造价管理的基本内容及工程造价有效控制的原则</vt:lpstr>
      <vt:lpstr>PowerPoint 演示文稿</vt:lpstr>
      <vt:lpstr>怎样合理确定？ 怎样有效控制？</vt:lpstr>
      <vt:lpstr>合理确定工程造价</vt:lpstr>
      <vt:lpstr>有效控制工程造价</vt:lpstr>
      <vt:lpstr>PowerPoint 演示文稿</vt:lpstr>
      <vt:lpstr>PowerPoint 演示文稿</vt:lpstr>
      <vt:lpstr>合理的确定工程造价和有效的控制工程造价的关系</vt:lpstr>
      <vt:lpstr>工程造价的“三超”现象</vt:lpstr>
      <vt:lpstr>工程造价应遵循的原则</vt:lpstr>
      <vt:lpstr>设计质量对于整个工程建设的效益至关重要</vt:lpstr>
      <vt:lpstr>工程造价应遵循的原则</vt:lpstr>
      <vt:lpstr>例子</vt:lpstr>
      <vt:lpstr>PowerPoint 演示文稿</vt:lpstr>
      <vt:lpstr>工程造价应遵循的原则</vt:lpstr>
      <vt:lpstr>总结</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 工程造价管理的基本内容及工程造价有效控制的原则</dc:title>
  <dc:creator>好 喵喵</dc:creator>
  <cp:lastModifiedBy>好 喵喵</cp:lastModifiedBy>
  <cp:revision>11</cp:revision>
  <dcterms:created xsi:type="dcterms:W3CDTF">2019-12-31T01:58:47Z</dcterms:created>
  <dcterms:modified xsi:type="dcterms:W3CDTF">2019-12-31T06:28:48Z</dcterms:modified>
</cp:coreProperties>
</file>