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8799"/>
    <a:srgbClr val="686573"/>
    <a:srgbClr val="D6D7DC"/>
    <a:srgbClr val="A6A298"/>
    <a:srgbClr val="7B7C74"/>
    <a:srgbClr val="9196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71" autoAdjust="0"/>
    <p:restoredTop sz="94660"/>
  </p:normalViewPr>
  <p:slideViewPr>
    <p:cSldViewPr snapToGrid="0">
      <p:cViewPr>
        <p:scale>
          <a:sx n="56" d="100"/>
          <a:sy n="56" d="100"/>
        </p:scale>
        <p:origin x="2240" y="1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8CD00-F56F-41E0-823C-914EA8CB58A0}"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zh-CN" altLang="en-US"/>
        </a:p>
      </dgm:t>
    </dgm:pt>
    <dgm:pt modelId="{301A54F3-6B7C-4AD3-9AF5-C0E066A651FF}">
      <dgm:prSet custT="1"/>
      <dgm:spPr>
        <a:solidFill>
          <a:srgbClr val="686573"/>
        </a:solidFill>
      </dgm:spPr>
      <dgm:t>
        <a:bodyPr/>
        <a:lstStyle/>
        <a:p>
          <a:pPr rtl="0"/>
          <a:r>
            <a:rPr lang="zh-CN" altLang="en-US" sz="3200" dirty="0">
              <a:latin typeface="造字工房尚雅体" pitchFamily="2" charset="-122"/>
              <a:ea typeface="造字工房尚雅体" pitchFamily="2" charset="-122"/>
            </a:rPr>
            <a:t>工程变更、索赔，以及工程实施中各种不可预见因素；</a:t>
          </a:r>
        </a:p>
      </dgm:t>
    </dgm:pt>
    <dgm:pt modelId="{E49AFBAA-D3B5-4FBF-8D43-EC7AC2C728A6}" type="parTrans" cxnId="{C77F947F-A72D-4C8E-91A4-EF94E3ADA61A}">
      <dgm:prSet/>
      <dgm:spPr/>
      <dgm:t>
        <a:bodyPr/>
        <a:lstStyle/>
        <a:p>
          <a:endParaRPr lang="zh-CN" altLang="en-US" sz="3200">
            <a:latin typeface="造字工房尚雅体" pitchFamily="2" charset="-122"/>
            <a:ea typeface="造字工房尚雅体" pitchFamily="2" charset="-122"/>
          </a:endParaRPr>
        </a:p>
      </dgm:t>
    </dgm:pt>
    <dgm:pt modelId="{869EA607-38F0-4C4F-85B2-944BE7670528}" type="sibTrans" cxnId="{C77F947F-A72D-4C8E-91A4-EF94E3ADA61A}">
      <dgm:prSet/>
      <dgm:spPr/>
      <dgm:t>
        <a:bodyPr/>
        <a:lstStyle/>
        <a:p>
          <a:endParaRPr lang="zh-CN" altLang="en-US" sz="3200">
            <a:latin typeface="造字工房尚雅体" pitchFamily="2" charset="-122"/>
            <a:ea typeface="造字工房尚雅体" pitchFamily="2" charset="-122"/>
          </a:endParaRPr>
        </a:p>
      </dgm:t>
    </dgm:pt>
    <dgm:pt modelId="{F74387FB-08F3-4740-A22B-A4C7D536845E}">
      <dgm:prSet custT="1"/>
      <dgm:spPr>
        <a:solidFill>
          <a:srgbClr val="9196C3"/>
        </a:solidFill>
      </dgm:spPr>
      <dgm:t>
        <a:bodyPr/>
        <a:lstStyle/>
        <a:p>
          <a:pPr rtl="0"/>
          <a:r>
            <a:rPr lang="zh-CN" altLang="en-US" sz="3200" dirty="0">
              <a:latin typeface="造字工房尚雅体" pitchFamily="2" charset="-122"/>
              <a:ea typeface="造字工房尚雅体" pitchFamily="2" charset="-122"/>
            </a:rPr>
            <a:t>施工阶段的造价管理难度加大。</a:t>
          </a:r>
        </a:p>
      </dgm:t>
    </dgm:pt>
    <dgm:pt modelId="{65D42A92-1F0F-413B-BC3F-7CF1DE0CD229}" type="parTrans" cxnId="{20631782-6407-43CC-94D1-1D204D3A4620}">
      <dgm:prSet/>
      <dgm:spPr/>
      <dgm:t>
        <a:bodyPr/>
        <a:lstStyle/>
        <a:p>
          <a:endParaRPr lang="zh-CN" altLang="en-US" sz="3200">
            <a:latin typeface="造字工房尚雅体" pitchFamily="2" charset="-122"/>
            <a:ea typeface="造字工房尚雅体" pitchFamily="2" charset="-122"/>
          </a:endParaRPr>
        </a:p>
      </dgm:t>
    </dgm:pt>
    <dgm:pt modelId="{3EEEF7D0-9C48-4E6B-9EE8-94D6C83AEB4E}" type="sibTrans" cxnId="{20631782-6407-43CC-94D1-1D204D3A4620}">
      <dgm:prSet/>
      <dgm:spPr/>
      <dgm:t>
        <a:bodyPr/>
        <a:lstStyle/>
        <a:p>
          <a:endParaRPr lang="zh-CN" altLang="en-US" sz="3200">
            <a:latin typeface="造字工房尚雅体" pitchFamily="2" charset="-122"/>
            <a:ea typeface="造字工房尚雅体" pitchFamily="2" charset="-122"/>
          </a:endParaRPr>
        </a:p>
      </dgm:t>
    </dgm:pt>
    <dgm:pt modelId="{7D94D23C-A9DC-468A-9A43-DD57B015BCDA}" type="pres">
      <dgm:prSet presAssocID="{B378CD00-F56F-41E0-823C-914EA8CB58A0}" presName="CompostProcess" presStyleCnt="0">
        <dgm:presLayoutVars>
          <dgm:dir/>
          <dgm:resizeHandles val="exact"/>
        </dgm:presLayoutVars>
      </dgm:prSet>
      <dgm:spPr/>
    </dgm:pt>
    <dgm:pt modelId="{09F85B55-1D72-4D05-8DA6-10991A4979D6}" type="pres">
      <dgm:prSet presAssocID="{B378CD00-F56F-41E0-823C-914EA8CB58A0}" presName="arrow" presStyleLbl="bgShp" presStyleIdx="0" presStyleCnt="1"/>
      <dgm:spPr/>
    </dgm:pt>
    <dgm:pt modelId="{B43A36FE-4574-4131-A4BA-F3D14C0140C0}" type="pres">
      <dgm:prSet presAssocID="{B378CD00-F56F-41E0-823C-914EA8CB58A0}" presName="linearProcess" presStyleCnt="0"/>
      <dgm:spPr/>
    </dgm:pt>
    <dgm:pt modelId="{D25345BE-4C72-48F6-B8D8-ED673B1AB69A}" type="pres">
      <dgm:prSet presAssocID="{301A54F3-6B7C-4AD3-9AF5-C0E066A651FF}" presName="textNode" presStyleLbl="node1" presStyleIdx="0" presStyleCnt="2" custScaleX="81263">
        <dgm:presLayoutVars>
          <dgm:bulletEnabled val="1"/>
        </dgm:presLayoutVars>
      </dgm:prSet>
      <dgm:spPr/>
    </dgm:pt>
    <dgm:pt modelId="{914F2CBE-E86C-42D2-9568-20AE6CB333F9}" type="pres">
      <dgm:prSet presAssocID="{869EA607-38F0-4C4F-85B2-944BE7670528}" presName="sibTrans" presStyleCnt="0"/>
      <dgm:spPr/>
    </dgm:pt>
    <dgm:pt modelId="{568E4664-FC82-45E1-A37D-4B30AF741109}" type="pres">
      <dgm:prSet presAssocID="{F74387FB-08F3-4740-A22B-A4C7D536845E}" presName="textNode" presStyleLbl="node1" presStyleIdx="1" presStyleCnt="2" custScaleX="85343">
        <dgm:presLayoutVars>
          <dgm:bulletEnabled val="1"/>
        </dgm:presLayoutVars>
      </dgm:prSet>
      <dgm:spPr/>
    </dgm:pt>
  </dgm:ptLst>
  <dgm:cxnLst>
    <dgm:cxn modelId="{DE8AE376-6A81-4D24-91F1-A997C62B9420}" type="presOf" srcId="{B378CD00-F56F-41E0-823C-914EA8CB58A0}" destId="{7D94D23C-A9DC-468A-9A43-DD57B015BCDA}" srcOrd="0" destOrd="0" presId="urn:microsoft.com/office/officeart/2005/8/layout/hProcess9"/>
    <dgm:cxn modelId="{C77F947F-A72D-4C8E-91A4-EF94E3ADA61A}" srcId="{B378CD00-F56F-41E0-823C-914EA8CB58A0}" destId="{301A54F3-6B7C-4AD3-9AF5-C0E066A651FF}" srcOrd="0" destOrd="0" parTransId="{E49AFBAA-D3B5-4FBF-8D43-EC7AC2C728A6}" sibTransId="{869EA607-38F0-4C4F-85B2-944BE7670528}"/>
    <dgm:cxn modelId="{20631782-6407-43CC-94D1-1D204D3A4620}" srcId="{B378CD00-F56F-41E0-823C-914EA8CB58A0}" destId="{F74387FB-08F3-4740-A22B-A4C7D536845E}" srcOrd="1" destOrd="0" parTransId="{65D42A92-1F0F-413B-BC3F-7CF1DE0CD229}" sibTransId="{3EEEF7D0-9C48-4E6B-9EE8-94D6C83AEB4E}"/>
    <dgm:cxn modelId="{7E43438B-6A93-499F-9DF8-54C4F668EF5E}" type="presOf" srcId="{F74387FB-08F3-4740-A22B-A4C7D536845E}" destId="{568E4664-FC82-45E1-A37D-4B30AF741109}" srcOrd="0" destOrd="0" presId="urn:microsoft.com/office/officeart/2005/8/layout/hProcess9"/>
    <dgm:cxn modelId="{7430D7C3-D147-44ED-9DA8-320569B29C60}" type="presOf" srcId="{301A54F3-6B7C-4AD3-9AF5-C0E066A651FF}" destId="{D25345BE-4C72-48F6-B8D8-ED673B1AB69A}" srcOrd="0" destOrd="0" presId="urn:microsoft.com/office/officeart/2005/8/layout/hProcess9"/>
    <dgm:cxn modelId="{3C2D1943-B336-4550-851B-E3C5413319E7}" type="presParOf" srcId="{7D94D23C-A9DC-468A-9A43-DD57B015BCDA}" destId="{09F85B55-1D72-4D05-8DA6-10991A4979D6}" srcOrd="0" destOrd="0" presId="urn:microsoft.com/office/officeart/2005/8/layout/hProcess9"/>
    <dgm:cxn modelId="{2F7E80C4-3F0F-4E0C-ACC8-39FD9B328CA7}" type="presParOf" srcId="{7D94D23C-A9DC-468A-9A43-DD57B015BCDA}" destId="{B43A36FE-4574-4131-A4BA-F3D14C0140C0}" srcOrd="1" destOrd="0" presId="urn:microsoft.com/office/officeart/2005/8/layout/hProcess9"/>
    <dgm:cxn modelId="{5EA48A6A-E306-4286-9CEF-4FFCBACCD265}" type="presParOf" srcId="{B43A36FE-4574-4131-A4BA-F3D14C0140C0}" destId="{D25345BE-4C72-48F6-B8D8-ED673B1AB69A}" srcOrd="0" destOrd="0" presId="urn:microsoft.com/office/officeart/2005/8/layout/hProcess9"/>
    <dgm:cxn modelId="{7D04A53A-4D52-45AF-B1CB-36E7607584EE}" type="presParOf" srcId="{B43A36FE-4574-4131-A4BA-F3D14C0140C0}" destId="{914F2CBE-E86C-42D2-9568-20AE6CB333F9}" srcOrd="1" destOrd="0" presId="urn:microsoft.com/office/officeart/2005/8/layout/hProcess9"/>
    <dgm:cxn modelId="{9614A92F-8105-4E29-A98F-D7F0C2C269CC}" type="presParOf" srcId="{B43A36FE-4574-4131-A4BA-F3D14C0140C0}" destId="{568E4664-FC82-45E1-A37D-4B30AF741109}" srcOrd="2"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EE47D6-FCD4-4205-9E8C-F16651A2E01F}"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zh-CN" altLang="en-US"/>
        </a:p>
      </dgm:t>
    </dgm:pt>
    <dgm:pt modelId="{23D12469-589A-4430-BA06-8F9F3AD652EB}">
      <dgm:prSet custT="1"/>
      <dgm:spPr>
        <a:solidFill>
          <a:srgbClr val="686573"/>
        </a:solidFill>
      </dgm:spPr>
      <dgm:t>
        <a:bodyPr/>
        <a:lstStyle/>
        <a:p>
          <a:pPr rtl="0"/>
          <a:r>
            <a:rPr lang="zh-CN" altLang="en-US" sz="2800" dirty="0">
              <a:latin typeface="造字工房坚黑体" pitchFamily="2" charset="-122"/>
              <a:ea typeface="造字工房坚黑体" pitchFamily="2" charset="-122"/>
            </a:rPr>
            <a:t>设计阶段</a:t>
          </a:r>
        </a:p>
      </dgm:t>
    </dgm:pt>
    <dgm:pt modelId="{B9864898-C79F-40AA-BBF3-9F4D2AEE9A23}" type="parTrans" cxnId="{568B0F84-BDD6-4D00-8C38-C697BEE0E00D}">
      <dgm:prSet/>
      <dgm:spPr/>
      <dgm:t>
        <a:bodyPr/>
        <a:lstStyle/>
        <a:p>
          <a:endParaRPr lang="zh-CN" altLang="en-US" sz="2000">
            <a:latin typeface="造字工房尚雅体" pitchFamily="2" charset="-122"/>
            <a:ea typeface="造字工房尚雅体" pitchFamily="2" charset="-122"/>
          </a:endParaRPr>
        </a:p>
      </dgm:t>
    </dgm:pt>
    <dgm:pt modelId="{FD5E6B85-5E64-4C39-9682-CCBA1FA197E7}" type="sibTrans" cxnId="{568B0F84-BDD6-4D00-8C38-C697BEE0E00D}">
      <dgm:prSet/>
      <dgm:spPr/>
      <dgm:t>
        <a:bodyPr/>
        <a:lstStyle/>
        <a:p>
          <a:endParaRPr lang="zh-CN" altLang="en-US" sz="2000">
            <a:latin typeface="造字工房尚雅体" pitchFamily="2" charset="-122"/>
            <a:ea typeface="造字工房尚雅体" pitchFamily="2" charset="-122"/>
          </a:endParaRPr>
        </a:p>
      </dgm:t>
    </dgm:pt>
    <dgm:pt modelId="{34F5850B-B0A4-404E-9A94-7F58DFA6E44F}">
      <dgm:prSet custT="1"/>
      <dgm:spPr>
        <a:solidFill>
          <a:srgbClr val="A6A298"/>
        </a:solidFill>
      </dgm:spPr>
      <dgm:t>
        <a:bodyPr/>
        <a:lstStyle/>
        <a:p>
          <a:pPr rtl="0"/>
          <a:r>
            <a:rPr lang="zh-CN" altLang="en-US" sz="2800" dirty="0">
              <a:latin typeface="造字工房坚黑体" pitchFamily="2" charset="-122"/>
              <a:ea typeface="造字工房坚黑体" pitchFamily="2" charset="-122"/>
            </a:rPr>
            <a:t>发承包阶段</a:t>
          </a:r>
        </a:p>
      </dgm:t>
    </dgm:pt>
    <dgm:pt modelId="{F9C71946-8FBA-4337-87CA-B049B07A8885}" type="parTrans" cxnId="{29C8A6BB-188A-425D-BD70-B1440CA76472}">
      <dgm:prSet/>
      <dgm:spPr/>
      <dgm:t>
        <a:bodyPr/>
        <a:lstStyle/>
        <a:p>
          <a:endParaRPr lang="zh-CN" altLang="en-US" sz="2000">
            <a:latin typeface="造字工房尚雅体" pitchFamily="2" charset="-122"/>
            <a:ea typeface="造字工房尚雅体" pitchFamily="2" charset="-122"/>
          </a:endParaRPr>
        </a:p>
      </dgm:t>
    </dgm:pt>
    <dgm:pt modelId="{83A4A9C4-AA99-4BD9-8847-04D363C43B55}" type="sibTrans" cxnId="{29C8A6BB-188A-425D-BD70-B1440CA76472}">
      <dgm:prSet/>
      <dgm:spPr/>
      <dgm:t>
        <a:bodyPr/>
        <a:lstStyle/>
        <a:p>
          <a:endParaRPr lang="zh-CN" altLang="en-US" sz="2000">
            <a:latin typeface="造字工房尚雅体" pitchFamily="2" charset="-122"/>
            <a:ea typeface="造字工房尚雅体" pitchFamily="2" charset="-122"/>
          </a:endParaRPr>
        </a:p>
      </dgm:t>
    </dgm:pt>
    <dgm:pt modelId="{4BCF4070-BF3F-4E9B-95A7-08EA3555FC7B}">
      <dgm:prSet custT="1"/>
      <dgm:spPr>
        <a:solidFill>
          <a:srgbClr val="728799"/>
        </a:solidFill>
      </dgm:spPr>
      <dgm:t>
        <a:bodyPr/>
        <a:lstStyle/>
        <a:p>
          <a:pPr rtl="0"/>
          <a:r>
            <a:rPr lang="zh-CN" altLang="en-US" sz="2800" dirty="0">
              <a:latin typeface="造字工房坚黑体" pitchFamily="2" charset="-122"/>
              <a:ea typeface="造字工房坚黑体" pitchFamily="2" charset="-122"/>
            </a:rPr>
            <a:t>施工阶段</a:t>
          </a:r>
        </a:p>
      </dgm:t>
    </dgm:pt>
    <dgm:pt modelId="{06C5223A-51B8-4574-A56D-9D927CAF769D}" type="parTrans" cxnId="{F759F35C-DC5D-4D19-BB9F-5DCBD07CAEB6}">
      <dgm:prSet/>
      <dgm:spPr/>
      <dgm:t>
        <a:bodyPr/>
        <a:lstStyle/>
        <a:p>
          <a:endParaRPr lang="zh-CN" altLang="en-US" sz="2000">
            <a:latin typeface="造字工房尚雅体" pitchFamily="2" charset="-122"/>
            <a:ea typeface="造字工房尚雅体" pitchFamily="2" charset="-122"/>
          </a:endParaRPr>
        </a:p>
      </dgm:t>
    </dgm:pt>
    <dgm:pt modelId="{05D5058E-C268-4640-A919-69036065AEC5}" type="sibTrans" cxnId="{F759F35C-DC5D-4D19-BB9F-5DCBD07CAEB6}">
      <dgm:prSet/>
      <dgm:spPr/>
      <dgm:t>
        <a:bodyPr/>
        <a:lstStyle/>
        <a:p>
          <a:endParaRPr lang="zh-CN" altLang="en-US" sz="2000">
            <a:latin typeface="造字工房尚雅体" pitchFamily="2" charset="-122"/>
            <a:ea typeface="造字工房尚雅体" pitchFamily="2" charset="-122"/>
          </a:endParaRPr>
        </a:p>
      </dgm:t>
    </dgm:pt>
    <dgm:pt modelId="{DAF64E79-3590-4EC5-98B2-21B5B0242E55}">
      <dgm:prSet custT="1"/>
      <dgm:spPr>
        <a:solidFill>
          <a:srgbClr val="7B7C74"/>
        </a:solidFill>
      </dgm:spPr>
      <dgm:t>
        <a:bodyPr/>
        <a:lstStyle/>
        <a:p>
          <a:pPr rtl="0"/>
          <a:r>
            <a:rPr lang="zh-CN" altLang="en-US" sz="2800" dirty="0">
              <a:latin typeface="造字工房坚黑体" pitchFamily="2" charset="-122"/>
              <a:ea typeface="造字工房坚黑体" pitchFamily="2" charset="-122"/>
            </a:rPr>
            <a:t>竣工验收阶段</a:t>
          </a:r>
        </a:p>
      </dgm:t>
    </dgm:pt>
    <dgm:pt modelId="{8590959D-2681-461E-9F00-8413B3F666A0}" type="parTrans" cxnId="{908D988A-EC19-40F6-BE7F-FBF34D2CCE46}">
      <dgm:prSet/>
      <dgm:spPr/>
      <dgm:t>
        <a:bodyPr/>
        <a:lstStyle/>
        <a:p>
          <a:endParaRPr lang="zh-CN" altLang="en-US" sz="2000">
            <a:latin typeface="造字工房尚雅体" pitchFamily="2" charset="-122"/>
            <a:ea typeface="造字工房尚雅体" pitchFamily="2" charset="-122"/>
          </a:endParaRPr>
        </a:p>
      </dgm:t>
    </dgm:pt>
    <dgm:pt modelId="{75F6B138-9A84-49A2-B2DF-DC59FD920DD7}" type="sibTrans" cxnId="{908D988A-EC19-40F6-BE7F-FBF34D2CCE46}">
      <dgm:prSet/>
      <dgm:spPr/>
      <dgm:t>
        <a:bodyPr/>
        <a:lstStyle/>
        <a:p>
          <a:endParaRPr lang="zh-CN" altLang="en-US" sz="2000">
            <a:latin typeface="造字工房尚雅体" pitchFamily="2" charset="-122"/>
            <a:ea typeface="造字工房尚雅体" pitchFamily="2" charset="-122"/>
          </a:endParaRPr>
        </a:p>
      </dgm:t>
    </dgm:pt>
    <dgm:pt modelId="{A50D4BCD-2828-41ED-9BB6-F289701C82DD}">
      <dgm:prSet custT="1"/>
      <dgm:spPr>
        <a:solidFill>
          <a:srgbClr val="686573"/>
        </a:solidFill>
      </dgm:spPr>
      <dgm:t>
        <a:bodyPr/>
        <a:lstStyle/>
        <a:p>
          <a:pPr rtl="0"/>
          <a:r>
            <a:rPr lang="zh-CN" altLang="en-US" sz="2000" dirty="0">
              <a:latin typeface="造字工房尚雅体" pitchFamily="2" charset="-122"/>
              <a:ea typeface="造字工房尚雅体" pitchFamily="2" charset="-122"/>
            </a:rPr>
            <a:t>造价人员主要从事优化设计方案，编制设计概算、修正的设计概算、和施工图预算；</a:t>
          </a:r>
        </a:p>
      </dgm:t>
    </dgm:pt>
    <dgm:pt modelId="{77D19032-B4BF-40ED-8782-7E2D7E57A516}" type="parTrans" cxnId="{CAD85F92-6A91-4140-9EE4-D0085ED8B016}">
      <dgm:prSet/>
      <dgm:spPr/>
      <dgm:t>
        <a:bodyPr/>
        <a:lstStyle/>
        <a:p>
          <a:endParaRPr lang="zh-CN" altLang="en-US" sz="2000">
            <a:latin typeface="造字工房尚雅体" pitchFamily="2" charset="-122"/>
            <a:ea typeface="造字工房尚雅体" pitchFamily="2" charset="-122"/>
          </a:endParaRPr>
        </a:p>
      </dgm:t>
    </dgm:pt>
    <dgm:pt modelId="{45AA1E3F-6B75-4CBE-95A2-C4E530B5BE48}" type="sibTrans" cxnId="{CAD85F92-6A91-4140-9EE4-D0085ED8B016}">
      <dgm:prSet/>
      <dgm:spPr/>
      <dgm:t>
        <a:bodyPr/>
        <a:lstStyle/>
        <a:p>
          <a:endParaRPr lang="zh-CN" altLang="en-US" sz="2000">
            <a:latin typeface="造字工房尚雅体" pitchFamily="2" charset="-122"/>
            <a:ea typeface="造字工房尚雅体" pitchFamily="2" charset="-122"/>
          </a:endParaRPr>
        </a:p>
      </dgm:t>
    </dgm:pt>
    <dgm:pt modelId="{E2FDAADB-F82F-4905-97EA-23F22DF0CBC5}">
      <dgm:prSet custT="1"/>
      <dgm:spPr>
        <a:solidFill>
          <a:srgbClr val="A6A298"/>
        </a:solidFill>
      </dgm:spPr>
      <dgm:t>
        <a:bodyPr/>
        <a:lstStyle/>
        <a:p>
          <a:pPr rtl="0"/>
          <a:r>
            <a:rPr lang="zh-CN" altLang="en-US" sz="2000" dirty="0">
              <a:latin typeface="造字工房尚雅体" pitchFamily="2" charset="-122"/>
              <a:ea typeface="造字工房尚雅体" pitchFamily="2" charset="-122"/>
            </a:rPr>
            <a:t>主要编制招标工程量清单和招标控制价、编制投标报价、中标后合同条款的约定与谈判等工作；</a:t>
          </a:r>
        </a:p>
      </dgm:t>
    </dgm:pt>
    <dgm:pt modelId="{D3508F60-7526-4C73-97DD-353A6868C04D}" type="parTrans" cxnId="{8BF14F90-74CB-43AC-ABE0-E5066FDC7A19}">
      <dgm:prSet/>
      <dgm:spPr/>
      <dgm:t>
        <a:bodyPr/>
        <a:lstStyle/>
        <a:p>
          <a:endParaRPr lang="zh-CN" altLang="en-US" sz="2000">
            <a:latin typeface="造字工房尚雅体" pitchFamily="2" charset="-122"/>
            <a:ea typeface="造字工房尚雅体" pitchFamily="2" charset="-122"/>
          </a:endParaRPr>
        </a:p>
      </dgm:t>
    </dgm:pt>
    <dgm:pt modelId="{8F5EDDE6-51B7-4DAA-9933-4BBAEB0C57E4}" type="sibTrans" cxnId="{8BF14F90-74CB-43AC-ABE0-E5066FDC7A19}">
      <dgm:prSet/>
      <dgm:spPr/>
      <dgm:t>
        <a:bodyPr/>
        <a:lstStyle/>
        <a:p>
          <a:endParaRPr lang="zh-CN" altLang="en-US" sz="2000">
            <a:latin typeface="造字工房尚雅体" pitchFamily="2" charset="-122"/>
            <a:ea typeface="造字工房尚雅体" pitchFamily="2" charset="-122"/>
          </a:endParaRPr>
        </a:p>
      </dgm:t>
    </dgm:pt>
    <dgm:pt modelId="{0947594E-414A-4F76-BBA7-538CCF262784}">
      <dgm:prSet custT="1"/>
      <dgm:spPr>
        <a:solidFill>
          <a:srgbClr val="728799"/>
        </a:solidFill>
      </dgm:spPr>
      <dgm:t>
        <a:bodyPr/>
        <a:lstStyle/>
        <a:p>
          <a:pPr rtl="0"/>
          <a:r>
            <a:rPr lang="zh-CN" altLang="en-US" sz="2000" dirty="0">
              <a:latin typeface="造字工房尚雅体" pitchFamily="2" charset="-122"/>
              <a:ea typeface="造字工房尚雅体" pitchFamily="2" charset="-122"/>
            </a:rPr>
            <a:t>主要编制资金使用计划、进行工程计量和进度款支付、处理工程变更、签证及索赔、调整合同价款等；</a:t>
          </a:r>
        </a:p>
      </dgm:t>
    </dgm:pt>
    <dgm:pt modelId="{0CC0A9B8-F68A-4A70-8ACF-A6B402C80B41}" type="parTrans" cxnId="{C17E6B2A-F8DB-4FDE-98C2-6EFF3D3748F1}">
      <dgm:prSet/>
      <dgm:spPr/>
      <dgm:t>
        <a:bodyPr/>
        <a:lstStyle/>
        <a:p>
          <a:endParaRPr lang="zh-CN" altLang="en-US" sz="2000">
            <a:latin typeface="造字工房尚雅体" pitchFamily="2" charset="-122"/>
            <a:ea typeface="造字工房尚雅体" pitchFamily="2" charset="-122"/>
          </a:endParaRPr>
        </a:p>
      </dgm:t>
    </dgm:pt>
    <dgm:pt modelId="{885EAEB8-7E9B-41D1-A3FA-53A915076AFA}" type="sibTrans" cxnId="{C17E6B2A-F8DB-4FDE-98C2-6EFF3D3748F1}">
      <dgm:prSet/>
      <dgm:spPr/>
      <dgm:t>
        <a:bodyPr/>
        <a:lstStyle/>
        <a:p>
          <a:endParaRPr lang="zh-CN" altLang="en-US" sz="2000">
            <a:latin typeface="造字工房尚雅体" pitchFamily="2" charset="-122"/>
            <a:ea typeface="造字工房尚雅体" pitchFamily="2" charset="-122"/>
          </a:endParaRPr>
        </a:p>
      </dgm:t>
    </dgm:pt>
    <dgm:pt modelId="{0EE56D10-4124-4829-8B2D-83617EA26F5D}">
      <dgm:prSet custT="1"/>
      <dgm:spPr>
        <a:solidFill>
          <a:srgbClr val="7B7C74"/>
        </a:solidFill>
      </dgm:spPr>
      <dgm:t>
        <a:bodyPr/>
        <a:lstStyle/>
        <a:p>
          <a:pPr rtl="0"/>
          <a:r>
            <a:rPr lang="zh-CN" altLang="en-US" sz="2000" dirty="0">
              <a:latin typeface="造字工房尚雅体" pitchFamily="2" charset="-122"/>
              <a:ea typeface="造字工房尚雅体" pitchFamily="2" charset="-122"/>
            </a:rPr>
            <a:t>整理竣工结算资料、编制和审核工程竣工结算、处理竣工后质量保证金。</a:t>
          </a:r>
        </a:p>
      </dgm:t>
    </dgm:pt>
    <dgm:pt modelId="{6853DAAE-2BDF-496A-8462-2E7497D9E12B}" type="parTrans" cxnId="{F0815F5F-4C41-4F44-87A4-E4169D9F3F50}">
      <dgm:prSet/>
      <dgm:spPr/>
      <dgm:t>
        <a:bodyPr/>
        <a:lstStyle/>
        <a:p>
          <a:endParaRPr lang="zh-CN" altLang="en-US" sz="2000">
            <a:latin typeface="造字工房尚雅体" pitchFamily="2" charset="-122"/>
            <a:ea typeface="造字工房尚雅体" pitchFamily="2" charset="-122"/>
          </a:endParaRPr>
        </a:p>
      </dgm:t>
    </dgm:pt>
    <dgm:pt modelId="{2B688BA7-81AC-4AEF-BAA3-DD4AE05CE50D}" type="sibTrans" cxnId="{F0815F5F-4C41-4F44-87A4-E4169D9F3F50}">
      <dgm:prSet/>
      <dgm:spPr/>
      <dgm:t>
        <a:bodyPr/>
        <a:lstStyle/>
        <a:p>
          <a:endParaRPr lang="zh-CN" altLang="en-US" sz="2000">
            <a:latin typeface="造字工房尚雅体" pitchFamily="2" charset="-122"/>
            <a:ea typeface="造字工房尚雅体" pitchFamily="2" charset="-122"/>
          </a:endParaRPr>
        </a:p>
      </dgm:t>
    </dgm:pt>
    <dgm:pt modelId="{599C5069-6324-4B88-BE7F-7AFD1BCAE706}" type="pres">
      <dgm:prSet presAssocID="{2AEE47D6-FCD4-4205-9E8C-F16651A2E01F}" presName="Name0" presStyleCnt="0">
        <dgm:presLayoutVars>
          <dgm:dir/>
          <dgm:resizeHandles val="exact"/>
        </dgm:presLayoutVars>
      </dgm:prSet>
      <dgm:spPr/>
    </dgm:pt>
    <dgm:pt modelId="{A2C58EF5-30FC-45C3-AC99-FCD90E2AB294}" type="pres">
      <dgm:prSet presAssocID="{23D12469-589A-4430-BA06-8F9F3AD652EB}" presName="node" presStyleLbl="node1" presStyleIdx="0" presStyleCnt="4">
        <dgm:presLayoutVars>
          <dgm:bulletEnabled val="1"/>
        </dgm:presLayoutVars>
      </dgm:prSet>
      <dgm:spPr/>
    </dgm:pt>
    <dgm:pt modelId="{12BFAC66-847B-4489-949F-DEA8EAAC7B27}" type="pres">
      <dgm:prSet presAssocID="{FD5E6B85-5E64-4C39-9682-CCBA1FA197E7}" presName="sibTrans" presStyleCnt="0"/>
      <dgm:spPr/>
    </dgm:pt>
    <dgm:pt modelId="{D732A960-071D-48B2-B3B0-EDA28FEA6483}" type="pres">
      <dgm:prSet presAssocID="{34F5850B-B0A4-404E-9A94-7F58DFA6E44F}" presName="node" presStyleLbl="node1" presStyleIdx="1" presStyleCnt="4">
        <dgm:presLayoutVars>
          <dgm:bulletEnabled val="1"/>
        </dgm:presLayoutVars>
      </dgm:prSet>
      <dgm:spPr/>
    </dgm:pt>
    <dgm:pt modelId="{A0F966BC-E2E3-4503-9595-2CDA261BD3BF}" type="pres">
      <dgm:prSet presAssocID="{83A4A9C4-AA99-4BD9-8847-04D363C43B55}" presName="sibTrans" presStyleCnt="0"/>
      <dgm:spPr/>
    </dgm:pt>
    <dgm:pt modelId="{982566F8-4752-46D8-A10D-5B151C072D7C}" type="pres">
      <dgm:prSet presAssocID="{4BCF4070-BF3F-4E9B-95A7-08EA3555FC7B}" presName="node" presStyleLbl="node1" presStyleIdx="2" presStyleCnt="4">
        <dgm:presLayoutVars>
          <dgm:bulletEnabled val="1"/>
        </dgm:presLayoutVars>
      </dgm:prSet>
      <dgm:spPr/>
    </dgm:pt>
    <dgm:pt modelId="{D72381E9-B11F-4F40-8469-730D466CA1F0}" type="pres">
      <dgm:prSet presAssocID="{05D5058E-C268-4640-A919-69036065AEC5}" presName="sibTrans" presStyleCnt="0"/>
      <dgm:spPr/>
    </dgm:pt>
    <dgm:pt modelId="{4A3A3DA0-B922-40E7-802D-BCB8FFA80737}" type="pres">
      <dgm:prSet presAssocID="{DAF64E79-3590-4EC5-98B2-21B5B0242E55}" presName="node" presStyleLbl="node1" presStyleIdx="3" presStyleCnt="4">
        <dgm:presLayoutVars>
          <dgm:bulletEnabled val="1"/>
        </dgm:presLayoutVars>
      </dgm:prSet>
      <dgm:spPr/>
    </dgm:pt>
  </dgm:ptLst>
  <dgm:cxnLst>
    <dgm:cxn modelId="{C17E6B2A-F8DB-4FDE-98C2-6EFF3D3748F1}" srcId="{4BCF4070-BF3F-4E9B-95A7-08EA3555FC7B}" destId="{0947594E-414A-4F76-BBA7-538CCF262784}" srcOrd="0" destOrd="0" parTransId="{0CC0A9B8-F68A-4A70-8ACF-A6B402C80B41}" sibTransId="{885EAEB8-7E9B-41D1-A3FA-53A915076AFA}"/>
    <dgm:cxn modelId="{6A4D0230-383F-4622-884A-886C076A81DE}" type="presOf" srcId="{E2FDAADB-F82F-4905-97EA-23F22DF0CBC5}" destId="{D732A960-071D-48B2-B3B0-EDA28FEA6483}" srcOrd="0" destOrd="1" presId="urn:microsoft.com/office/officeart/2005/8/layout/hList6"/>
    <dgm:cxn modelId="{74117D39-14E1-43E1-AF49-8AC568646126}" type="presOf" srcId="{0947594E-414A-4F76-BBA7-538CCF262784}" destId="{982566F8-4752-46D8-A10D-5B151C072D7C}" srcOrd="0" destOrd="1" presId="urn:microsoft.com/office/officeart/2005/8/layout/hList6"/>
    <dgm:cxn modelId="{70A9813D-1B44-4CB2-B9CD-EEA7579E9717}" type="presOf" srcId="{34F5850B-B0A4-404E-9A94-7F58DFA6E44F}" destId="{D732A960-071D-48B2-B3B0-EDA28FEA6483}" srcOrd="0" destOrd="0" presId="urn:microsoft.com/office/officeart/2005/8/layout/hList6"/>
    <dgm:cxn modelId="{F759F35C-DC5D-4D19-BB9F-5DCBD07CAEB6}" srcId="{2AEE47D6-FCD4-4205-9E8C-F16651A2E01F}" destId="{4BCF4070-BF3F-4E9B-95A7-08EA3555FC7B}" srcOrd="2" destOrd="0" parTransId="{06C5223A-51B8-4574-A56D-9D927CAF769D}" sibTransId="{05D5058E-C268-4640-A919-69036065AEC5}"/>
    <dgm:cxn modelId="{F0815F5F-4C41-4F44-87A4-E4169D9F3F50}" srcId="{DAF64E79-3590-4EC5-98B2-21B5B0242E55}" destId="{0EE56D10-4124-4829-8B2D-83617EA26F5D}" srcOrd="0" destOrd="0" parTransId="{6853DAAE-2BDF-496A-8462-2E7497D9E12B}" sibTransId="{2B688BA7-81AC-4AEF-BAA3-DD4AE05CE50D}"/>
    <dgm:cxn modelId="{D1F26470-4648-4DCB-BE31-C6437B34628B}" type="presOf" srcId="{23D12469-589A-4430-BA06-8F9F3AD652EB}" destId="{A2C58EF5-30FC-45C3-AC99-FCD90E2AB294}" srcOrd="0" destOrd="0" presId="urn:microsoft.com/office/officeart/2005/8/layout/hList6"/>
    <dgm:cxn modelId="{54E4FC74-48DA-4F5E-BFE5-707186EDA89D}" type="presOf" srcId="{4BCF4070-BF3F-4E9B-95A7-08EA3555FC7B}" destId="{982566F8-4752-46D8-A10D-5B151C072D7C}" srcOrd="0" destOrd="0" presId="urn:microsoft.com/office/officeart/2005/8/layout/hList6"/>
    <dgm:cxn modelId="{C0070F81-B02D-43CD-BA09-504ADDB5CF05}" type="presOf" srcId="{0EE56D10-4124-4829-8B2D-83617EA26F5D}" destId="{4A3A3DA0-B922-40E7-802D-BCB8FFA80737}" srcOrd="0" destOrd="1" presId="urn:microsoft.com/office/officeart/2005/8/layout/hList6"/>
    <dgm:cxn modelId="{568B0F84-BDD6-4D00-8C38-C697BEE0E00D}" srcId="{2AEE47D6-FCD4-4205-9E8C-F16651A2E01F}" destId="{23D12469-589A-4430-BA06-8F9F3AD652EB}" srcOrd="0" destOrd="0" parTransId="{B9864898-C79F-40AA-BBF3-9F4D2AEE9A23}" sibTransId="{FD5E6B85-5E64-4C39-9682-CCBA1FA197E7}"/>
    <dgm:cxn modelId="{908D988A-EC19-40F6-BE7F-FBF34D2CCE46}" srcId="{2AEE47D6-FCD4-4205-9E8C-F16651A2E01F}" destId="{DAF64E79-3590-4EC5-98B2-21B5B0242E55}" srcOrd="3" destOrd="0" parTransId="{8590959D-2681-461E-9F00-8413B3F666A0}" sibTransId="{75F6B138-9A84-49A2-B2DF-DC59FD920DD7}"/>
    <dgm:cxn modelId="{8BF14F90-74CB-43AC-ABE0-E5066FDC7A19}" srcId="{34F5850B-B0A4-404E-9A94-7F58DFA6E44F}" destId="{E2FDAADB-F82F-4905-97EA-23F22DF0CBC5}" srcOrd="0" destOrd="0" parTransId="{D3508F60-7526-4C73-97DD-353A6868C04D}" sibTransId="{8F5EDDE6-51B7-4DAA-9933-4BBAEB0C57E4}"/>
    <dgm:cxn modelId="{CAD85F92-6A91-4140-9EE4-D0085ED8B016}" srcId="{23D12469-589A-4430-BA06-8F9F3AD652EB}" destId="{A50D4BCD-2828-41ED-9BB6-F289701C82DD}" srcOrd="0" destOrd="0" parTransId="{77D19032-B4BF-40ED-8782-7E2D7E57A516}" sibTransId="{45AA1E3F-6B75-4CBE-95A2-C4E530B5BE48}"/>
    <dgm:cxn modelId="{5D4F5BAE-5F4F-4FD7-A431-BBE3D8250E5D}" type="presOf" srcId="{DAF64E79-3590-4EC5-98B2-21B5B0242E55}" destId="{4A3A3DA0-B922-40E7-802D-BCB8FFA80737}" srcOrd="0" destOrd="0" presId="urn:microsoft.com/office/officeart/2005/8/layout/hList6"/>
    <dgm:cxn modelId="{29C8A6BB-188A-425D-BD70-B1440CA76472}" srcId="{2AEE47D6-FCD4-4205-9E8C-F16651A2E01F}" destId="{34F5850B-B0A4-404E-9A94-7F58DFA6E44F}" srcOrd="1" destOrd="0" parTransId="{F9C71946-8FBA-4337-87CA-B049B07A8885}" sibTransId="{83A4A9C4-AA99-4BD9-8847-04D363C43B55}"/>
    <dgm:cxn modelId="{2BE14DEB-1A9F-4E49-A648-16673D1252EA}" type="presOf" srcId="{A50D4BCD-2828-41ED-9BB6-F289701C82DD}" destId="{A2C58EF5-30FC-45C3-AC99-FCD90E2AB294}" srcOrd="0" destOrd="1" presId="urn:microsoft.com/office/officeart/2005/8/layout/hList6"/>
    <dgm:cxn modelId="{1BB907EF-9F19-4D2E-AF90-747717056BF2}" type="presOf" srcId="{2AEE47D6-FCD4-4205-9E8C-F16651A2E01F}" destId="{599C5069-6324-4B88-BE7F-7AFD1BCAE706}" srcOrd="0" destOrd="0" presId="urn:microsoft.com/office/officeart/2005/8/layout/hList6"/>
    <dgm:cxn modelId="{DCE54819-F29A-40AA-8B66-B1FF81856616}" type="presParOf" srcId="{599C5069-6324-4B88-BE7F-7AFD1BCAE706}" destId="{A2C58EF5-30FC-45C3-AC99-FCD90E2AB294}" srcOrd="0" destOrd="0" presId="urn:microsoft.com/office/officeart/2005/8/layout/hList6"/>
    <dgm:cxn modelId="{AE17F3BD-2BF5-41AE-AE08-9B9D9229123B}" type="presParOf" srcId="{599C5069-6324-4B88-BE7F-7AFD1BCAE706}" destId="{12BFAC66-847B-4489-949F-DEA8EAAC7B27}" srcOrd="1" destOrd="0" presId="urn:microsoft.com/office/officeart/2005/8/layout/hList6"/>
    <dgm:cxn modelId="{AA6AAF3D-CB9C-412B-AF6E-942025F3F0C5}" type="presParOf" srcId="{599C5069-6324-4B88-BE7F-7AFD1BCAE706}" destId="{D732A960-071D-48B2-B3B0-EDA28FEA6483}" srcOrd="2" destOrd="0" presId="urn:microsoft.com/office/officeart/2005/8/layout/hList6"/>
    <dgm:cxn modelId="{5ACF2078-899A-411D-B978-33176EA34D00}" type="presParOf" srcId="{599C5069-6324-4B88-BE7F-7AFD1BCAE706}" destId="{A0F966BC-E2E3-4503-9595-2CDA261BD3BF}" srcOrd="3" destOrd="0" presId="urn:microsoft.com/office/officeart/2005/8/layout/hList6"/>
    <dgm:cxn modelId="{B895B1AC-7891-4AA6-BEC4-2FBF20DA8378}" type="presParOf" srcId="{599C5069-6324-4B88-BE7F-7AFD1BCAE706}" destId="{982566F8-4752-46D8-A10D-5B151C072D7C}" srcOrd="4" destOrd="0" presId="urn:microsoft.com/office/officeart/2005/8/layout/hList6"/>
    <dgm:cxn modelId="{EE90DF2D-87E7-423D-8922-45160949CD79}" type="presParOf" srcId="{599C5069-6324-4B88-BE7F-7AFD1BCAE706}" destId="{D72381E9-B11F-4F40-8469-730D466CA1F0}" srcOrd="5" destOrd="0" presId="urn:microsoft.com/office/officeart/2005/8/layout/hList6"/>
    <dgm:cxn modelId="{B6635076-0711-48FE-BB1E-6FD7E22C4049}" type="presParOf" srcId="{599C5069-6324-4B88-BE7F-7AFD1BCAE706}" destId="{4A3A3DA0-B922-40E7-802D-BCB8FFA80737}"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73397C-7E34-48F0-A7CA-917B2BDE1E41}"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zh-CN" altLang="en-US"/>
        </a:p>
      </dgm:t>
    </dgm:pt>
    <dgm:pt modelId="{301F322C-1FAA-439A-91C7-99B5E7ED0355}">
      <dgm:prSet custT="1"/>
      <dgm:spPr>
        <a:solidFill>
          <a:srgbClr val="686573"/>
        </a:solidFill>
      </dgm:spPr>
      <dgm:t>
        <a:bodyPr/>
        <a:lstStyle/>
        <a:p>
          <a:pPr rtl="0"/>
          <a:r>
            <a:rPr lang="zh-CN" altLang="en-US" sz="2800">
              <a:latin typeface="造字工房尚雅体" pitchFamily="2" charset="-122"/>
              <a:ea typeface="造字工房尚雅体" pitchFamily="2" charset="-122"/>
            </a:rPr>
            <a:t>建筑产品生产周期长、涉及的范围广；</a:t>
          </a:r>
        </a:p>
      </dgm:t>
    </dgm:pt>
    <dgm:pt modelId="{56E1D851-1676-430D-96FE-5281FBF0B97C}" type="parTrans" cxnId="{10FA1569-CAA2-4935-B125-483A6B5BE069}">
      <dgm:prSet/>
      <dgm:spPr/>
      <dgm:t>
        <a:bodyPr/>
        <a:lstStyle/>
        <a:p>
          <a:endParaRPr lang="zh-CN" altLang="en-US" sz="2800">
            <a:latin typeface="造字工房尚雅体" pitchFamily="2" charset="-122"/>
            <a:ea typeface="造字工房尚雅体" pitchFamily="2" charset="-122"/>
          </a:endParaRPr>
        </a:p>
      </dgm:t>
    </dgm:pt>
    <dgm:pt modelId="{55DDA644-44D4-4726-A053-DA103C561D31}" type="sibTrans" cxnId="{10FA1569-CAA2-4935-B125-483A6B5BE069}">
      <dgm:prSet custT="1"/>
      <dgm:spPr/>
      <dgm:t>
        <a:bodyPr/>
        <a:lstStyle/>
        <a:p>
          <a:endParaRPr lang="zh-CN" altLang="en-US" sz="2800">
            <a:latin typeface="造字工房尚雅体" pitchFamily="2" charset="-122"/>
            <a:ea typeface="造字工房尚雅体" pitchFamily="2" charset="-122"/>
          </a:endParaRPr>
        </a:p>
      </dgm:t>
    </dgm:pt>
    <dgm:pt modelId="{24183732-6DC5-4463-B5D4-F22B52B875EE}">
      <dgm:prSet custT="1"/>
      <dgm:spPr>
        <a:solidFill>
          <a:srgbClr val="7B7C74"/>
        </a:solidFill>
      </dgm:spPr>
      <dgm:t>
        <a:bodyPr/>
        <a:lstStyle/>
        <a:p>
          <a:pPr rtl="0"/>
          <a:r>
            <a:rPr lang="zh-CN" altLang="en-US" sz="2800" dirty="0">
              <a:latin typeface="造字工房尚雅体" pitchFamily="2" charset="-122"/>
              <a:ea typeface="造字工房尚雅体" pitchFamily="2" charset="-122"/>
            </a:rPr>
            <a:t>许多影响工程造价的动态因素：如工程变更，设备材料价格的变动，工资标准以及费率、利率、汇率等的变化。</a:t>
          </a:r>
        </a:p>
      </dgm:t>
    </dgm:pt>
    <dgm:pt modelId="{6F7F67ED-9188-45E9-9726-4F926B68B920}" type="parTrans" cxnId="{9FF84DD5-B168-4521-A980-A5833DE6F0E4}">
      <dgm:prSet/>
      <dgm:spPr/>
      <dgm:t>
        <a:bodyPr/>
        <a:lstStyle/>
        <a:p>
          <a:endParaRPr lang="zh-CN" altLang="en-US" sz="2800">
            <a:latin typeface="造字工房尚雅体" pitchFamily="2" charset="-122"/>
            <a:ea typeface="造字工房尚雅体" pitchFamily="2" charset="-122"/>
          </a:endParaRPr>
        </a:p>
      </dgm:t>
    </dgm:pt>
    <dgm:pt modelId="{E0BE2E73-2553-4078-9DDA-9BFC4CBD58E6}" type="sibTrans" cxnId="{9FF84DD5-B168-4521-A980-A5833DE6F0E4}">
      <dgm:prSet custT="1"/>
      <dgm:spPr>
        <a:solidFill>
          <a:srgbClr val="D6D7DC">
            <a:alpha val="90000"/>
          </a:srgbClr>
        </a:solidFill>
        <a:ln>
          <a:solidFill>
            <a:srgbClr val="D6D7DC"/>
          </a:solidFill>
        </a:ln>
      </dgm:spPr>
      <dgm:t>
        <a:bodyPr/>
        <a:lstStyle/>
        <a:p>
          <a:endParaRPr lang="zh-CN" altLang="en-US" sz="2800">
            <a:latin typeface="造字工房尚雅体" pitchFamily="2" charset="-122"/>
            <a:ea typeface="造字工房尚雅体" pitchFamily="2" charset="-122"/>
          </a:endParaRPr>
        </a:p>
      </dgm:t>
    </dgm:pt>
    <dgm:pt modelId="{7CD1BC4C-A46B-48EC-B654-85709D7A5D36}">
      <dgm:prSet custT="1"/>
      <dgm:spPr>
        <a:solidFill>
          <a:srgbClr val="A6A298"/>
        </a:solidFill>
      </dgm:spPr>
      <dgm:t>
        <a:bodyPr/>
        <a:lstStyle/>
        <a:p>
          <a:r>
            <a:rPr lang="zh-CN" altLang="en-US" sz="2800" dirty="0">
              <a:latin typeface="造字工房尚雅体" pitchFamily="2" charset="-122"/>
              <a:ea typeface="造字工房尚雅体" pitchFamily="2" charset="-122"/>
            </a:rPr>
            <a:t>竣工决算后才能最终确定工程的实际造价。</a:t>
          </a:r>
        </a:p>
      </dgm:t>
    </dgm:pt>
    <dgm:pt modelId="{63F2433F-906A-4CBB-8AB7-1934875F74D3}" type="parTrans" cxnId="{2541BA2F-85EB-4D27-AB66-35ED5031043E}">
      <dgm:prSet/>
      <dgm:spPr/>
      <dgm:t>
        <a:bodyPr/>
        <a:lstStyle/>
        <a:p>
          <a:endParaRPr lang="zh-CN" altLang="en-US" sz="2800">
            <a:latin typeface="造字工房尚雅体" pitchFamily="2" charset="-122"/>
            <a:ea typeface="造字工房尚雅体" pitchFamily="2" charset="-122"/>
          </a:endParaRPr>
        </a:p>
      </dgm:t>
    </dgm:pt>
    <dgm:pt modelId="{F90629C7-6A6D-4812-BF38-7F39892FBA0E}" type="sibTrans" cxnId="{2541BA2F-85EB-4D27-AB66-35ED5031043E}">
      <dgm:prSet/>
      <dgm:spPr/>
      <dgm:t>
        <a:bodyPr/>
        <a:lstStyle/>
        <a:p>
          <a:endParaRPr lang="zh-CN" altLang="en-US" sz="2800">
            <a:latin typeface="造字工房尚雅体" pitchFamily="2" charset="-122"/>
            <a:ea typeface="造字工房尚雅体" pitchFamily="2" charset="-122"/>
          </a:endParaRPr>
        </a:p>
      </dgm:t>
    </dgm:pt>
    <dgm:pt modelId="{58648AC0-92E2-4655-A91E-5EF366AB1CC9}" type="pres">
      <dgm:prSet presAssocID="{1173397C-7E34-48F0-A7CA-917B2BDE1E41}" presName="outerComposite" presStyleCnt="0">
        <dgm:presLayoutVars>
          <dgm:chMax val="5"/>
          <dgm:dir/>
          <dgm:resizeHandles val="exact"/>
        </dgm:presLayoutVars>
      </dgm:prSet>
      <dgm:spPr/>
    </dgm:pt>
    <dgm:pt modelId="{789A4D76-8146-4DB4-9C53-EE243BDEF0C6}" type="pres">
      <dgm:prSet presAssocID="{1173397C-7E34-48F0-A7CA-917B2BDE1E41}" presName="dummyMaxCanvas" presStyleCnt="0">
        <dgm:presLayoutVars/>
      </dgm:prSet>
      <dgm:spPr/>
    </dgm:pt>
    <dgm:pt modelId="{9F87B026-315F-4AD8-8A0E-354211670E60}" type="pres">
      <dgm:prSet presAssocID="{1173397C-7E34-48F0-A7CA-917B2BDE1E41}" presName="ThreeNodes_1" presStyleLbl="node1" presStyleIdx="0" presStyleCnt="3">
        <dgm:presLayoutVars>
          <dgm:bulletEnabled val="1"/>
        </dgm:presLayoutVars>
      </dgm:prSet>
      <dgm:spPr/>
    </dgm:pt>
    <dgm:pt modelId="{328474B3-F888-4544-B928-DEA08BAD2EBB}" type="pres">
      <dgm:prSet presAssocID="{1173397C-7E34-48F0-A7CA-917B2BDE1E41}" presName="ThreeNodes_2" presStyleLbl="node1" presStyleIdx="1" presStyleCnt="3" custScaleY="130245">
        <dgm:presLayoutVars>
          <dgm:bulletEnabled val="1"/>
        </dgm:presLayoutVars>
      </dgm:prSet>
      <dgm:spPr/>
    </dgm:pt>
    <dgm:pt modelId="{35444077-2A4C-401A-9084-78605A8543DD}" type="pres">
      <dgm:prSet presAssocID="{1173397C-7E34-48F0-A7CA-917B2BDE1E41}" presName="ThreeNodes_3" presStyleLbl="node1" presStyleIdx="2" presStyleCnt="3">
        <dgm:presLayoutVars>
          <dgm:bulletEnabled val="1"/>
        </dgm:presLayoutVars>
      </dgm:prSet>
      <dgm:spPr/>
    </dgm:pt>
    <dgm:pt modelId="{3F27CE2D-BAD2-4279-8E05-7AFFA8F2AFAB}" type="pres">
      <dgm:prSet presAssocID="{1173397C-7E34-48F0-A7CA-917B2BDE1E41}" presName="ThreeConn_1-2" presStyleLbl="fgAccFollowNode1" presStyleIdx="0" presStyleCnt="2">
        <dgm:presLayoutVars>
          <dgm:bulletEnabled val="1"/>
        </dgm:presLayoutVars>
      </dgm:prSet>
      <dgm:spPr/>
    </dgm:pt>
    <dgm:pt modelId="{AB322B31-1326-4709-8658-5EA20C3E40EA}" type="pres">
      <dgm:prSet presAssocID="{1173397C-7E34-48F0-A7CA-917B2BDE1E41}" presName="ThreeConn_2-3" presStyleLbl="fgAccFollowNode1" presStyleIdx="1" presStyleCnt="2">
        <dgm:presLayoutVars>
          <dgm:bulletEnabled val="1"/>
        </dgm:presLayoutVars>
      </dgm:prSet>
      <dgm:spPr/>
    </dgm:pt>
    <dgm:pt modelId="{D33A0192-F0CB-4597-812E-421267B86D95}" type="pres">
      <dgm:prSet presAssocID="{1173397C-7E34-48F0-A7CA-917B2BDE1E41}" presName="ThreeNodes_1_text" presStyleLbl="node1" presStyleIdx="2" presStyleCnt="3">
        <dgm:presLayoutVars>
          <dgm:bulletEnabled val="1"/>
        </dgm:presLayoutVars>
      </dgm:prSet>
      <dgm:spPr/>
    </dgm:pt>
    <dgm:pt modelId="{D759C238-A7E7-4429-869F-46A1E1F45674}" type="pres">
      <dgm:prSet presAssocID="{1173397C-7E34-48F0-A7CA-917B2BDE1E41}" presName="ThreeNodes_2_text" presStyleLbl="node1" presStyleIdx="2" presStyleCnt="3">
        <dgm:presLayoutVars>
          <dgm:bulletEnabled val="1"/>
        </dgm:presLayoutVars>
      </dgm:prSet>
      <dgm:spPr/>
    </dgm:pt>
    <dgm:pt modelId="{7151863A-5E60-4583-85A3-811C796105C4}" type="pres">
      <dgm:prSet presAssocID="{1173397C-7E34-48F0-A7CA-917B2BDE1E41}" presName="ThreeNodes_3_text" presStyleLbl="node1" presStyleIdx="2" presStyleCnt="3">
        <dgm:presLayoutVars>
          <dgm:bulletEnabled val="1"/>
        </dgm:presLayoutVars>
      </dgm:prSet>
      <dgm:spPr/>
    </dgm:pt>
  </dgm:ptLst>
  <dgm:cxnLst>
    <dgm:cxn modelId="{2541BA2F-85EB-4D27-AB66-35ED5031043E}" srcId="{1173397C-7E34-48F0-A7CA-917B2BDE1E41}" destId="{7CD1BC4C-A46B-48EC-B654-85709D7A5D36}" srcOrd="2" destOrd="0" parTransId="{63F2433F-906A-4CBB-8AB7-1934875F74D3}" sibTransId="{F90629C7-6A6D-4812-BF38-7F39892FBA0E}"/>
    <dgm:cxn modelId="{36C62F30-51DA-499D-A778-814D8777A835}" type="presOf" srcId="{301F322C-1FAA-439A-91C7-99B5E7ED0355}" destId="{9F87B026-315F-4AD8-8A0E-354211670E60}" srcOrd="0" destOrd="0" presId="urn:microsoft.com/office/officeart/2005/8/layout/vProcess5"/>
    <dgm:cxn modelId="{5C9BB95F-1270-4E26-A42A-3535F5692874}" type="presOf" srcId="{E0BE2E73-2553-4078-9DDA-9BFC4CBD58E6}" destId="{AB322B31-1326-4709-8658-5EA20C3E40EA}" srcOrd="0" destOrd="0" presId="urn:microsoft.com/office/officeart/2005/8/layout/vProcess5"/>
    <dgm:cxn modelId="{10FA1569-CAA2-4935-B125-483A6B5BE069}" srcId="{1173397C-7E34-48F0-A7CA-917B2BDE1E41}" destId="{301F322C-1FAA-439A-91C7-99B5E7ED0355}" srcOrd="0" destOrd="0" parTransId="{56E1D851-1676-430D-96FE-5281FBF0B97C}" sibTransId="{55DDA644-44D4-4726-A053-DA103C561D31}"/>
    <dgm:cxn modelId="{3E0D8482-B36B-44AC-A589-D50542C46EA5}" type="presOf" srcId="{7CD1BC4C-A46B-48EC-B654-85709D7A5D36}" destId="{7151863A-5E60-4583-85A3-811C796105C4}" srcOrd="1" destOrd="0" presId="urn:microsoft.com/office/officeart/2005/8/layout/vProcess5"/>
    <dgm:cxn modelId="{E0753A8D-0DDC-4CA3-BF71-5581A283B7D4}" type="presOf" srcId="{24183732-6DC5-4463-B5D4-F22B52B875EE}" destId="{328474B3-F888-4544-B928-DEA08BAD2EBB}" srcOrd="0" destOrd="0" presId="urn:microsoft.com/office/officeart/2005/8/layout/vProcess5"/>
    <dgm:cxn modelId="{B0D1919E-917E-42D9-B2C9-5A882A036522}" type="presOf" srcId="{301F322C-1FAA-439A-91C7-99B5E7ED0355}" destId="{D33A0192-F0CB-4597-812E-421267B86D95}" srcOrd="1" destOrd="0" presId="urn:microsoft.com/office/officeart/2005/8/layout/vProcess5"/>
    <dgm:cxn modelId="{9FF84DD5-B168-4521-A980-A5833DE6F0E4}" srcId="{1173397C-7E34-48F0-A7CA-917B2BDE1E41}" destId="{24183732-6DC5-4463-B5D4-F22B52B875EE}" srcOrd="1" destOrd="0" parTransId="{6F7F67ED-9188-45E9-9726-4F926B68B920}" sibTransId="{E0BE2E73-2553-4078-9DDA-9BFC4CBD58E6}"/>
    <dgm:cxn modelId="{CF25B8DE-1CFA-4BA9-8863-1829A48D2572}" type="presOf" srcId="{24183732-6DC5-4463-B5D4-F22B52B875EE}" destId="{D759C238-A7E7-4429-869F-46A1E1F45674}" srcOrd="1" destOrd="0" presId="urn:microsoft.com/office/officeart/2005/8/layout/vProcess5"/>
    <dgm:cxn modelId="{49D3ECE2-C552-40D7-B88E-1C8137FCCBEF}" type="presOf" srcId="{55DDA644-44D4-4726-A053-DA103C561D31}" destId="{3F27CE2D-BAD2-4279-8E05-7AFFA8F2AFAB}" srcOrd="0" destOrd="0" presId="urn:microsoft.com/office/officeart/2005/8/layout/vProcess5"/>
    <dgm:cxn modelId="{D86A39ED-9735-4E75-99F1-09D345939F1D}" type="presOf" srcId="{7CD1BC4C-A46B-48EC-B654-85709D7A5D36}" destId="{35444077-2A4C-401A-9084-78605A8543DD}" srcOrd="0" destOrd="0" presId="urn:microsoft.com/office/officeart/2005/8/layout/vProcess5"/>
    <dgm:cxn modelId="{5249C1F4-9CA8-47B8-96DA-30EFA03976FE}" type="presOf" srcId="{1173397C-7E34-48F0-A7CA-917B2BDE1E41}" destId="{58648AC0-92E2-4655-A91E-5EF366AB1CC9}" srcOrd="0" destOrd="0" presId="urn:microsoft.com/office/officeart/2005/8/layout/vProcess5"/>
    <dgm:cxn modelId="{B8996C58-A77A-4D8B-8769-C97AF09057BB}" type="presParOf" srcId="{58648AC0-92E2-4655-A91E-5EF366AB1CC9}" destId="{789A4D76-8146-4DB4-9C53-EE243BDEF0C6}" srcOrd="0" destOrd="0" presId="urn:microsoft.com/office/officeart/2005/8/layout/vProcess5"/>
    <dgm:cxn modelId="{B5B9185F-C7D6-44DD-A819-B1BBF9C23BD8}" type="presParOf" srcId="{58648AC0-92E2-4655-A91E-5EF366AB1CC9}" destId="{9F87B026-315F-4AD8-8A0E-354211670E60}" srcOrd="1" destOrd="0" presId="urn:microsoft.com/office/officeart/2005/8/layout/vProcess5"/>
    <dgm:cxn modelId="{276744B6-3765-4C7B-AD64-67DE342CD3E4}" type="presParOf" srcId="{58648AC0-92E2-4655-A91E-5EF366AB1CC9}" destId="{328474B3-F888-4544-B928-DEA08BAD2EBB}" srcOrd="2" destOrd="0" presId="urn:microsoft.com/office/officeart/2005/8/layout/vProcess5"/>
    <dgm:cxn modelId="{B9292B8B-306A-449B-85DF-BA7EBB3B8C27}" type="presParOf" srcId="{58648AC0-92E2-4655-A91E-5EF366AB1CC9}" destId="{35444077-2A4C-401A-9084-78605A8543DD}" srcOrd="3" destOrd="0" presId="urn:microsoft.com/office/officeart/2005/8/layout/vProcess5"/>
    <dgm:cxn modelId="{1B7B1A5A-99F9-436C-9D39-87AC6D22D5A6}" type="presParOf" srcId="{58648AC0-92E2-4655-A91E-5EF366AB1CC9}" destId="{3F27CE2D-BAD2-4279-8E05-7AFFA8F2AFAB}" srcOrd="4" destOrd="0" presId="urn:microsoft.com/office/officeart/2005/8/layout/vProcess5"/>
    <dgm:cxn modelId="{DE865D09-F59D-4A7A-BA75-D14944181E99}" type="presParOf" srcId="{58648AC0-92E2-4655-A91E-5EF366AB1CC9}" destId="{AB322B31-1326-4709-8658-5EA20C3E40EA}" srcOrd="5" destOrd="0" presId="urn:microsoft.com/office/officeart/2005/8/layout/vProcess5"/>
    <dgm:cxn modelId="{6C424839-9C0D-43AD-B04B-000C9B2A59A3}" type="presParOf" srcId="{58648AC0-92E2-4655-A91E-5EF366AB1CC9}" destId="{D33A0192-F0CB-4597-812E-421267B86D95}" srcOrd="6" destOrd="0" presId="urn:microsoft.com/office/officeart/2005/8/layout/vProcess5"/>
    <dgm:cxn modelId="{EBCA65D6-4023-4991-9F88-CF18CEBED2B2}" type="presParOf" srcId="{58648AC0-92E2-4655-A91E-5EF366AB1CC9}" destId="{D759C238-A7E7-4429-869F-46A1E1F45674}" srcOrd="7" destOrd="0" presId="urn:microsoft.com/office/officeart/2005/8/layout/vProcess5"/>
    <dgm:cxn modelId="{6E66F406-C6C1-404F-AC99-CF5FAEB9FD65}" type="presParOf" srcId="{58648AC0-92E2-4655-A91E-5EF366AB1CC9}" destId="{7151863A-5E60-4583-85A3-811C796105C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DD7E95-60F1-4092-9B24-59325152022D}"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520A1096-F68A-4E78-BF73-33001EC68E11}">
      <dgm:prSet custT="1"/>
      <dgm:spPr>
        <a:solidFill>
          <a:srgbClr val="728799"/>
        </a:solidFill>
      </dgm:spPr>
      <dgm:t>
        <a:bodyPr/>
        <a:lstStyle/>
        <a:p>
          <a:pPr rtl="0"/>
          <a:r>
            <a:rPr lang="zh-CN" altLang="en-US" sz="3200">
              <a:latin typeface="造字工房尚雅体" pitchFamily="2" charset="-122"/>
              <a:ea typeface="造字工房尚雅体" pitchFamily="2" charset="-122"/>
            </a:rPr>
            <a:t>构成工程造价的因素广泛并复杂；</a:t>
          </a:r>
        </a:p>
      </dgm:t>
    </dgm:pt>
    <dgm:pt modelId="{BC37D920-6587-48D1-90AC-FEACE5A777F7}" type="parTrans" cxnId="{E08758B2-B93C-4C83-ACA7-75A3F15BE4A0}">
      <dgm:prSet/>
      <dgm:spPr/>
      <dgm:t>
        <a:bodyPr/>
        <a:lstStyle/>
        <a:p>
          <a:endParaRPr lang="zh-CN" altLang="en-US" sz="3200">
            <a:latin typeface="造字工房尚雅体" pitchFamily="2" charset="-122"/>
            <a:ea typeface="造字工房尚雅体" pitchFamily="2" charset="-122"/>
          </a:endParaRPr>
        </a:p>
      </dgm:t>
    </dgm:pt>
    <dgm:pt modelId="{4176B2F5-1DBD-4C77-B66F-777827342599}" type="sibTrans" cxnId="{E08758B2-B93C-4C83-ACA7-75A3F15BE4A0}">
      <dgm:prSet/>
      <dgm:spPr/>
      <dgm:t>
        <a:bodyPr/>
        <a:lstStyle/>
        <a:p>
          <a:endParaRPr lang="zh-CN" altLang="en-US" sz="3200">
            <a:latin typeface="造字工房尚雅体" pitchFamily="2" charset="-122"/>
            <a:ea typeface="造字工房尚雅体" pitchFamily="2" charset="-122"/>
          </a:endParaRPr>
        </a:p>
      </dgm:t>
    </dgm:pt>
    <dgm:pt modelId="{F2EFAE55-448F-4AFE-B43A-65FA970C96CD}">
      <dgm:prSet custT="1"/>
      <dgm:spPr>
        <a:solidFill>
          <a:srgbClr val="728799"/>
        </a:solidFill>
      </dgm:spPr>
      <dgm:t>
        <a:bodyPr/>
        <a:lstStyle/>
        <a:p>
          <a:pPr rtl="0"/>
          <a:r>
            <a:rPr lang="zh-CN" altLang="en-US" sz="3200">
              <a:latin typeface="造字工房尚雅体" pitchFamily="2" charset="-122"/>
              <a:ea typeface="造字工房尚雅体" pitchFamily="2" charset="-122"/>
            </a:rPr>
            <a:t>工程成本因素也非常复杂；</a:t>
          </a:r>
        </a:p>
      </dgm:t>
    </dgm:pt>
    <dgm:pt modelId="{B95AA560-EAD3-4E50-84A6-94E850E8C996}" type="parTrans" cxnId="{32ACF4FE-6E3C-490A-B3B8-FBD5ABDB9909}">
      <dgm:prSet/>
      <dgm:spPr/>
      <dgm:t>
        <a:bodyPr/>
        <a:lstStyle/>
        <a:p>
          <a:endParaRPr lang="zh-CN" altLang="en-US" sz="3200">
            <a:latin typeface="造字工房尚雅体" pitchFamily="2" charset="-122"/>
            <a:ea typeface="造字工房尚雅体" pitchFamily="2" charset="-122"/>
          </a:endParaRPr>
        </a:p>
      </dgm:t>
    </dgm:pt>
    <dgm:pt modelId="{59AC1E52-BF3D-49F4-A050-8E46139ED7BB}" type="sibTrans" cxnId="{32ACF4FE-6E3C-490A-B3B8-FBD5ABDB9909}">
      <dgm:prSet/>
      <dgm:spPr/>
      <dgm:t>
        <a:bodyPr/>
        <a:lstStyle/>
        <a:p>
          <a:endParaRPr lang="zh-CN" altLang="en-US" sz="3200">
            <a:latin typeface="造字工房尚雅体" pitchFamily="2" charset="-122"/>
            <a:ea typeface="造字工房尚雅体" pitchFamily="2" charset="-122"/>
          </a:endParaRPr>
        </a:p>
      </dgm:t>
    </dgm:pt>
    <dgm:pt modelId="{7667F09B-7D2A-4175-8705-38533D7E6479}">
      <dgm:prSet custT="1"/>
      <dgm:spPr>
        <a:solidFill>
          <a:srgbClr val="728799"/>
        </a:solidFill>
      </dgm:spPr>
      <dgm:t>
        <a:bodyPr/>
        <a:lstStyle/>
        <a:p>
          <a:pPr rtl="0"/>
          <a:r>
            <a:rPr lang="zh-CN" altLang="en-US" sz="3200" dirty="0">
              <a:latin typeface="造字工房尚雅体" pitchFamily="2" charset="-122"/>
              <a:ea typeface="造字工房尚雅体" pitchFamily="2" charset="-122"/>
            </a:rPr>
            <a:t>盈利的构成也较为复杂，资金成本较大。</a:t>
          </a:r>
        </a:p>
      </dgm:t>
    </dgm:pt>
    <dgm:pt modelId="{363CDEEE-BA0A-48F6-A859-344A67E6092C}" type="parTrans" cxnId="{C48B36EB-E543-4354-B6D2-702B510F4E54}">
      <dgm:prSet/>
      <dgm:spPr/>
      <dgm:t>
        <a:bodyPr/>
        <a:lstStyle/>
        <a:p>
          <a:endParaRPr lang="zh-CN" altLang="en-US" sz="3200">
            <a:latin typeface="造字工房尚雅体" pitchFamily="2" charset="-122"/>
            <a:ea typeface="造字工房尚雅体" pitchFamily="2" charset="-122"/>
          </a:endParaRPr>
        </a:p>
      </dgm:t>
    </dgm:pt>
    <dgm:pt modelId="{03BD54E4-2AA1-4B3F-B588-73D3EC8E17E4}" type="sibTrans" cxnId="{C48B36EB-E543-4354-B6D2-702B510F4E54}">
      <dgm:prSet/>
      <dgm:spPr/>
      <dgm:t>
        <a:bodyPr/>
        <a:lstStyle/>
        <a:p>
          <a:endParaRPr lang="zh-CN" altLang="en-US" sz="3200">
            <a:latin typeface="造字工房尚雅体" pitchFamily="2" charset="-122"/>
            <a:ea typeface="造字工房尚雅体" pitchFamily="2" charset="-122"/>
          </a:endParaRPr>
        </a:p>
      </dgm:t>
    </dgm:pt>
    <dgm:pt modelId="{C2FDEEA2-DD8C-4B0B-B207-8A4683A81EC4}" type="pres">
      <dgm:prSet presAssocID="{92DD7E95-60F1-4092-9B24-59325152022D}" presName="linear" presStyleCnt="0">
        <dgm:presLayoutVars>
          <dgm:dir/>
          <dgm:animLvl val="lvl"/>
          <dgm:resizeHandles val="exact"/>
        </dgm:presLayoutVars>
      </dgm:prSet>
      <dgm:spPr/>
    </dgm:pt>
    <dgm:pt modelId="{139FFDB4-02A2-4ED0-917F-8931306B0A20}" type="pres">
      <dgm:prSet presAssocID="{520A1096-F68A-4E78-BF73-33001EC68E11}" presName="parentLin" presStyleCnt="0"/>
      <dgm:spPr/>
    </dgm:pt>
    <dgm:pt modelId="{E6DAAA87-7C58-4B92-85A3-40BC340A351E}" type="pres">
      <dgm:prSet presAssocID="{520A1096-F68A-4E78-BF73-33001EC68E11}" presName="parentLeftMargin" presStyleLbl="node1" presStyleIdx="0" presStyleCnt="3"/>
      <dgm:spPr/>
    </dgm:pt>
    <dgm:pt modelId="{152F7DD5-43FA-4BE0-A7E4-0A2C74F047D2}" type="pres">
      <dgm:prSet presAssocID="{520A1096-F68A-4E78-BF73-33001EC68E11}" presName="parentText" presStyleLbl="node1" presStyleIdx="0" presStyleCnt="3">
        <dgm:presLayoutVars>
          <dgm:chMax val="0"/>
          <dgm:bulletEnabled val="1"/>
        </dgm:presLayoutVars>
      </dgm:prSet>
      <dgm:spPr/>
    </dgm:pt>
    <dgm:pt modelId="{7749AC35-1820-4579-8AB6-D588C35FB39C}" type="pres">
      <dgm:prSet presAssocID="{520A1096-F68A-4E78-BF73-33001EC68E11}" presName="negativeSpace" presStyleCnt="0"/>
      <dgm:spPr/>
    </dgm:pt>
    <dgm:pt modelId="{87A9278A-DB62-41D3-8F6D-025596EDD4F7}" type="pres">
      <dgm:prSet presAssocID="{520A1096-F68A-4E78-BF73-33001EC68E11}" presName="childText" presStyleLbl="conFgAcc1" presStyleIdx="0" presStyleCnt="3">
        <dgm:presLayoutVars>
          <dgm:bulletEnabled val="1"/>
        </dgm:presLayoutVars>
      </dgm:prSet>
      <dgm:spPr/>
    </dgm:pt>
    <dgm:pt modelId="{63822B58-991B-4231-B22B-1C226645F696}" type="pres">
      <dgm:prSet presAssocID="{4176B2F5-1DBD-4C77-B66F-777827342599}" presName="spaceBetweenRectangles" presStyleCnt="0"/>
      <dgm:spPr/>
    </dgm:pt>
    <dgm:pt modelId="{9B6F33EA-28A6-4DE3-9854-D9E4A9C887FE}" type="pres">
      <dgm:prSet presAssocID="{F2EFAE55-448F-4AFE-B43A-65FA970C96CD}" presName="parentLin" presStyleCnt="0"/>
      <dgm:spPr/>
    </dgm:pt>
    <dgm:pt modelId="{E7698D76-CD9B-49C0-BE39-9ACC395B2333}" type="pres">
      <dgm:prSet presAssocID="{F2EFAE55-448F-4AFE-B43A-65FA970C96CD}" presName="parentLeftMargin" presStyleLbl="node1" presStyleIdx="0" presStyleCnt="3"/>
      <dgm:spPr/>
    </dgm:pt>
    <dgm:pt modelId="{1779D500-74F6-4120-88C3-94580388CC64}" type="pres">
      <dgm:prSet presAssocID="{F2EFAE55-448F-4AFE-B43A-65FA970C96CD}" presName="parentText" presStyleLbl="node1" presStyleIdx="1" presStyleCnt="3">
        <dgm:presLayoutVars>
          <dgm:chMax val="0"/>
          <dgm:bulletEnabled val="1"/>
        </dgm:presLayoutVars>
      </dgm:prSet>
      <dgm:spPr/>
    </dgm:pt>
    <dgm:pt modelId="{DF4AEA47-4420-4341-A7B1-C68BDB2BE99C}" type="pres">
      <dgm:prSet presAssocID="{F2EFAE55-448F-4AFE-B43A-65FA970C96CD}" presName="negativeSpace" presStyleCnt="0"/>
      <dgm:spPr/>
    </dgm:pt>
    <dgm:pt modelId="{E01757B7-6E27-4426-9C5C-A7E5E8B95237}" type="pres">
      <dgm:prSet presAssocID="{F2EFAE55-448F-4AFE-B43A-65FA970C96CD}" presName="childText" presStyleLbl="conFgAcc1" presStyleIdx="1" presStyleCnt="3">
        <dgm:presLayoutVars>
          <dgm:bulletEnabled val="1"/>
        </dgm:presLayoutVars>
      </dgm:prSet>
      <dgm:spPr/>
    </dgm:pt>
    <dgm:pt modelId="{1F28E054-B20D-4B81-8EFD-7B94ED078BEE}" type="pres">
      <dgm:prSet presAssocID="{59AC1E52-BF3D-49F4-A050-8E46139ED7BB}" presName="spaceBetweenRectangles" presStyleCnt="0"/>
      <dgm:spPr/>
    </dgm:pt>
    <dgm:pt modelId="{8C9F4E0C-A183-407D-AC4C-155AE359C6C2}" type="pres">
      <dgm:prSet presAssocID="{7667F09B-7D2A-4175-8705-38533D7E6479}" presName="parentLin" presStyleCnt="0"/>
      <dgm:spPr/>
    </dgm:pt>
    <dgm:pt modelId="{4DC6E7D1-FD62-4D48-A33A-EF82FD71D91D}" type="pres">
      <dgm:prSet presAssocID="{7667F09B-7D2A-4175-8705-38533D7E6479}" presName="parentLeftMargin" presStyleLbl="node1" presStyleIdx="1" presStyleCnt="3"/>
      <dgm:spPr/>
    </dgm:pt>
    <dgm:pt modelId="{67FB83E4-8719-47CA-B528-E36389B7A441}" type="pres">
      <dgm:prSet presAssocID="{7667F09B-7D2A-4175-8705-38533D7E6479}" presName="parentText" presStyleLbl="node1" presStyleIdx="2" presStyleCnt="3">
        <dgm:presLayoutVars>
          <dgm:chMax val="0"/>
          <dgm:bulletEnabled val="1"/>
        </dgm:presLayoutVars>
      </dgm:prSet>
      <dgm:spPr/>
    </dgm:pt>
    <dgm:pt modelId="{85FDF09C-8DC1-4AA3-867F-5FB87D7C9461}" type="pres">
      <dgm:prSet presAssocID="{7667F09B-7D2A-4175-8705-38533D7E6479}" presName="negativeSpace" presStyleCnt="0"/>
      <dgm:spPr/>
    </dgm:pt>
    <dgm:pt modelId="{CFE31099-725A-424C-9774-B97C4DA4F06C}" type="pres">
      <dgm:prSet presAssocID="{7667F09B-7D2A-4175-8705-38533D7E6479}" presName="childText" presStyleLbl="conFgAcc1" presStyleIdx="2" presStyleCnt="3">
        <dgm:presLayoutVars>
          <dgm:bulletEnabled val="1"/>
        </dgm:presLayoutVars>
      </dgm:prSet>
      <dgm:spPr/>
    </dgm:pt>
  </dgm:ptLst>
  <dgm:cxnLst>
    <dgm:cxn modelId="{6C5D3B16-21D9-4313-AE75-151E1D9909AE}" type="presOf" srcId="{520A1096-F68A-4E78-BF73-33001EC68E11}" destId="{E6DAAA87-7C58-4B92-85A3-40BC340A351E}" srcOrd="0" destOrd="0" presId="urn:microsoft.com/office/officeart/2005/8/layout/list1"/>
    <dgm:cxn modelId="{D8030218-85A9-46CF-9810-549D5D63F200}" type="presOf" srcId="{F2EFAE55-448F-4AFE-B43A-65FA970C96CD}" destId="{E7698D76-CD9B-49C0-BE39-9ACC395B2333}" srcOrd="0" destOrd="0" presId="urn:microsoft.com/office/officeart/2005/8/layout/list1"/>
    <dgm:cxn modelId="{1646C92D-FB7E-4313-A102-87D8D64A89E5}" type="presOf" srcId="{7667F09B-7D2A-4175-8705-38533D7E6479}" destId="{67FB83E4-8719-47CA-B528-E36389B7A441}" srcOrd="1" destOrd="0" presId="urn:microsoft.com/office/officeart/2005/8/layout/list1"/>
    <dgm:cxn modelId="{EC810035-D9B9-4EF1-BF05-B1A7F4F1CD28}" type="presOf" srcId="{92DD7E95-60F1-4092-9B24-59325152022D}" destId="{C2FDEEA2-DD8C-4B0B-B207-8A4683A81EC4}" srcOrd="0" destOrd="0" presId="urn:microsoft.com/office/officeart/2005/8/layout/list1"/>
    <dgm:cxn modelId="{29110D57-549E-4214-A60C-BA2ABC09B205}" type="presOf" srcId="{7667F09B-7D2A-4175-8705-38533D7E6479}" destId="{4DC6E7D1-FD62-4D48-A33A-EF82FD71D91D}" srcOrd="0" destOrd="0" presId="urn:microsoft.com/office/officeart/2005/8/layout/list1"/>
    <dgm:cxn modelId="{E08758B2-B93C-4C83-ACA7-75A3F15BE4A0}" srcId="{92DD7E95-60F1-4092-9B24-59325152022D}" destId="{520A1096-F68A-4E78-BF73-33001EC68E11}" srcOrd="0" destOrd="0" parTransId="{BC37D920-6587-48D1-90AC-FEACE5A777F7}" sibTransId="{4176B2F5-1DBD-4C77-B66F-777827342599}"/>
    <dgm:cxn modelId="{601FC4B6-32F4-453A-B5BC-3BBE139282EB}" type="presOf" srcId="{F2EFAE55-448F-4AFE-B43A-65FA970C96CD}" destId="{1779D500-74F6-4120-88C3-94580388CC64}" srcOrd="1" destOrd="0" presId="urn:microsoft.com/office/officeart/2005/8/layout/list1"/>
    <dgm:cxn modelId="{2B34E8D4-BF0D-4969-8E2B-9C277B920E44}" type="presOf" srcId="{520A1096-F68A-4E78-BF73-33001EC68E11}" destId="{152F7DD5-43FA-4BE0-A7E4-0A2C74F047D2}" srcOrd="1" destOrd="0" presId="urn:microsoft.com/office/officeart/2005/8/layout/list1"/>
    <dgm:cxn modelId="{C48B36EB-E543-4354-B6D2-702B510F4E54}" srcId="{92DD7E95-60F1-4092-9B24-59325152022D}" destId="{7667F09B-7D2A-4175-8705-38533D7E6479}" srcOrd="2" destOrd="0" parTransId="{363CDEEE-BA0A-48F6-A859-344A67E6092C}" sibTransId="{03BD54E4-2AA1-4B3F-B588-73D3EC8E17E4}"/>
    <dgm:cxn modelId="{32ACF4FE-6E3C-490A-B3B8-FBD5ABDB9909}" srcId="{92DD7E95-60F1-4092-9B24-59325152022D}" destId="{F2EFAE55-448F-4AFE-B43A-65FA970C96CD}" srcOrd="1" destOrd="0" parTransId="{B95AA560-EAD3-4E50-84A6-94E850E8C996}" sibTransId="{59AC1E52-BF3D-49F4-A050-8E46139ED7BB}"/>
    <dgm:cxn modelId="{5FD3710F-D516-41A3-B3FC-C37BD043F2FB}" type="presParOf" srcId="{C2FDEEA2-DD8C-4B0B-B207-8A4683A81EC4}" destId="{139FFDB4-02A2-4ED0-917F-8931306B0A20}" srcOrd="0" destOrd="0" presId="urn:microsoft.com/office/officeart/2005/8/layout/list1"/>
    <dgm:cxn modelId="{C8320C11-5B27-4C3C-8C24-D90D289A829C}" type="presParOf" srcId="{139FFDB4-02A2-4ED0-917F-8931306B0A20}" destId="{E6DAAA87-7C58-4B92-85A3-40BC340A351E}" srcOrd="0" destOrd="0" presId="urn:microsoft.com/office/officeart/2005/8/layout/list1"/>
    <dgm:cxn modelId="{1DCB98BA-4831-433A-B3E3-44B2707274C7}" type="presParOf" srcId="{139FFDB4-02A2-4ED0-917F-8931306B0A20}" destId="{152F7DD5-43FA-4BE0-A7E4-0A2C74F047D2}" srcOrd="1" destOrd="0" presId="urn:microsoft.com/office/officeart/2005/8/layout/list1"/>
    <dgm:cxn modelId="{6D2372F1-0C90-45CE-8955-A1B70D285A5F}" type="presParOf" srcId="{C2FDEEA2-DD8C-4B0B-B207-8A4683A81EC4}" destId="{7749AC35-1820-4579-8AB6-D588C35FB39C}" srcOrd="1" destOrd="0" presId="urn:microsoft.com/office/officeart/2005/8/layout/list1"/>
    <dgm:cxn modelId="{D22280F9-0A61-4202-A5EF-8826F4F33A62}" type="presParOf" srcId="{C2FDEEA2-DD8C-4B0B-B207-8A4683A81EC4}" destId="{87A9278A-DB62-41D3-8F6D-025596EDD4F7}" srcOrd="2" destOrd="0" presId="urn:microsoft.com/office/officeart/2005/8/layout/list1"/>
    <dgm:cxn modelId="{B8EA8CCF-19B3-4152-985F-EBC037AF5FDD}" type="presParOf" srcId="{C2FDEEA2-DD8C-4B0B-B207-8A4683A81EC4}" destId="{63822B58-991B-4231-B22B-1C226645F696}" srcOrd="3" destOrd="0" presId="urn:microsoft.com/office/officeart/2005/8/layout/list1"/>
    <dgm:cxn modelId="{C86F5EED-0163-4509-AF1F-79E85488440B}" type="presParOf" srcId="{C2FDEEA2-DD8C-4B0B-B207-8A4683A81EC4}" destId="{9B6F33EA-28A6-4DE3-9854-D9E4A9C887FE}" srcOrd="4" destOrd="0" presId="urn:microsoft.com/office/officeart/2005/8/layout/list1"/>
    <dgm:cxn modelId="{13B8F41A-87DC-444A-9D9D-0F6F64518362}" type="presParOf" srcId="{9B6F33EA-28A6-4DE3-9854-D9E4A9C887FE}" destId="{E7698D76-CD9B-49C0-BE39-9ACC395B2333}" srcOrd="0" destOrd="0" presId="urn:microsoft.com/office/officeart/2005/8/layout/list1"/>
    <dgm:cxn modelId="{283B4872-5A11-4248-850A-202221CA8491}" type="presParOf" srcId="{9B6F33EA-28A6-4DE3-9854-D9E4A9C887FE}" destId="{1779D500-74F6-4120-88C3-94580388CC64}" srcOrd="1" destOrd="0" presId="urn:microsoft.com/office/officeart/2005/8/layout/list1"/>
    <dgm:cxn modelId="{084AF0C6-E4CF-4271-96DC-F14EC29ACB45}" type="presParOf" srcId="{C2FDEEA2-DD8C-4B0B-B207-8A4683A81EC4}" destId="{DF4AEA47-4420-4341-A7B1-C68BDB2BE99C}" srcOrd="5" destOrd="0" presId="urn:microsoft.com/office/officeart/2005/8/layout/list1"/>
    <dgm:cxn modelId="{32D58FDE-A341-41C0-A029-B09EF4D3CFD1}" type="presParOf" srcId="{C2FDEEA2-DD8C-4B0B-B207-8A4683A81EC4}" destId="{E01757B7-6E27-4426-9C5C-A7E5E8B95237}" srcOrd="6" destOrd="0" presId="urn:microsoft.com/office/officeart/2005/8/layout/list1"/>
    <dgm:cxn modelId="{18CA42B4-AC0D-467E-A5AF-C8F76885A0B9}" type="presParOf" srcId="{C2FDEEA2-DD8C-4B0B-B207-8A4683A81EC4}" destId="{1F28E054-B20D-4B81-8EFD-7B94ED078BEE}" srcOrd="7" destOrd="0" presId="urn:microsoft.com/office/officeart/2005/8/layout/list1"/>
    <dgm:cxn modelId="{DC3FF96D-C1D8-4707-8BD2-DDBB71F0D7B9}" type="presParOf" srcId="{C2FDEEA2-DD8C-4B0B-B207-8A4683A81EC4}" destId="{8C9F4E0C-A183-407D-AC4C-155AE359C6C2}" srcOrd="8" destOrd="0" presId="urn:microsoft.com/office/officeart/2005/8/layout/list1"/>
    <dgm:cxn modelId="{BD97DFBC-FE75-4A21-81F1-D8BD1EBD1B83}" type="presParOf" srcId="{8C9F4E0C-A183-407D-AC4C-155AE359C6C2}" destId="{4DC6E7D1-FD62-4D48-A33A-EF82FD71D91D}" srcOrd="0" destOrd="0" presId="urn:microsoft.com/office/officeart/2005/8/layout/list1"/>
    <dgm:cxn modelId="{3D164459-B902-4622-8169-3900ED999129}" type="presParOf" srcId="{8C9F4E0C-A183-407D-AC4C-155AE359C6C2}" destId="{67FB83E4-8719-47CA-B528-E36389B7A441}" srcOrd="1" destOrd="0" presId="urn:microsoft.com/office/officeart/2005/8/layout/list1"/>
    <dgm:cxn modelId="{01FE9DBA-47D4-43C5-9419-F68F82504843}" type="presParOf" srcId="{C2FDEEA2-DD8C-4B0B-B207-8A4683A81EC4}" destId="{85FDF09C-8DC1-4AA3-867F-5FB87D7C9461}" srcOrd="9" destOrd="0" presId="urn:microsoft.com/office/officeart/2005/8/layout/list1"/>
    <dgm:cxn modelId="{DBCB4609-3AA5-4531-BB1F-31CA0035BA85}" type="presParOf" srcId="{C2FDEEA2-DD8C-4B0B-B207-8A4683A81EC4}" destId="{CFE31099-725A-424C-9774-B97C4DA4F06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85B55-1D72-4D05-8DA6-10991A4979D6}">
      <dsp:nvSpPr>
        <dsp:cNvPr id="0" name=""/>
        <dsp:cNvSpPr/>
      </dsp:nvSpPr>
      <dsp:spPr>
        <a:xfrm>
          <a:off x="788669" y="0"/>
          <a:ext cx="8938260" cy="435133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345BE-4C72-48F6-B8D8-ED673B1AB69A}">
      <dsp:nvSpPr>
        <dsp:cNvPr id="0" name=""/>
        <dsp:cNvSpPr/>
      </dsp:nvSpPr>
      <dsp:spPr>
        <a:xfrm>
          <a:off x="319019" y="1305401"/>
          <a:ext cx="4561383" cy="1740535"/>
        </a:xfrm>
        <a:prstGeom prst="roundRect">
          <a:avLst/>
        </a:prstGeom>
        <a:solidFill>
          <a:srgbClr val="6865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CN" altLang="en-US" sz="3200" kern="1200" dirty="0">
              <a:latin typeface="造字工房尚雅体" pitchFamily="2" charset="-122"/>
              <a:ea typeface="造字工房尚雅体" pitchFamily="2" charset="-122"/>
            </a:rPr>
            <a:t>工程变更、索赔，以及工程实施中各种不可预见因素；</a:t>
          </a:r>
        </a:p>
      </dsp:txBody>
      <dsp:txXfrm>
        <a:off x="403985" y="1390367"/>
        <a:ext cx="4391451" cy="1570603"/>
      </dsp:txXfrm>
    </dsp:sp>
    <dsp:sp modelId="{568E4664-FC82-45E1-A37D-4B30AF741109}">
      <dsp:nvSpPr>
        <dsp:cNvPr id="0" name=""/>
        <dsp:cNvSpPr/>
      </dsp:nvSpPr>
      <dsp:spPr>
        <a:xfrm>
          <a:off x="5406182" y="1305401"/>
          <a:ext cx="4790398" cy="1740535"/>
        </a:xfrm>
        <a:prstGeom prst="roundRect">
          <a:avLst/>
        </a:prstGeom>
        <a:solidFill>
          <a:srgbClr val="9196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CN" altLang="en-US" sz="3200" kern="1200" dirty="0">
              <a:latin typeface="造字工房尚雅体" pitchFamily="2" charset="-122"/>
              <a:ea typeface="造字工房尚雅体" pitchFamily="2" charset="-122"/>
            </a:rPr>
            <a:t>施工阶段的造价管理难度加大。</a:t>
          </a:r>
        </a:p>
      </dsp:txBody>
      <dsp:txXfrm>
        <a:off x="5491148" y="1390367"/>
        <a:ext cx="4620466"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58EF5-30FC-45C3-AC99-FCD90E2AB294}">
      <dsp:nvSpPr>
        <dsp:cNvPr id="0" name=""/>
        <dsp:cNvSpPr/>
      </dsp:nvSpPr>
      <dsp:spPr>
        <a:xfrm rot="16200000">
          <a:off x="-929284" y="931819"/>
          <a:ext cx="4351338" cy="2487699"/>
        </a:xfrm>
        <a:prstGeom prst="flowChartManualOperation">
          <a:avLst/>
        </a:prstGeom>
        <a:solidFill>
          <a:srgbClr val="6865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rtl="0">
            <a:lnSpc>
              <a:spcPct val="90000"/>
            </a:lnSpc>
            <a:spcBef>
              <a:spcPct val="0"/>
            </a:spcBef>
            <a:spcAft>
              <a:spcPct val="35000"/>
            </a:spcAft>
            <a:buNone/>
          </a:pPr>
          <a:r>
            <a:rPr lang="zh-CN" altLang="en-US" sz="2800" kern="1200" dirty="0">
              <a:latin typeface="造字工房坚黑体" pitchFamily="2" charset="-122"/>
              <a:ea typeface="造字工房坚黑体" pitchFamily="2" charset="-122"/>
            </a:rPr>
            <a:t>设计阶段</a:t>
          </a:r>
        </a:p>
        <a:p>
          <a:pPr marL="228600" lvl="1" indent="-228600" algn="l" defTabSz="889000" rtl="0">
            <a:lnSpc>
              <a:spcPct val="90000"/>
            </a:lnSpc>
            <a:spcBef>
              <a:spcPct val="0"/>
            </a:spcBef>
            <a:spcAft>
              <a:spcPct val="15000"/>
            </a:spcAft>
            <a:buChar char="•"/>
          </a:pPr>
          <a:r>
            <a:rPr lang="zh-CN" altLang="en-US" sz="2000" kern="1200" dirty="0">
              <a:latin typeface="造字工房尚雅体" pitchFamily="2" charset="-122"/>
              <a:ea typeface="造字工房尚雅体" pitchFamily="2" charset="-122"/>
            </a:rPr>
            <a:t>造价人员主要从事优化设计方案，编制设计概算、修正的设计概算、和施工图预算；</a:t>
          </a:r>
        </a:p>
      </dsp:txBody>
      <dsp:txXfrm rot="5400000">
        <a:off x="2535" y="870268"/>
        <a:ext cx="2487699" cy="2610802"/>
      </dsp:txXfrm>
    </dsp:sp>
    <dsp:sp modelId="{D732A960-071D-48B2-B3B0-EDA28FEA6483}">
      <dsp:nvSpPr>
        <dsp:cNvPr id="0" name=""/>
        <dsp:cNvSpPr/>
      </dsp:nvSpPr>
      <dsp:spPr>
        <a:xfrm rot="16200000">
          <a:off x="1744992" y="931819"/>
          <a:ext cx="4351338" cy="2487699"/>
        </a:xfrm>
        <a:prstGeom prst="flowChartManualOperation">
          <a:avLst/>
        </a:prstGeom>
        <a:solidFill>
          <a:srgbClr val="A6A2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rtl="0">
            <a:lnSpc>
              <a:spcPct val="90000"/>
            </a:lnSpc>
            <a:spcBef>
              <a:spcPct val="0"/>
            </a:spcBef>
            <a:spcAft>
              <a:spcPct val="35000"/>
            </a:spcAft>
            <a:buNone/>
          </a:pPr>
          <a:r>
            <a:rPr lang="zh-CN" altLang="en-US" sz="2800" kern="1200" dirty="0">
              <a:latin typeface="造字工房坚黑体" pitchFamily="2" charset="-122"/>
              <a:ea typeface="造字工房坚黑体" pitchFamily="2" charset="-122"/>
            </a:rPr>
            <a:t>发承包阶段</a:t>
          </a:r>
        </a:p>
        <a:p>
          <a:pPr marL="228600" lvl="1" indent="-228600" algn="l" defTabSz="889000" rtl="0">
            <a:lnSpc>
              <a:spcPct val="90000"/>
            </a:lnSpc>
            <a:spcBef>
              <a:spcPct val="0"/>
            </a:spcBef>
            <a:spcAft>
              <a:spcPct val="15000"/>
            </a:spcAft>
            <a:buChar char="•"/>
          </a:pPr>
          <a:r>
            <a:rPr lang="zh-CN" altLang="en-US" sz="2000" kern="1200" dirty="0">
              <a:latin typeface="造字工房尚雅体" pitchFamily="2" charset="-122"/>
              <a:ea typeface="造字工房尚雅体" pitchFamily="2" charset="-122"/>
            </a:rPr>
            <a:t>主要编制招标工程量清单和招标控制价、编制投标报价、中标后合同条款的约定与谈判等工作；</a:t>
          </a:r>
        </a:p>
      </dsp:txBody>
      <dsp:txXfrm rot="5400000">
        <a:off x="2676811" y="870268"/>
        <a:ext cx="2487699" cy="2610802"/>
      </dsp:txXfrm>
    </dsp:sp>
    <dsp:sp modelId="{982566F8-4752-46D8-A10D-5B151C072D7C}">
      <dsp:nvSpPr>
        <dsp:cNvPr id="0" name=""/>
        <dsp:cNvSpPr/>
      </dsp:nvSpPr>
      <dsp:spPr>
        <a:xfrm rot="16200000">
          <a:off x="4419269" y="931819"/>
          <a:ext cx="4351338" cy="2487699"/>
        </a:xfrm>
        <a:prstGeom prst="flowChartManualOperation">
          <a:avLst/>
        </a:prstGeom>
        <a:solidFill>
          <a:srgbClr val="7287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rtl="0">
            <a:lnSpc>
              <a:spcPct val="90000"/>
            </a:lnSpc>
            <a:spcBef>
              <a:spcPct val="0"/>
            </a:spcBef>
            <a:spcAft>
              <a:spcPct val="35000"/>
            </a:spcAft>
            <a:buNone/>
          </a:pPr>
          <a:r>
            <a:rPr lang="zh-CN" altLang="en-US" sz="2800" kern="1200" dirty="0">
              <a:latin typeface="造字工房坚黑体" pitchFamily="2" charset="-122"/>
              <a:ea typeface="造字工房坚黑体" pitchFamily="2" charset="-122"/>
            </a:rPr>
            <a:t>施工阶段</a:t>
          </a:r>
        </a:p>
        <a:p>
          <a:pPr marL="228600" lvl="1" indent="-228600" algn="l" defTabSz="889000" rtl="0">
            <a:lnSpc>
              <a:spcPct val="90000"/>
            </a:lnSpc>
            <a:spcBef>
              <a:spcPct val="0"/>
            </a:spcBef>
            <a:spcAft>
              <a:spcPct val="15000"/>
            </a:spcAft>
            <a:buChar char="•"/>
          </a:pPr>
          <a:r>
            <a:rPr lang="zh-CN" altLang="en-US" sz="2000" kern="1200" dirty="0">
              <a:latin typeface="造字工房尚雅体" pitchFamily="2" charset="-122"/>
              <a:ea typeface="造字工房尚雅体" pitchFamily="2" charset="-122"/>
            </a:rPr>
            <a:t>主要编制资金使用计划、进行工程计量和进度款支付、处理工程变更、签证及索赔、调整合同价款等；</a:t>
          </a:r>
        </a:p>
      </dsp:txBody>
      <dsp:txXfrm rot="5400000">
        <a:off x="5351088" y="870268"/>
        <a:ext cx="2487699" cy="2610802"/>
      </dsp:txXfrm>
    </dsp:sp>
    <dsp:sp modelId="{4A3A3DA0-B922-40E7-802D-BCB8FFA80737}">
      <dsp:nvSpPr>
        <dsp:cNvPr id="0" name=""/>
        <dsp:cNvSpPr/>
      </dsp:nvSpPr>
      <dsp:spPr>
        <a:xfrm rot="16200000">
          <a:off x="7093546" y="931819"/>
          <a:ext cx="4351338" cy="2487699"/>
        </a:xfrm>
        <a:prstGeom prst="flowChartManualOperation">
          <a:avLst/>
        </a:prstGeom>
        <a:solidFill>
          <a:srgbClr val="7B7C7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rtl="0">
            <a:lnSpc>
              <a:spcPct val="90000"/>
            </a:lnSpc>
            <a:spcBef>
              <a:spcPct val="0"/>
            </a:spcBef>
            <a:spcAft>
              <a:spcPct val="35000"/>
            </a:spcAft>
            <a:buNone/>
          </a:pPr>
          <a:r>
            <a:rPr lang="zh-CN" altLang="en-US" sz="2800" kern="1200" dirty="0">
              <a:latin typeface="造字工房坚黑体" pitchFamily="2" charset="-122"/>
              <a:ea typeface="造字工房坚黑体" pitchFamily="2" charset="-122"/>
            </a:rPr>
            <a:t>竣工验收阶段</a:t>
          </a:r>
        </a:p>
        <a:p>
          <a:pPr marL="228600" lvl="1" indent="-228600" algn="l" defTabSz="889000" rtl="0">
            <a:lnSpc>
              <a:spcPct val="90000"/>
            </a:lnSpc>
            <a:spcBef>
              <a:spcPct val="0"/>
            </a:spcBef>
            <a:spcAft>
              <a:spcPct val="15000"/>
            </a:spcAft>
            <a:buChar char="•"/>
          </a:pPr>
          <a:r>
            <a:rPr lang="zh-CN" altLang="en-US" sz="2000" kern="1200" dirty="0">
              <a:latin typeface="造字工房尚雅体" pitchFamily="2" charset="-122"/>
              <a:ea typeface="造字工房尚雅体" pitchFamily="2" charset="-122"/>
            </a:rPr>
            <a:t>整理竣工结算资料、编制和审核工程竣工结算、处理竣工后质量保证金。</a:t>
          </a:r>
        </a:p>
      </dsp:txBody>
      <dsp:txXfrm rot="5400000">
        <a:off x="8025365" y="870268"/>
        <a:ext cx="2487699" cy="2610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7B026-315F-4AD8-8A0E-354211670E60}">
      <dsp:nvSpPr>
        <dsp:cNvPr id="0" name=""/>
        <dsp:cNvSpPr/>
      </dsp:nvSpPr>
      <dsp:spPr>
        <a:xfrm>
          <a:off x="0" y="0"/>
          <a:ext cx="8938260" cy="1305401"/>
        </a:xfrm>
        <a:prstGeom prst="roundRect">
          <a:avLst>
            <a:gd name="adj" fmla="val 10000"/>
          </a:avLst>
        </a:prstGeom>
        <a:solidFill>
          <a:srgbClr val="6865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zh-CN" altLang="en-US" sz="2800" kern="1200">
              <a:latin typeface="造字工房尚雅体" pitchFamily="2" charset="-122"/>
              <a:ea typeface="造字工房尚雅体" pitchFamily="2" charset="-122"/>
            </a:rPr>
            <a:t>建筑产品生产周期长、涉及的范围广；</a:t>
          </a:r>
        </a:p>
      </dsp:txBody>
      <dsp:txXfrm>
        <a:off x="38234" y="38234"/>
        <a:ext cx="7529629" cy="1228933"/>
      </dsp:txXfrm>
    </dsp:sp>
    <dsp:sp modelId="{328474B3-F888-4544-B928-DEA08BAD2EBB}">
      <dsp:nvSpPr>
        <dsp:cNvPr id="0" name=""/>
        <dsp:cNvSpPr/>
      </dsp:nvSpPr>
      <dsp:spPr>
        <a:xfrm>
          <a:off x="788669" y="1325558"/>
          <a:ext cx="8938260" cy="1700220"/>
        </a:xfrm>
        <a:prstGeom prst="roundRect">
          <a:avLst>
            <a:gd name="adj" fmla="val 10000"/>
          </a:avLst>
        </a:prstGeom>
        <a:solidFill>
          <a:srgbClr val="7B7C7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zh-CN" altLang="en-US" sz="2800" kern="1200" dirty="0">
              <a:latin typeface="造字工房尚雅体" pitchFamily="2" charset="-122"/>
              <a:ea typeface="造字工房尚雅体" pitchFamily="2" charset="-122"/>
            </a:rPr>
            <a:t>许多影响工程造价的动态因素：如工程变更，设备材料价格的变动，工资标准以及费率、利率、汇率等的变化。</a:t>
          </a:r>
        </a:p>
      </dsp:txBody>
      <dsp:txXfrm>
        <a:off x="838467" y="1375356"/>
        <a:ext cx="7201483" cy="1600624"/>
      </dsp:txXfrm>
    </dsp:sp>
    <dsp:sp modelId="{35444077-2A4C-401A-9084-78605A8543DD}">
      <dsp:nvSpPr>
        <dsp:cNvPr id="0" name=""/>
        <dsp:cNvSpPr/>
      </dsp:nvSpPr>
      <dsp:spPr>
        <a:xfrm>
          <a:off x="1577339" y="3045936"/>
          <a:ext cx="8938260" cy="1305401"/>
        </a:xfrm>
        <a:prstGeom prst="roundRect">
          <a:avLst>
            <a:gd name="adj" fmla="val 10000"/>
          </a:avLst>
        </a:prstGeom>
        <a:solidFill>
          <a:srgbClr val="A6A2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latin typeface="造字工房尚雅体" pitchFamily="2" charset="-122"/>
              <a:ea typeface="造字工房尚雅体" pitchFamily="2" charset="-122"/>
            </a:rPr>
            <a:t>竣工决算后才能最终确定工程的实际造价。</a:t>
          </a:r>
        </a:p>
      </dsp:txBody>
      <dsp:txXfrm>
        <a:off x="1615573" y="3084170"/>
        <a:ext cx="7224611" cy="1228933"/>
      </dsp:txXfrm>
    </dsp:sp>
    <dsp:sp modelId="{3F27CE2D-BAD2-4279-8E05-7AFFA8F2AFAB}">
      <dsp:nvSpPr>
        <dsp:cNvPr id="0" name=""/>
        <dsp:cNvSpPr/>
      </dsp:nvSpPr>
      <dsp:spPr>
        <a:xfrm>
          <a:off x="8089749" y="989929"/>
          <a:ext cx="848510" cy="84851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zh-CN" altLang="en-US" sz="2800" kern="1200">
            <a:latin typeface="造字工房尚雅体" pitchFamily="2" charset="-122"/>
            <a:ea typeface="造字工房尚雅体" pitchFamily="2" charset="-122"/>
          </a:endParaRPr>
        </a:p>
      </dsp:txBody>
      <dsp:txXfrm>
        <a:off x="8280664" y="989929"/>
        <a:ext cx="466680" cy="638504"/>
      </dsp:txXfrm>
    </dsp:sp>
    <dsp:sp modelId="{AB322B31-1326-4709-8658-5EA20C3E40EA}">
      <dsp:nvSpPr>
        <dsp:cNvPr id="0" name=""/>
        <dsp:cNvSpPr/>
      </dsp:nvSpPr>
      <dsp:spPr>
        <a:xfrm>
          <a:off x="8878419" y="2504195"/>
          <a:ext cx="848510" cy="848510"/>
        </a:xfrm>
        <a:prstGeom prst="downArrow">
          <a:avLst>
            <a:gd name="adj1" fmla="val 55000"/>
            <a:gd name="adj2" fmla="val 45000"/>
          </a:avLst>
        </a:prstGeom>
        <a:solidFill>
          <a:srgbClr val="D6D7DC">
            <a:alpha val="90000"/>
          </a:srgbClr>
        </a:solidFill>
        <a:ln w="12700" cap="flat" cmpd="sng" algn="ctr">
          <a:solidFill>
            <a:srgbClr val="D6D7D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zh-CN" altLang="en-US" sz="2800" kern="1200">
            <a:latin typeface="造字工房尚雅体" pitchFamily="2" charset="-122"/>
            <a:ea typeface="造字工房尚雅体" pitchFamily="2" charset="-122"/>
          </a:endParaRPr>
        </a:p>
      </dsp:txBody>
      <dsp:txXfrm>
        <a:off x="9069334" y="2504195"/>
        <a:ext cx="466680" cy="638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9278A-DB62-41D3-8F6D-025596EDD4F7}">
      <dsp:nvSpPr>
        <dsp:cNvPr id="0" name=""/>
        <dsp:cNvSpPr/>
      </dsp:nvSpPr>
      <dsp:spPr>
        <a:xfrm>
          <a:off x="0" y="506528"/>
          <a:ext cx="10947400" cy="831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2F7DD5-43FA-4BE0-A7E4-0A2C74F047D2}">
      <dsp:nvSpPr>
        <dsp:cNvPr id="0" name=""/>
        <dsp:cNvSpPr/>
      </dsp:nvSpPr>
      <dsp:spPr>
        <a:xfrm>
          <a:off x="547370" y="19448"/>
          <a:ext cx="7663180" cy="974160"/>
        </a:xfrm>
        <a:prstGeom prst="roundRect">
          <a:avLst/>
        </a:prstGeom>
        <a:solidFill>
          <a:srgbClr val="7287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650" tIns="0" rIns="289650" bIns="0" numCol="1" spcCol="1270" anchor="ctr" anchorCtr="0">
          <a:noAutofit/>
        </a:bodyPr>
        <a:lstStyle/>
        <a:p>
          <a:pPr marL="0" lvl="0" indent="0" algn="l" defTabSz="1422400" rtl="0">
            <a:lnSpc>
              <a:spcPct val="90000"/>
            </a:lnSpc>
            <a:spcBef>
              <a:spcPct val="0"/>
            </a:spcBef>
            <a:spcAft>
              <a:spcPct val="35000"/>
            </a:spcAft>
            <a:buNone/>
          </a:pPr>
          <a:r>
            <a:rPr lang="zh-CN" altLang="en-US" sz="3200" kern="1200">
              <a:latin typeface="造字工房尚雅体" pitchFamily="2" charset="-122"/>
              <a:ea typeface="造字工房尚雅体" pitchFamily="2" charset="-122"/>
            </a:rPr>
            <a:t>构成工程造价的因素广泛并复杂；</a:t>
          </a:r>
        </a:p>
      </dsp:txBody>
      <dsp:txXfrm>
        <a:off x="594925" y="67003"/>
        <a:ext cx="7568070" cy="879050"/>
      </dsp:txXfrm>
    </dsp:sp>
    <dsp:sp modelId="{E01757B7-6E27-4426-9C5C-A7E5E8B95237}">
      <dsp:nvSpPr>
        <dsp:cNvPr id="0" name=""/>
        <dsp:cNvSpPr/>
      </dsp:nvSpPr>
      <dsp:spPr>
        <a:xfrm>
          <a:off x="0" y="2003409"/>
          <a:ext cx="10947400" cy="8316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79D500-74F6-4120-88C3-94580388CC64}">
      <dsp:nvSpPr>
        <dsp:cNvPr id="0" name=""/>
        <dsp:cNvSpPr/>
      </dsp:nvSpPr>
      <dsp:spPr>
        <a:xfrm>
          <a:off x="547370" y="1516329"/>
          <a:ext cx="7663180" cy="974160"/>
        </a:xfrm>
        <a:prstGeom prst="roundRect">
          <a:avLst/>
        </a:prstGeom>
        <a:solidFill>
          <a:srgbClr val="7287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650" tIns="0" rIns="289650" bIns="0" numCol="1" spcCol="1270" anchor="ctr" anchorCtr="0">
          <a:noAutofit/>
        </a:bodyPr>
        <a:lstStyle/>
        <a:p>
          <a:pPr marL="0" lvl="0" indent="0" algn="l" defTabSz="1422400" rtl="0">
            <a:lnSpc>
              <a:spcPct val="90000"/>
            </a:lnSpc>
            <a:spcBef>
              <a:spcPct val="0"/>
            </a:spcBef>
            <a:spcAft>
              <a:spcPct val="35000"/>
            </a:spcAft>
            <a:buNone/>
          </a:pPr>
          <a:r>
            <a:rPr lang="zh-CN" altLang="en-US" sz="3200" kern="1200">
              <a:latin typeface="造字工房尚雅体" pitchFamily="2" charset="-122"/>
              <a:ea typeface="造字工房尚雅体" pitchFamily="2" charset="-122"/>
            </a:rPr>
            <a:t>工程成本因素也非常复杂；</a:t>
          </a:r>
        </a:p>
      </dsp:txBody>
      <dsp:txXfrm>
        <a:off x="594925" y="1563884"/>
        <a:ext cx="7568070" cy="879050"/>
      </dsp:txXfrm>
    </dsp:sp>
    <dsp:sp modelId="{CFE31099-725A-424C-9774-B97C4DA4F06C}">
      <dsp:nvSpPr>
        <dsp:cNvPr id="0" name=""/>
        <dsp:cNvSpPr/>
      </dsp:nvSpPr>
      <dsp:spPr>
        <a:xfrm>
          <a:off x="0" y="3500289"/>
          <a:ext cx="10947400" cy="8316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FB83E4-8719-47CA-B528-E36389B7A441}">
      <dsp:nvSpPr>
        <dsp:cNvPr id="0" name=""/>
        <dsp:cNvSpPr/>
      </dsp:nvSpPr>
      <dsp:spPr>
        <a:xfrm>
          <a:off x="547370" y="3013209"/>
          <a:ext cx="7663180" cy="974160"/>
        </a:xfrm>
        <a:prstGeom prst="roundRect">
          <a:avLst/>
        </a:prstGeom>
        <a:solidFill>
          <a:srgbClr val="7287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650" tIns="0" rIns="289650" bIns="0" numCol="1" spcCol="1270" anchor="ctr" anchorCtr="0">
          <a:noAutofit/>
        </a:bodyPr>
        <a:lstStyle/>
        <a:p>
          <a:pPr marL="0" lvl="0" indent="0" algn="l" defTabSz="1422400" rtl="0">
            <a:lnSpc>
              <a:spcPct val="90000"/>
            </a:lnSpc>
            <a:spcBef>
              <a:spcPct val="0"/>
            </a:spcBef>
            <a:spcAft>
              <a:spcPct val="35000"/>
            </a:spcAft>
            <a:buNone/>
          </a:pPr>
          <a:r>
            <a:rPr lang="zh-CN" altLang="en-US" sz="3200" kern="1200" dirty="0">
              <a:latin typeface="造字工房尚雅体" pitchFamily="2" charset="-122"/>
              <a:ea typeface="造字工房尚雅体" pitchFamily="2" charset="-122"/>
            </a:rPr>
            <a:t>盈利的构成也较为复杂，资金成本较大。</a:t>
          </a:r>
        </a:p>
      </dsp:txBody>
      <dsp:txXfrm>
        <a:off x="594925" y="3060764"/>
        <a:ext cx="756807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F5F2AB6-5D73-482D-8E0E-699291218FA0}" type="datetimeFigureOut">
              <a:rPr lang="zh-CN" altLang="en-US" smtClean="0"/>
              <a:t>2020/2/14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6CD7AD-D3BE-4E5E-B97C-FA298FCF0F21}" type="slidenum">
              <a:rPr lang="zh-CN" altLang="en-US" smtClean="0"/>
              <a:t>‹#›</a:t>
            </a:fld>
            <a:endParaRPr lang="zh-CN" altLang="en-US"/>
          </a:p>
        </p:txBody>
      </p:sp>
    </p:spTree>
    <p:extLst>
      <p:ext uri="{BB962C8B-B14F-4D97-AF65-F5344CB8AC3E}">
        <p14:creationId xmlns:p14="http://schemas.microsoft.com/office/powerpoint/2010/main" val="378119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5F2AB6-5D73-482D-8E0E-699291218FA0}" type="datetimeFigureOut">
              <a:rPr lang="zh-CN" altLang="en-US" smtClean="0"/>
              <a:t>2020/2/14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6CD7AD-D3BE-4E5E-B97C-FA298FCF0F21}" type="slidenum">
              <a:rPr lang="zh-CN" altLang="en-US" smtClean="0"/>
              <a:t>‹#›</a:t>
            </a:fld>
            <a:endParaRPr lang="zh-CN" altLang="en-US"/>
          </a:p>
        </p:txBody>
      </p:sp>
    </p:spTree>
    <p:extLst>
      <p:ext uri="{BB962C8B-B14F-4D97-AF65-F5344CB8AC3E}">
        <p14:creationId xmlns:p14="http://schemas.microsoft.com/office/powerpoint/2010/main" val="214804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5F2AB6-5D73-482D-8E0E-699291218FA0}" type="datetimeFigureOut">
              <a:rPr lang="zh-CN" altLang="en-US" smtClean="0"/>
              <a:t>2020/2/14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6CD7AD-D3BE-4E5E-B97C-FA298FCF0F21}" type="slidenum">
              <a:rPr lang="zh-CN" altLang="en-US" smtClean="0"/>
              <a:t>‹#›</a:t>
            </a:fld>
            <a:endParaRPr lang="zh-CN" altLang="en-US"/>
          </a:p>
        </p:txBody>
      </p:sp>
    </p:spTree>
    <p:extLst>
      <p:ext uri="{BB962C8B-B14F-4D97-AF65-F5344CB8AC3E}">
        <p14:creationId xmlns:p14="http://schemas.microsoft.com/office/powerpoint/2010/main" val="226704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5F2AB6-5D73-482D-8E0E-699291218FA0}" type="datetimeFigureOut">
              <a:rPr lang="zh-CN" altLang="en-US" smtClean="0"/>
              <a:t>2020/2/14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6CD7AD-D3BE-4E5E-B97C-FA298FCF0F21}" type="slidenum">
              <a:rPr lang="zh-CN" altLang="en-US" smtClean="0"/>
              <a:t>‹#›</a:t>
            </a:fld>
            <a:endParaRPr lang="zh-CN" altLang="en-US"/>
          </a:p>
        </p:txBody>
      </p:sp>
    </p:spTree>
    <p:extLst>
      <p:ext uri="{BB962C8B-B14F-4D97-AF65-F5344CB8AC3E}">
        <p14:creationId xmlns:p14="http://schemas.microsoft.com/office/powerpoint/2010/main" val="349997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F5F2AB6-5D73-482D-8E0E-699291218FA0}" type="datetimeFigureOut">
              <a:rPr lang="zh-CN" altLang="en-US" smtClean="0"/>
              <a:t>2020/2/14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6CD7AD-D3BE-4E5E-B97C-FA298FCF0F21}" type="slidenum">
              <a:rPr lang="zh-CN" altLang="en-US" smtClean="0"/>
              <a:t>‹#›</a:t>
            </a:fld>
            <a:endParaRPr lang="zh-CN" altLang="en-US"/>
          </a:p>
        </p:txBody>
      </p:sp>
    </p:spTree>
    <p:extLst>
      <p:ext uri="{BB962C8B-B14F-4D97-AF65-F5344CB8AC3E}">
        <p14:creationId xmlns:p14="http://schemas.microsoft.com/office/powerpoint/2010/main" val="390819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F5F2AB6-5D73-482D-8E0E-699291218FA0}" type="datetimeFigureOut">
              <a:rPr lang="zh-CN" altLang="en-US" smtClean="0"/>
              <a:t>2020/2/14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6CD7AD-D3BE-4E5E-B97C-FA298FCF0F21}" type="slidenum">
              <a:rPr lang="zh-CN" altLang="en-US" smtClean="0"/>
              <a:t>‹#›</a:t>
            </a:fld>
            <a:endParaRPr lang="zh-CN" altLang="en-US"/>
          </a:p>
        </p:txBody>
      </p:sp>
    </p:spTree>
    <p:extLst>
      <p:ext uri="{BB962C8B-B14F-4D97-AF65-F5344CB8AC3E}">
        <p14:creationId xmlns:p14="http://schemas.microsoft.com/office/powerpoint/2010/main" val="344470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F5F2AB6-5D73-482D-8E0E-699291218FA0}" type="datetimeFigureOut">
              <a:rPr lang="zh-CN" altLang="en-US" smtClean="0"/>
              <a:t>2020/2/14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6CD7AD-D3BE-4E5E-B97C-FA298FCF0F21}" type="slidenum">
              <a:rPr lang="zh-CN" altLang="en-US" smtClean="0"/>
              <a:t>‹#›</a:t>
            </a:fld>
            <a:endParaRPr lang="zh-CN" altLang="en-US"/>
          </a:p>
        </p:txBody>
      </p:sp>
    </p:spTree>
    <p:extLst>
      <p:ext uri="{BB962C8B-B14F-4D97-AF65-F5344CB8AC3E}">
        <p14:creationId xmlns:p14="http://schemas.microsoft.com/office/powerpoint/2010/main" val="8022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F5F2AB6-5D73-482D-8E0E-699291218FA0}" type="datetimeFigureOut">
              <a:rPr lang="zh-CN" altLang="en-US" smtClean="0"/>
              <a:t>2020/2/14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6CD7AD-D3BE-4E5E-B97C-FA298FCF0F21}" type="slidenum">
              <a:rPr lang="zh-CN" altLang="en-US" smtClean="0"/>
              <a:t>‹#›</a:t>
            </a:fld>
            <a:endParaRPr lang="zh-CN" altLang="en-US"/>
          </a:p>
        </p:txBody>
      </p:sp>
    </p:spTree>
    <p:extLst>
      <p:ext uri="{BB962C8B-B14F-4D97-AF65-F5344CB8AC3E}">
        <p14:creationId xmlns:p14="http://schemas.microsoft.com/office/powerpoint/2010/main" val="146697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F5F2AB6-5D73-482D-8E0E-699291218FA0}" type="datetimeFigureOut">
              <a:rPr lang="zh-CN" altLang="en-US" smtClean="0"/>
              <a:t>2020/2/14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6CD7AD-D3BE-4E5E-B97C-FA298FCF0F21}" type="slidenum">
              <a:rPr lang="zh-CN" altLang="en-US" smtClean="0"/>
              <a:t>‹#›</a:t>
            </a:fld>
            <a:endParaRPr lang="zh-CN" altLang="en-US"/>
          </a:p>
        </p:txBody>
      </p:sp>
    </p:spTree>
    <p:extLst>
      <p:ext uri="{BB962C8B-B14F-4D97-AF65-F5344CB8AC3E}">
        <p14:creationId xmlns:p14="http://schemas.microsoft.com/office/powerpoint/2010/main" val="338908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F5F2AB6-5D73-482D-8E0E-699291218FA0}" type="datetimeFigureOut">
              <a:rPr lang="zh-CN" altLang="en-US" smtClean="0"/>
              <a:t>2020/2/14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6CD7AD-D3BE-4E5E-B97C-FA298FCF0F21}" type="slidenum">
              <a:rPr lang="zh-CN" altLang="en-US" smtClean="0"/>
              <a:t>‹#›</a:t>
            </a:fld>
            <a:endParaRPr lang="zh-CN" altLang="en-US"/>
          </a:p>
        </p:txBody>
      </p:sp>
    </p:spTree>
    <p:extLst>
      <p:ext uri="{BB962C8B-B14F-4D97-AF65-F5344CB8AC3E}">
        <p14:creationId xmlns:p14="http://schemas.microsoft.com/office/powerpoint/2010/main" val="10233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F5F2AB6-5D73-482D-8E0E-699291218FA0}" type="datetimeFigureOut">
              <a:rPr lang="zh-CN" altLang="en-US" smtClean="0"/>
              <a:t>2020/2/14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6CD7AD-D3BE-4E5E-B97C-FA298FCF0F21}" type="slidenum">
              <a:rPr lang="zh-CN" altLang="en-US" smtClean="0"/>
              <a:t>‹#›</a:t>
            </a:fld>
            <a:endParaRPr lang="zh-CN" altLang="en-US"/>
          </a:p>
        </p:txBody>
      </p:sp>
    </p:spTree>
    <p:extLst>
      <p:ext uri="{BB962C8B-B14F-4D97-AF65-F5344CB8AC3E}">
        <p14:creationId xmlns:p14="http://schemas.microsoft.com/office/powerpoint/2010/main" val="363205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en-US" altLang="zh-CN" dirty="0"/>
          </a:p>
          <a:p>
            <a:pPr lvl="0"/>
            <a:r>
              <a:rPr lang="zh-CN" altLang="en-US" dirty="0"/>
              <a:t>第二级</a:t>
            </a:r>
            <a:endParaRPr lang="en-US" altLang="zh-CN" dirty="0"/>
          </a:p>
          <a:p>
            <a:pPr lvl="0"/>
            <a:r>
              <a:rPr lang="zh-CN" altLang="en-US" dirty="0"/>
              <a:t>第三级</a:t>
            </a:r>
            <a:endParaRPr lang="en-US" altLang="zh-CN" dirty="0"/>
          </a:p>
          <a:p>
            <a:pPr lvl="0"/>
            <a:r>
              <a:rPr lang="zh-CN" altLang="en-US" dirty="0"/>
              <a:t>第四级</a:t>
            </a:r>
            <a:endParaRPr lang="en-US" altLang="zh-CN" dirty="0"/>
          </a:p>
          <a:p>
            <a:pPr lvl="0"/>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F2AB6-5D73-482D-8E0E-699291218FA0}" type="datetimeFigureOut">
              <a:rPr lang="zh-CN" altLang="en-US" smtClean="0"/>
              <a:t>2020/2/14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CD7AD-D3BE-4E5E-B97C-FA298FCF0F21}" type="slidenum">
              <a:rPr lang="zh-CN" altLang="en-US" smtClean="0"/>
              <a:t>‹#›</a:t>
            </a:fld>
            <a:endParaRPr lang="zh-CN" altLang="en-US"/>
          </a:p>
        </p:txBody>
      </p:sp>
    </p:spTree>
    <p:extLst>
      <p:ext uri="{BB962C8B-B14F-4D97-AF65-F5344CB8AC3E}">
        <p14:creationId xmlns:p14="http://schemas.microsoft.com/office/powerpoint/2010/main" val="560188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l" defTabSz="914400" rtl="0" eaLnBrk="1" latinLnBrk="0" hangingPunct="1">
        <a:lnSpc>
          <a:spcPct val="150000"/>
        </a:lnSpc>
        <a:spcBef>
          <a:spcPct val="0"/>
        </a:spcBef>
        <a:buFont typeface="+mj-lt"/>
        <a:buNone/>
        <a:defRPr sz="4000" kern="1200">
          <a:solidFill>
            <a:schemeClr val="tx1"/>
          </a:solidFill>
          <a:latin typeface="Times New Roman" panose="02020603050405020304" pitchFamily="18" charset="0"/>
          <a:ea typeface="造字工房坚黑体" pitchFamily="2" charset="-122"/>
          <a:cs typeface="Times New Roman" panose="02020603050405020304" pitchFamily="18"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造字工房尚雅体" pitchFamily="2" charset="-122"/>
          <a:cs typeface="Times New Roman" panose="02020603050405020304" pitchFamily="18" charset="0"/>
        </a:defRPr>
      </a:lvl1pPr>
      <a:lvl2pPr marL="457200" indent="0" algn="l" defTabSz="914400" rtl="0" eaLnBrk="1" latinLnBrk="0" hangingPunct="1">
        <a:lnSpc>
          <a:spcPct val="150000"/>
        </a:lnSpc>
        <a:spcBef>
          <a:spcPts val="500"/>
        </a:spcBef>
        <a:buFont typeface="Arial" panose="020B0604020202020204" pitchFamily="34" charset="0"/>
        <a:buNone/>
        <a:defRPr sz="3200" kern="1200">
          <a:solidFill>
            <a:schemeClr val="tx1"/>
          </a:solidFill>
          <a:latin typeface="Times New Roman" panose="02020603050405020304" pitchFamily="18" charset="0"/>
          <a:ea typeface="造字工房尚雅体" pitchFamily="2" charset="-122"/>
          <a:cs typeface="Times New Roman" panose="02020603050405020304" pitchFamily="18" charset="0"/>
        </a:defRPr>
      </a:lvl2pPr>
      <a:lvl3pPr marL="914400" indent="0" algn="l" defTabSz="914400" rtl="0" eaLnBrk="1" latinLnBrk="0" hangingPunct="1">
        <a:lnSpc>
          <a:spcPct val="150000"/>
        </a:lnSpc>
        <a:spcBef>
          <a:spcPts val="500"/>
        </a:spcBef>
        <a:buFont typeface="Arial" panose="020B0604020202020204" pitchFamily="34" charset="0"/>
        <a:buNone/>
        <a:defRPr sz="3200" kern="1200">
          <a:solidFill>
            <a:schemeClr val="tx1"/>
          </a:solidFill>
          <a:latin typeface="Times New Roman" panose="02020603050405020304" pitchFamily="18" charset="0"/>
          <a:ea typeface="造字工房尚雅体" pitchFamily="2" charset="-122"/>
          <a:cs typeface="Times New Roman" panose="02020603050405020304" pitchFamily="18" charset="0"/>
        </a:defRPr>
      </a:lvl3pPr>
      <a:lvl4pPr marL="1371600" indent="0" algn="l" defTabSz="914400" rtl="0" eaLnBrk="1" latinLnBrk="0" hangingPunct="1">
        <a:lnSpc>
          <a:spcPct val="150000"/>
        </a:lnSpc>
        <a:spcBef>
          <a:spcPts val="500"/>
        </a:spcBef>
        <a:buFont typeface="Arial" panose="020B0604020202020204" pitchFamily="34" charset="0"/>
        <a:buNone/>
        <a:defRPr sz="3200" kern="1200">
          <a:solidFill>
            <a:schemeClr val="tx1"/>
          </a:solidFill>
          <a:latin typeface="Times New Roman" panose="02020603050405020304" pitchFamily="18" charset="0"/>
          <a:ea typeface="造字工房尚雅体" pitchFamily="2" charset="-122"/>
          <a:cs typeface="Times New Roman" panose="02020603050405020304" pitchFamily="18" charset="0"/>
        </a:defRPr>
      </a:lvl4pPr>
      <a:lvl5pPr marL="1828800" indent="0" algn="l" defTabSz="914400" rtl="0" eaLnBrk="1" latinLnBrk="0" hangingPunct="1">
        <a:lnSpc>
          <a:spcPct val="150000"/>
        </a:lnSpc>
        <a:spcBef>
          <a:spcPts val="500"/>
        </a:spcBef>
        <a:buFont typeface="Arial" panose="020B0604020202020204" pitchFamily="34" charset="0"/>
        <a:buNone/>
        <a:defRPr sz="3200" kern="1200">
          <a:solidFill>
            <a:schemeClr val="tx1"/>
          </a:solidFill>
          <a:latin typeface="Times New Roman" panose="02020603050405020304" pitchFamily="18" charset="0"/>
          <a:ea typeface="造字工房尚雅体" pitchFamily="2"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1.2</a:t>
            </a:r>
            <a:r>
              <a:rPr lang="zh-CN" altLang="en-US" dirty="0"/>
              <a:t>工程造价的含义</a:t>
            </a:r>
          </a:p>
        </p:txBody>
      </p:sp>
      <p:sp>
        <p:nvSpPr>
          <p:cNvPr id="3" name="副标题 2"/>
          <p:cNvSpPr>
            <a:spLocks noGrp="1"/>
          </p:cNvSpPr>
          <p:nvPr>
            <p:ph type="subTitle" idx="1"/>
          </p:nvPr>
        </p:nvSpPr>
        <p:spPr/>
        <p:txBody>
          <a:bodyPr/>
          <a:lstStyle/>
          <a:p>
            <a:r>
              <a:rPr lang="zh-CN" altLang="en-US" dirty="0"/>
              <a:t>李高扬 副教授</a:t>
            </a:r>
          </a:p>
        </p:txBody>
      </p:sp>
    </p:spTree>
    <p:extLst>
      <p:ext uri="{BB962C8B-B14F-4D97-AF65-F5344CB8AC3E}">
        <p14:creationId xmlns:p14="http://schemas.microsoft.com/office/powerpoint/2010/main" val="350458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工程造价</a:t>
            </a:r>
            <a:endParaRPr lang="zh-CN" altLang="en-US" dirty="0"/>
          </a:p>
        </p:txBody>
      </p:sp>
      <p:sp>
        <p:nvSpPr>
          <p:cNvPr id="3" name="内容占位符 2"/>
          <p:cNvSpPr>
            <a:spLocks noGrp="1"/>
          </p:cNvSpPr>
          <p:nvPr>
            <p:ph idx="1"/>
          </p:nvPr>
        </p:nvSpPr>
        <p:spPr>
          <a:xfrm>
            <a:off x="838200" y="1825625"/>
            <a:ext cx="6400800" cy="4351338"/>
          </a:xfrm>
        </p:spPr>
        <p:txBody>
          <a:bodyPr/>
          <a:lstStyle/>
          <a:p>
            <a:pPr marL="0" indent="0">
              <a:buNone/>
            </a:pPr>
            <a:r>
              <a:rPr lang="zh-CN" altLang="zh-CN" dirty="0"/>
              <a:t>投资者</a:t>
            </a:r>
            <a:r>
              <a:rPr lang="zh-CN" altLang="en-US" dirty="0"/>
              <a:t>：</a:t>
            </a:r>
            <a:r>
              <a:rPr lang="zh-CN" altLang="zh-CN" dirty="0"/>
              <a:t>指建设项目的建设成本，是建设项目投资当中最主要的部分</a:t>
            </a:r>
            <a:r>
              <a:rPr lang="zh-CN" altLang="en-US" dirty="0"/>
              <a:t>，</a:t>
            </a:r>
            <a:r>
              <a:rPr lang="zh-CN" altLang="zh-CN" dirty="0"/>
              <a:t>包括建筑安装工程费，设备工器具购置费，工程建设其他费，预备费，建设期贷款利息等</a:t>
            </a:r>
            <a:r>
              <a:rPr lang="zh-CN" altLang="en-US" dirty="0"/>
              <a:t>；</a:t>
            </a:r>
          </a:p>
        </p:txBody>
      </p:sp>
      <p:pic>
        <p:nvPicPr>
          <p:cNvPr id="4" name="Picture 4"/>
          <p:cNvPicPr>
            <a:picLocks noChangeAspect="1" noChangeArrowheads="1"/>
          </p:cNvPicPr>
          <p:nvPr/>
        </p:nvPicPr>
        <p:blipFill>
          <a:blip r:embed="rId2" cstate="print"/>
          <a:srcRect/>
          <a:stretch>
            <a:fillRect/>
          </a:stretch>
        </p:blipFill>
        <p:spPr bwMode="auto">
          <a:xfrm>
            <a:off x="7239000" y="2169840"/>
            <a:ext cx="5348740" cy="3062560"/>
          </a:xfrm>
          <a:prstGeom prst="rect">
            <a:avLst/>
          </a:prstGeom>
          <a:noFill/>
          <a:ln w="9525">
            <a:noFill/>
            <a:miter lim="800000"/>
            <a:headEnd/>
            <a:tailEnd/>
          </a:ln>
        </p:spPr>
      </p:pic>
    </p:spTree>
    <p:extLst>
      <p:ext uri="{BB962C8B-B14F-4D97-AF65-F5344CB8AC3E}">
        <p14:creationId xmlns:p14="http://schemas.microsoft.com/office/powerpoint/2010/main" val="17108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工程造价</a:t>
            </a:r>
            <a:endParaRPr lang="zh-CN" altLang="en-US" dirty="0"/>
          </a:p>
        </p:txBody>
      </p:sp>
      <p:sp>
        <p:nvSpPr>
          <p:cNvPr id="3" name="内容占位符 2"/>
          <p:cNvSpPr>
            <a:spLocks noGrp="1"/>
          </p:cNvSpPr>
          <p:nvPr>
            <p:ph idx="1"/>
          </p:nvPr>
        </p:nvSpPr>
        <p:spPr>
          <a:xfrm>
            <a:off x="838200" y="1825625"/>
            <a:ext cx="6400800" cy="4351338"/>
          </a:xfrm>
        </p:spPr>
        <p:txBody>
          <a:bodyPr>
            <a:normAutofit/>
          </a:bodyPr>
          <a:lstStyle/>
          <a:p>
            <a:pPr marL="0" indent="0">
              <a:buNone/>
            </a:pPr>
            <a:r>
              <a:rPr lang="zh-CN" altLang="zh-CN" dirty="0"/>
              <a:t>承发包或者市场交易</a:t>
            </a:r>
            <a:r>
              <a:rPr lang="zh-CN" altLang="en-US" dirty="0"/>
              <a:t>：</a:t>
            </a:r>
            <a:r>
              <a:rPr lang="zh-CN" altLang="zh-CN" dirty="0"/>
              <a:t>为建成一项工程，预计或实际在土地市场</a:t>
            </a:r>
            <a:r>
              <a:rPr lang="zh-CN" altLang="en-US" dirty="0"/>
              <a:t>、</a:t>
            </a:r>
            <a:r>
              <a:rPr lang="zh-CN" altLang="zh-CN" dirty="0"/>
              <a:t>设备市场</a:t>
            </a:r>
            <a:r>
              <a:rPr lang="zh-CN" altLang="en-US" dirty="0"/>
              <a:t>、</a:t>
            </a:r>
            <a:r>
              <a:rPr lang="zh-CN" altLang="zh-CN" dirty="0"/>
              <a:t>技术劳务市场</a:t>
            </a:r>
            <a:r>
              <a:rPr lang="zh-CN" altLang="en-US" dirty="0"/>
              <a:t>、</a:t>
            </a:r>
            <a:r>
              <a:rPr lang="zh-CN" altLang="zh-CN" dirty="0"/>
              <a:t>承包市场等交易活动中所形成的工程承包合同价和建设工程总造价</a:t>
            </a:r>
            <a:r>
              <a:rPr lang="zh-CN" altLang="en-US" dirty="0"/>
              <a:t>。</a:t>
            </a:r>
          </a:p>
        </p:txBody>
      </p:sp>
      <p:pic>
        <p:nvPicPr>
          <p:cNvPr id="5" name="Picture 2"/>
          <p:cNvPicPr>
            <a:picLocks noChangeAspect="1" noChangeArrowheads="1"/>
          </p:cNvPicPr>
          <p:nvPr/>
        </p:nvPicPr>
        <p:blipFill>
          <a:blip r:embed="rId2" cstate="print"/>
          <a:srcRect/>
          <a:stretch>
            <a:fillRect/>
          </a:stretch>
        </p:blipFill>
        <p:spPr bwMode="auto">
          <a:xfrm>
            <a:off x="7239000" y="1371600"/>
            <a:ext cx="5523632" cy="4144572"/>
          </a:xfrm>
          <a:prstGeom prst="rect">
            <a:avLst/>
          </a:prstGeom>
          <a:noFill/>
          <a:ln w="9525">
            <a:noFill/>
            <a:miter lim="800000"/>
            <a:headEnd/>
            <a:tailEnd/>
          </a:ln>
        </p:spPr>
      </p:pic>
    </p:spTree>
    <p:extLst>
      <p:ext uri="{BB962C8B-B14F-4D97-AF65-F5344CB8AC3E}">
        <p14:creationId xmlns:p14="http://schemas.microsoft.com/office/powerpoint/2010/main" val="4029296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工程造价</a:t>
            </a:r>
            <a:endParaRPr lang="zh-CN" altLang="en-US" dirty="0"/>
          </a:p>
        </p:txBody>
      </p:sp>
      <p:sp>
        <p:nvSpPr>
          <p:cNvPr id="3" name="内容占位符 2"/>
          <p:cNvSpPr>
            <a:spLocks noGrp="1"/>
          </p:cNvSpPr>
          <p:nvPr>
            <p:ph idx="1"/>
          </p:nvPr>
        </p:nvSpPr>
        <p:spPr>
          <a:xfrm>
            <a:off x="838200" y="1978025"/>
            <a:ext cx="5740400" cy="4351338"/>
          </a:xfrm>
        </p:spPr>
        <p:txBody>
          <a:bodyPr/>
          <a:lstStyle/>
          <a:p>
            <a:r>
              <a:rPr lang="zh-CN" altLang="zh-CN" dirty="0"/>
              <a:t>投资者</a:t>
            </a:r>
            <a:r>
              <a:rPr lang="zh-CN" altLang="en-US" dirty="0"/>
              <a:t>：</a:t>
            </a:r>
            <a:r>
              <a:rPr lang="zh-CN" altLang="zh-CN" dirty="0"/>
              <a:t>工程造价是购买项目要付出的“货款”</a:t>
            </a:r>
            <a:r>
              <a:rPr lang="zh-CN" altLang="en-US" dirty="0"/>
              <a:t>；</a:t>
            </a:r>
            <a:endParaRPr lang="en-US" altLang="zh-CN" dirty="0"/>
          </a:p>
          <a:p>
            <a:r>
              <a:rPr lang="zh-CN" altLang="zh-CN" dirty="0"/>
              <a:t>承包商</a:t>
            </a:r>
            <a:r>
              <a:rPr lang="zh-CN" altLang="en-US" dirty="0"/>
              <a:t>：</a:t>
            </a:r>
            <a:r>
              <a:rPr lang="zh-CN" altLang="zh-CN" dirty="0"/>
              <a:t>工程造价是他们出售商品和劳务的价格总和。</a:t>
            </a:r>
          </a:p>
        </p:txBody>
      </p:sp>
    </p:spTree>
    <p:extLst>
      <p:ext uri="{BB962C8B-B14F-4D97-AF65-F5344CB8AC3E}">
        <p14:creationId xmlns:p14="http://schemas.microsoft.com/office/powerpoint/2010/main" val="255668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t>工程造价的特点</a:t>
            </a:r>
            <a:r>
              <a:rPr lang="en-US" altLang="zh-CN" dirty="0"/>
              <a:t>—</a:t>
            </a:r>
            <a:r>
              <a:rPr lang="zh-CN" altLang="zh-CN" dirty="0"/>
              <a:t>工程造价的大额性</a:t>
            </a:r>
            <a:endParaRPr lang="zh-CN" altLang="en-US" dirty="0"/>
          </a:p>
        </p:txBody>
      </p:sp>
      <p:sp>
        <p:nvSpPr>
          <p:cNvPr id="3" name="内容占位符 2"/>
          <p:cNvSpPr>
            <a:spLocks noGrp="1"/>
          </p:cNvSpPr>
          <p:nvPr>
            <p:ph idx="1"/>
          </p:nvPr>
        </p:nvSpPr>
        <p:spPr>
          <a:xfrm>
            <a:off x="838200" y="1825625"/>
            <a:ext cx="5918200" cy="4351338"/>
          </a:xfrm>
        </p:spPr>
        <p:txBody>
          <a:bodyPr/>
          <a:lstStyle/>
          <a:p>
            <a:r>
              <a:rPr lang="zh-CN" altLang="zh-CN" dirty="0"/>
              <a:t>有关各方面的重大经济利益</a:t>
            </a:r>
            <a:r>
              <a:rPr lang="zh-CN" altLang="en-US" dirty="0"/>
              <a:t>；</a:t>
            </a:r>
            <a:endParaRPr lang="en-US" altLang="zh-CN" dirty="0"/>
          </a:p>
          <a:p>
            <a:r>
              <a:rPr lang="zh-CN" altLang="zh-CN" dirty="0"/>
              <a:t>对宏观经济产生重大影响</a:t>
            </a:r>
            <a:r>
              <a:rPr lang="zh-CN" altLang="en-US" dirty="0"/>
              <a:t>。</a:t>
            </a:r>
            <a:endParaRPr lang="en-US" altLang="zh-CN" dirty="0"/>
          </a:p>
          <a:p>
            <a:endParaRPr lang="en-US" altLang="zh-CN" dirty="0"/>
          </a:p>
          <a:p>
            <a:endParaRPr lang="zh-CN" altLang="en-US" dirty="0"/>
          </a:p>
        </p:txBody>
      </p:sp>
      <p:pic>
        <p:nvPicPr>
          <p:cNvPr id="4" name="Picture 4"/>
          <p:cNvPicPr>
            <a:picLocks noChangeAspect="1" noChangeArrowheads="1"/>
          </p:cNvPicPr>
          <p:nvPr/>
        </p:nvPicPr>
        <p:blipFill>
          <a:blip r:embed="rId2" cstate="print"/>
          <a:srcRect/>
          <a:stretch>
            <a:fillRect/>
          </a:stretch>
        </p:blipFill>
        <p:spPr bwMode="auto">
          <a:xfrm>
            <a:off x="7467600" y="1775490"/>
            <a:ext cx="3627904" cy="4451607"/>
          </a:xfrm>
          <a:prstGeom prst="rect">
            <a:avLst/>
          </a:prstGeom>
          <a:noFill/>
          <a:ln w="9525">
            <a:noFill/>
            <a:miter lim="800000"/>
            <a:headEnd/>
            <a:tailEnd/>
          </a:ln>
        </p:spPr>
      </p:pic>
    </p:spTree>
    <p:extLst>
      <p:ext uri="{BB962C8B-B14F-4D97-AF65-F5344CB8AC3E}">
        <p14:creationId xmlns:p14="http://schemas.microsoft.com/office/powerpoint/2010/main" val="273196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t>工程造价的特点</a:t>
            </a:r>
            <a:r>
              <a:rPr lang="en-US" altLang="zh-CN" dirty="0"/>
              <a:t>—</a:t>
            </a:r>
            <a:r>
              <a:rPr lang="zh-CN" altLang="zh-CN" dirty="0"/>
              <a:t>工程造价的个别性、差异性</a:t>
            </a:r>
            <a:endParaRPr lang="zh-CN" altLang="en-US" dirty="0"/>
          </a:p>
        </p:txBody>
      </p:sp>
      <p:sp>
        <p:nvSpPr>
          <p:cNvPr id="3" name="内容占位符 2"/>
          <p:cNvSpPr>
            <a:spLocks noGrp="1"/>
          </p:cNvSpPr>
          <p:nvPr>
            <p:ph idx="1"/>
          </p:nvPr>
        </p:nvSpPr>
        <p:spPr>
          <a:xfrm>
            <a:off x="838200" y="1825625"/>
            <a:ext cx="5842000" cy="4351338"/>
          </a:xfrm>
        </p:spPr>
        <p:txBody>
          <a:bodyPr>
            <a:normAutofit lnSpcReduction="10000"/>
          </a:bodyPr>
          <a:lstStyle/>
          <a:p>
            <a:r>
              <a:rPr lang="zh-CN" altLang="zh-CN" dirty="0"/>
              <a:t>任何一项工程内部的结构、造型、空间分割、设备配置和内外装饰</a:t>
            </a:r>
            <a:r>
              <a:rPr lang="zh-CN" altLang="en-US" dirty="0"/>
              <a:t>的差异决定了</a:t>
            </a:r>
            <a:r>
              <a:rPr lang="zh-CN" altLang="zh-CN" dirty="0"/>
              <a:t>工程造价的个别性、差异性</a:t>
            </a:r>
            <a:r>
              <a:rPr lang="zh-CN" altLang="en-US" b="1" dirty="0"/>
              <a:t>。</a:t>
            </a:r>
            <a:endParaRPr lang="en-US" altLang="zh-CN" b="1" dirty="0"/>
          </a:p>
          <a:p>
            <a:r>
              <a:rPr lang="zh-CN" altLang="zh-CN" dirty="0"/>
              <a:t>每项工程所处地区、地段都不相同</a:t>
            </a:r>
            <a:r>
              <a:rPr lang="zh-CN" altLang="en-US" dirty="0"/>
              <a:t>强化了差异性。</a:t>
            </a:r>
            <a:endParaRPr lang="en-US" altLang="zh-CN" b="1" dirty="0"/>
          </a:p>
          <a:p>
            <a:endParaRPr lang="zh-CN" altLang="en-US" dirty="0"/>
          </a:p>
          <a:p>
            <a:endParaRPr lang="zh-CN" altLang="en-US" dirty="0"/>
          </a:p>
        </p:txBody>
      </p:sp>
      <p:pic>
        <p:nvPicPr>
          <p:cNvPr id="5" name="Picture 3"/>
          <p:cNvPicPr>
            <a:picLocks noChangeAspect="1" noChangeArrowheads="1"/>
          </p:cNvPicPr>
          <p:nvPr/>
        </p:nvPicPr>
        <p:blipFill>
          <a:blip r:embed="rId2" cstate="print"/>
          <a:srcRect/>
          <a:stretch>
            <a:fillRect/>
          </a:stretch>
        </p:blipFill>
        <p:spPr bwMode="auto">
          <a:xfrm>
            <a:off x="6858000" y="2202856"/>
            <a:ext cx="5105800" cy="3131144"/>
          </a:xfrm>
          <a:prstGeom prst="rect">
            <a:avLst/>
          </a:prstGeom>
          <a:noFill/>
          <a:ln w="9525">
            <a:noFill/>
            <a:miter lim="800000"/>
            <a:headEnd/>
            <a:tailEnd/>
          </a:ln>
        </p:spPr>
      </p:pic>
    </p:spTree>
    <p:extLst>
      <p:ext uri="{BB962C8B-B14F-4D97-AF65-F5344CB8AC3E}">
        <p14:creationId xmlns:p14="http://schemas.microsoft.com/office/powerpoint/2010/main" val="329783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工程造价的动态性</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9899618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5003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工程造价的</a:t>
            </a:r>
            <a:r>
              <a:rPr lang="zh-CN" altLang="en-US" dirty="0"/>
              <a:t>层次性</a:t>
            </a:r>
          </a:p>
        </p:txBody>
      </p:sp>
      <p:sp>
        <p:nvSpPr>
          <p:cNvPr id="3" name="内容占位符 2"/>
          <p:cNvSpPr>
            <a:spLocks noGrp="1"/>
          </p:cNvSpPr>
          <p:nvPr>
            <p:ph idx="1"/>
          </p:nvPr>
        </p:nvSpPr>
        <p:spPr/>
        <p:txBody>
          <a:bodyPr/>
          <a:lstStyle/>
          <a:p>
            <a:endParaRPr lang="zh-CN" altLang="en-US" dirty="0"/>
          </a:p>
        </p:txBody>
      </p:sp>
      <p:grpSp>
        <p:nvGrpSpPr>
          <p:cNvPr id="6" name="组合 5"/>
          <p:cNvGrpSpPr/>
          <p:nvPr/>
        </p:nvGrpSpPr>
        <p:grpSpPr>
          <a:xfrm>
            <a:off x="585120" y="2362201"/>
            <a:ext cx="10767759" cy="2934224"/>
            <a:chOff x="585120" y="2362201"/>
            <a:chExt cx="10767759" cy="2934224"/>
          </a:xfrm>
        </p:grpSpPr>
        <p:sp>
          <p:nvSpPr>
            <p:cNvPr id="7" name="任意多边形 6"/>
            <p:cNvSpPr/>
            <p:nvPr/>
          </p:nvSpPr>
          <p:spPr>
            <a:xfrm>
              <a:off x="5969000" y="3635715"/>
              <a:ext cx="4461982" cy="387196"/>
            </a:xfrm>
            <a:custGeom>
              <a:avLst/>
              <a:gdLst/>
              <a:ahLst/>
              <a:cxnLst/>
              <a:rect l="0" t="0" r="0" b="0"/>
              <a:pathLst>
                <a:path>
                  <a:moveTo>
                    <a:pt x="0" y="0"/>
                  </a:moveTo>
                  <a:lnTo>
                    <a:pt x="0" y="193598"/>
                  </a:lnTo>
                  <a:lnTo>
                    <a:pt x="4461982" y="193598"/>
                  </a:lnTo>
                  <a:lnTo>
                    <a:pt x="4461982" y="38719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8" name="任意多边形 7"/>
            <p:cNvSpPr/>
            <p:nvPr/>
          </p:nvSpPr>
          <p:spPr>
            <a:xfrm>
              <a:off x="5969000" y="3635715"/>
              <a:ext cx="2230991" cy="387196"/>
            </a:xfrm>
            <a:custGeom>
              <a:avLst/>
              <a:gdLst/>
              <a:ahLst/>
              <a:cxnLst/>
              <a:rect l="0" t="0" r="0" b="0"/>
              <a:pathLst>
                <a:path>
                  <a:moveTo>
                    <a:pt x="0" y="0"/>
                  </a:moveTo>
                  <a:lnTo>
                    <a:pt x="0" y="193598"/>
                  </a:lnTo>
                  <a:lnTo>
                    <a:pt x="2230991" y="193598"/>
                  </a:lnTo>
                  <a:lnTo>
                    <a:pt x="2230991" y="38719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9" name="任意多边形 8"/>
            <p:cNvSpPr/>
            <p:nvPr/>
          </p:nvSpPr>
          <p:spPr>
            <a:xfrm>
              <a:off x="5923280" y="3635715"/>
              <a:ext cx="91440" cy="387196"/>
            </a:xfrm>
            <a:custGeom>
              <a:avLst/>
              <a:gdLst/>
              <a:ahLst/>
              <a:cxnLst/>
              <a:rect l="0" t="0" r="0" b="0"/>
              <a:pathLst>
                <a:path>
                  <a:moveTo>
                    <a:pt x="45720" y="0"/>
                  </a:moveTo>
                  <a:lnTo>
                    <a:pt x="45720" y="38719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3738008" y="3635715"/>
              <a:ext cx="2230991" cy="387196"/>
            </a:xfrm>
            <a:custGeom>
              <a:avLst/>
              <a:gdLst/>
              <a:ahLst/>
              <a:cxnLst/>
              <a:rect l="0" t="0" r="0" b="0"/>
              <a:pathLst>
                <a:path>
                  <a:moveTo>
                    <a:pt x="2230991" y="0"/>
                  </a:moveTo>
                  <a:lnTo>
                    <a:pt x="2230991" y="193598"/>
                  </a:lnTo>
                  <a:lnTo>
                    <a:pt x="0" y="193598"/>
                  </a:lnTo>
                  <a:lnTo>
                    <a:pt x="0" y="38719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1" name="任意多边形 10"/>
            <p:cNvSpPr/>
            <p:nvPr/>
          </p:nvSpPr>
          <p:spPr>
            <a:xfrm>
              <a:off x="1507017" y="3635715"/>
              <a:ext cx="4461982" cy="387196"/>
            </a:xfrm>
            <a:custGeom>
              <a:avLst/>
              <a:gdLst/>
              <a:ahLst/>
              <a:cxnLst/>
              <a:rect l="0" t="0" r="0" b="0"/>
              <a:pathLst>
                <a:path>
                  <a:moveTo>
                    <a:pt x="4461982" y="0"/>
                  </a:moveTo>
                  <a:lnTo>
                    <a:pt x="4461982" y="193598"/>
                  </a:lnTo>
                  <a:lnTo>
                    <a:pt x="0" y="193598"/>
                  </a:lnTo>
                  <a:lnTo>
                    <a:pt x="0" y="38719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2" name="任意多边形 11"/>
            <p:cNvSpPr/>
            <p:nvPr/>
          </p:nvSpPr>
          <p:spPr>
            <a:xfrm>
              <a:off x="4057307" y="2362201"/>
              <a:ext cx="3823384" cy="1273514"/>
            </a:xfrm>
            <a:custGeom>
              <a:avLst/>
              <a:gdLst>
                <a:gd name="connsiteX0" fmla="*/ 0 w 3823384"/>
                <a:gd name="connsiteY0" fmla="*/ 0 h 921897"/>
                <a:gd name="connsiteX1" fmla="*/ 3823384 w 3823384"/>
                <a:gd name="connsiteY1" fmla="*/ 0 h 921897"/>
                <a:gd name="connsiteX2" fmla="*/ 3823384 w 3823384"/>
                <a:gd name="connsiteY2" fmla="*/ 921897 h 921897"/>
                <a:gd name="connsiteX3" fmla="*/ 0 w 3823384"/>
                <a:gd name="connsiteY3" fmla="*/ 921897 h 921897"/>
                <a:gd name="connsiteX4" fmla="*/ 0 w 3823384"/>
                <a:gd name="connsiteY4" fmla="*/ 0 h 921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3384" h="921897">
                  <a:moveTo>
                    <a:pt x="0" y="0"/>
                  </a:moveTo>
                  <a:lnTo>
                    <a:pt x="3823384" y="0"/>
                  </a:lnTo>
                  <a:lnTo>
                    <a:pt x="3823384" y="921897"/>
                  </a:lnTo>
                  <a:lnTo>
                    <a:pt x="0" y="921897"/>
                  </a:lnTo>
                  <a:lnTo>
                    <a:pt x="0" y="0"/>
                  </a:lnTo>
                  <a:close/>
                </a:path>
              </a:pathLst>
            </a:custGeom>
            <a:solidFill>
              <a:srgbClr val="68657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a:latin typeface="造字工房尚雅体" pitchFamily="2" charset="-122"/>
                  <a:ea typeface="造字工房尚雅体" pitchFamily="2" charset="-122"/>
                </a:rPr>
                <a:t>造价的层次性取决于工程的层次性。</a:t>
              </a:r>
            </a:p>
          </p:txBody>
        </p:sp>
        <p:sp>
          <p:nvSpPr>
            <p:cNvPr id="13" name="任意多边形 12"/>
            <p:cNvSpPr/>
            <p:nvPr/>
          </p:nvSpPr>
          <p:spPr>
            <a:xfrm>
              <a:off x="585120" y="4022911"/>
              <a:ext cx="1843794" cy="1273514"/>
            </a:xfrm>
            <a:custGeom>
              <a:avLst/>
              <a:gdLst>
                <a:gd name="connsiteX0" fmla="*/ 0 w 1843794"/>
                <a:gd name="connsiteY0" fmla="*/ 0 h 921897"/>
                <a:gd name="connsiteX1" fmla="*/ 1843794 w 1843794"/>
                <a:gd name="connsiteY1" fmla="*/ 0 h 921897"/>
                <a:gd name="connsiteX2" fmla="*/ 1843794 w 1843794"/>
                <a:gd name="connsiteY2" fmla="*/ 921897 h 921897"/>
                <a:gd name="connsiteX3" fmla="*/ 0 w 1843794"/>
                <a:gd name="connsiteY3" fmla="*/ 921897 h 921897"/>
                <a:gd name="connsiteX4" fmla="*/ 0 w 1843794"/>
                <a:gd name="connsiteY4" fmla="*/ 0 h 921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794" h="921897">
                  <a:moveTo>
                    <a:pt x="0" y="0"/>
                  </a:moveTo>
                  <a:lnTo>
                    <a:pt x="1843794" y="0"/>
                  </a:lnTo>
                  <a:lnTo>
                    <a:pt x="1843794" y="921897"/>
                  </a:lnTo>
                  <a:lnTo>
                    <a:pt x="0" y="921897"/>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a:latin typeface="造字工房尚雅体" pitchFamily="2" charset="-122"/>
                  <a:ea typeface="造字工房尚雅体" pitchFamily="2" charset="-122"/>
                </a:rPr>
                <a:t>建设项目总造价</a:t>
              </a:r>
            </a:p>
          </p:txBody>
        </p:sp>
        <p:sp>
          <p:nvSpPr>
            <p:cNvPr id="14" name="任意多边形 13"/>
            <p:cNvSpPr/>
            <p:nvPr/>
          </p:nvSpPr>
          <p:spPr>
            <a:xfrm>
              <a:off x="2816111" y="4022911"/>
              <a:ext cx="1843794" cy="1273514"/>
            </a:xfrm>
            <a:custGeom>
              <a:avLst/>
              <a:gdLst>
                <a:gd name="connsiteX0" fmla="*/ 0 w 1843794"/>
                <a:gd name="connsiteY0" fmla="*/ 0 h 921897"/>
                <a:gd name="connsiteX1" fmla="*/ 1843794 w 1843794"/>
                <a:gd name="connsiteY1" fmla="*/ 0 h 921897"/>
                <a:gd name="connsiteX2" fmla="*/ 1843794 w 1843794"/>
                <a:gd name="connsiteY2" fmla="*/ 921897 h 921897"/>
                <a:gd name="connsiteX3" fmla="*/ 0 w 1843794"/>
                <a:gd name="connsiteY3" fmla="*/ 921897 h 921897"/>
                <a:gd name="connsiteX4" fmla="*/ 0 w 1843794"/>
                <a:gd name="connsiteY4" fmla="*/ 0 h 921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794" h="921897">
                  <a:moveTo>
                    <a:pt x="0" y="0"/>
                  </a:moveTo>
                  <a:lnTo>
                    <a:pt x="1843794" y="0"/>
                  </a:lnTo>
                  <a:lnTo>
                    <a:pt x="1843794" y="921897"/>
                  </a:lnTo>
                  <a:lnTo>
                    <a:pt x="0" y="921897"/>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a:latin typeface="造字工房尚雅体" pitchFamily="2" charset="-122"/>
                  <a:ea typeface="造字工房尚雅体" pitchFamily="2" charset="-122"/>
                </a:rPr>
                <a:t>单项工程造价</a:t>
              </a:r>
            </a:p>
          </p:txBody>
        </p:sp>
        <p:sp>
          <p:nvSpPr>
            <p:cNvPr id="15" name="任意多边形 14"/>
            <p:cNvSpPr/>
            <p:nvPr/>
          </p:nvSpPr>
          <p:spPr>
            <a:xfrm>
              <a:off x="5047102" y="4022911"/>
              <a:ext cx="1843794" cy="1273514"/>
            </a:xfrm>
            <a:custGeom>
              <a:avLst/>
              <a:gdLst>
                <a:gd name="connsiteX0" fmla="*/ 0 w 1843794"/>
                <a:gd name="connsiteY0" fmla="*/ 0 h 921897"/>
                <a:gd name="connsiteX1" fmla="*/ 1843794 w 1843794"/>
                <a:gd name="connsiteY1" fmla="*/ 0 h 921897"/>
                <a:gd name="connsiteX2" fmla="*/ 1843794 w 1843794"/>
                <a:gd name="connsiteY2" fmla="*/ 921897 h 921897"/>
                <a:gd name="connsiteX3" fmla="*/ 0 w 1843794"/>
                <a:gd name="connsiteY3" fmla="*/ 921897 h 921897"/>
                <a:gd name="connsiteX4" fmla="*/ 0 w 1843794"/>
                <a:gd name="connsiteY4" fmla="*/ 0 h 921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794" h="921897">
                  <a:moveTo>
                    <a:pt x="0" y="0"/>
                  </a:moveTo>
                  <a:lnTo>
                    <a:pt x="1843794" y="0"/>
                  </a:lnTo>
                  <a:lnTo>
                    <a:pt x="1843794" y="921897"/>
                  </a:lnTo>
                  <a:lnTo>
                    <a:pt x="0" y="921897"/>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a:latin typeface="造字工房尚雅体" pitchFamily="2" charset="-122"/>
                  <a:ea typeface="造字工房尚雅体" pitchFamily="2" charset="-122"/>
                </a:rPr>
                <a:t>单位工程造价</a:t>
              </a:r>
            </a:p>
          </p:txBody>
        </p:sp>
        <p:sp>
          <p:nvSpPr>
            <p:cNvPr id="16" name="任意多边形 15"/>
            <p:cNvSpPr/>
            <p:nvPr/>
          </p:nvSpPr>
          <p:spPr>
            <a:xfrm>
              <a:off x="7278094" y="4022911"/>
              <a:ext cx="1843794" cy="1273514"/>
            </a:xfrm>
            <a:custGeom>
              <a:avLst/>
              <a:gdLst>
                <a:gd name="connsiteX0" fmla="*/ 0 w 1843794"/>
                <a:gd name="connsiteY0" fmla="*/ 0 h 921897"/>
                <a:gd name="connsiteX1" fmla="*/ 1843794 w 1843794"/>
                <a:gd name="connsiteY1" fmla="*/ 0 h 921897"/>
                <a:gd name="connsiteX2" fmla="*/ 1843794 w 1843794"/>
                <a:gd name="connsiteY2" fmla="*/ 921897 h 921897"/>
                <a:gd name="connsiteX3" fmla="*/ 0 w 1843794"/>
                <a:gd name="connsiteY3" fmla="*/ 921897 h 921897"/>
                <a:gd name="connsiteX4" fmla="*/ 0 w 1843794"/>
                <a:gd name="connsiteY4" fmla="*/ 0 h 921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794" h="921897">
                  <a:moveTo>
                    <a:pt x="0" y="0"/>
                  </a:moveTo>
                  <a:lnTo>
                    <a:pt x="1843794" y="0"/>
                  </a:lnTo>
                  <a:lnTo>
                    <a:pt x="1843794" y="921897"/>
                  </a:lnTo>
                  <a:lnTo>
                    <a:pt x="0" y="921897"/>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a:latin typeface="造字工房尚雅体" pitchFamily="2" charset="-122"/>
                  <a:ea typeface="造字工房尚雅体" pitchFamily="2" charset="-122"/>
                </a:rPr>
                <a:t>分部工程造价</a:t>
              </a:r>
            </a:p>
          </p:txBody>
        </p:sp>
        <p:sp>
          <p:nvSpPr>
            <p:cNvPr id="17" name="任意多边形 16"/>
            <p:cNvSpPr/>
            <p:nvPr/>
          </p:nvSpPr>
          <p:spPr>
            <a:xfrm>
              <a:off x="9509085" y="4022911"/>
              <a:ext cx="1843794" cy="1273514"/>
            </a:xfrm>
            <a:custGeom>
              <a:avLst/>
              <a:gdLst>
                <a:gd name="connsiteX0" fmla="*/ 0 w 1843794"/>
                <a:gd name="connsiteY0" fmla="*/ 0 h 921897"/>
                <a:gd name="connsiteX1" fmla="*/ 1843794 w 1843794"/>
                <a:gd name="connsiteY1" fmla="*/ 0 h 921897"/>
                <a:gd name="connsiteX2" fmla="*/ 1843794 w 1843794"/>
                <a:gd name="connsiteY2" fmla="*/ 921897 h 921897"/>
                <a:gd name="connsiteX3" fmla="*/ 0 w 1843794"/>
                <a:gd name="connsiteY3" fmla="*/ 921897 h 921897"/>
                <a:gd name="connsiteX4" fmla="*/ 0 w 1843794"/>
                <a:gd name="connsiteY4" fmla="*/ 0 h 921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794" h="921897">
                  <a:moveTo>
                    <a:pt x="0" y="0"/>
                  </a:moveTo>
                  <a:lnTo>
                    <a:pt x="1843794" y="0"/>
                  </a:lnTo>
                  <a:lnTo>
                    <a:pt x="1843794" y="921897"/>
                  </a:lnTo>
                  <a:lnTo>
                    <a:pt x="0" y="921897"/>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a:latin typeface="造字工房尚雅体" pitchFamily="2" charset="-122"/>
                  <a:ea typeface="造字工房尚雅体" pitchFamily="2" charset="-122"/>
                </a:rPr>
                <a:t>分项工程造价</a:t>
              </a:r>
            </a:p>
          </p:txBody>
        </p:sp>
      </p:grpSp>
    </p:spTree>
    <p:extLst>
      <p:ext uri="{BB962C8B-B14F-4D97-AF65-F5344CB8AC3E}">
        <p14:creationId xmlns:p14="http://schemas.microsoft.com/office/powerpoint/2010/main" val="237570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工程造价的兼容性</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056984706"/>
              </p:ext>
            </p:extLst>
          </p:nvPr>
        </p:nvGraphicFramePr>
        <p:xfrm>
          <a:off x="838200" y="1825625"/>
          <a:ext cx="109474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714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6800" y="1343025"/>
            <a:ext cx="5308600" cy="4351338"/>
          </a:xfrm>
        </p:spPr>
        <p:txBody>
          <a:bodyPr/>
          <a:lstStyle/>
          <a:p>
            <a:r>
              <a:rPr lang="zh-CN" altLang="zh-CN" dirty="0"/>
              <a:t>在工程建设程序的不同阶段，造价人员主要的工作内容是什么呢？</a:t>
            </a:r>
            <a:endParaRPr lang="en-US" altLang="zh-CN" dirty="0"/>
          </a:p>
          <a:p>
            <a:r>
              <a:rPr lang="zh-CN" altLang="zh-CN" dirty="0"/>
              <a:t>建筑产品和一般的产品在造价方面有什么不同呢？</a:t>
            </a:r>
            <a:endParaRPr lang="zh-CN" altLang="en-US" dirty="0"/>
          </a:p>
        </p:txBody>
      </p:sp>
      <p:pic>
        <p:nvPicPr>
          <p:cNvPr id="1026" name="Picture 2" descr="https://timgsa.baidu.com/timg?image&amp;quality=80&amp;size=b9999_10000&amp;sec=1578978933469&amp;di=ed782988cdc65e9d861e6004e8b20a99&amp;imgtype=0&amp;src=http%3A%2F%2Fpic7.nipic.com%2F20100613%2F5172659_171723011805_2.jpg"/>
          <p:cNvPicPr>
            <a:picLocks noChangeAspect="1" noChangeArrowheads="1"/>
          </p:cNvPicPr>
          <p:nvPr/>
        </p:nvPicPr>
        <p:blipFill rotWithShape="1">
          <a:blip r:embed="rId2">
            <a:extLst>
              <a:ext uri="{28A0092B-C50C-407E-A947-70E740481C1C}">
                <a14:useLocalDpi xmlns:a14="http://schemas.microsoft.com/office/drawing/2010/main" val="0"/>
              </a:ext>
            </a:extLst>
          </a:blip>
          <a:srcRect l="1913" t="7862" r="7570" b="10628"/>
          <a:stretch/>
        </p:blipFill>
        <p:spPr bwMode="auto">
          <a:xfrm>
            <a:off x="7010400" y="792163"/>
            <a:ext cx="4354031" cy="490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03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投资决策</a:t>
            </a:r>
          </a:p>
        </p:txBody>
      </p:sp>
      <p:sp>
        <p:nvSpPr>
          <p:cNvPr id="3" name="内容占位符 2"/>
          <p:cNvSpPr>
            <a:spLocks noGrp="1"/>
          </p:cNvSpPr>
          <p:nvPr>
            <p:ph idx="1"/>
          </p:nvPr>
        </p:nvSpPr>
        <p:spPr>
          <a:xfrm>
            <a:off x="838200" y="1825625"/>
            <a:ext cx="8712200" cy="4351338"/>
          </a:xfrm>
        </p:spPr>
        <p:txBody>
          <a:bodyPr>
            <a:normAutofit fontScale="92500" lnSpcReduction="10000"/>
          </a:bodyPr>
          <a:lstStyle/>
          <a:p>
            <a:r>
              <a:rPr lang="zh-CN" altLang="zh-CN" dirty="0"/>
              <a:t>造价人员</a:t>
            </a:r>
            <a:r>
              <a:rPr lang="zh-CN" altLang="en-US" dirty="0"/>
              <a:t>的主要工作：</a:t>
            </a:r>
            <a:r>
              <a:rPr lang="zh-CN" altLang="zh-CN" dirty="0"/>
              <a:t>编制和审核投资估算文件</a:t>
            </a:r>
            <a:r>
              <a:rPr lang="zh-CN" altLang="en-US" dirty="0"/>
              <a:t>。</a:t>
            </a:r>
            <a:endParaRPr lang="en-US" altLang="zh-CN" dirty="0"/>
          </a:p>
          <a:p>
            <a:r>
              <a:rPr lang="zh-CN" altLang="zh-CN" dirty="0"/>
              <a:t>投资估算</a:t>
            </a:r>
            <a:r>
              <a:rPr lang="zh-CN" altLang="en-US" dirty="0"/>
              <a:t>：</a:t>
            </a:r>
            <a:r>
              <a:rPr lang="zh-CN" altLang="zh-CN" dirty="0"/>
              <a:t>在编制项目建议书和可行性研究阶段对拟建项目所需的投资，进行预先测算和确定的过程。</a:t>
            </a:r>
            <a:endParaRPr lang="en-US" altLang="zh-CN" dirty="0"/>
          </a:p>
          <a:p>
            <a:r>
              <a:rPr lang="zh-CN" altLang="zh-CN" dirty="0"/>
              <a:t>经过批准的投资估算是投资决策、资金筹措和控制造价的主要依据。</a:t>
            </a:r>
          </a:p>
          <a:p>
            <a:endParaRPr lang="zh-CN" altLang="en-US" dirty="0"/>
          </a:p>
        </p:txBody>
      </p:sp>
    </p:spTree>
    <p:extLst>
      <p:ext uri="{BB962C8B-B14F-4D97-AF65-F5344CB8AC3E}">
        <p14:creationId xmlns:p14="http://schemas.microsoft.com/office/powerpoint/2010/main" val="2773513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设计阶段</a:t>
            </a:r>
            <a:endParaRPr lang="zh-CN" altLang="en-US" dirty="0"/>
          </a:p>
        </p:txBody>
      </p:sp>
      <p:grpSp>
        <p:nvGrpSpPr>
          <p:cNvPr id="5" name="组合 4"/>
          <p:cNvGrpSpPr/>
          <p:nvPr/>
        </p:nvGrpSpPr>
        <p:grpSpPr>
          <a:xfrm>
            <a:off x="1695206" y="1690688"/>
            <a:ext cx="9658594" cy="4347377"/>
            <a:chOff x="4036716" y="1827605"/>
            <a:chExt cx="4759232" cy="4347377"/>
          </a:xfrm>
        </p:grpSpPr>
        <p:sp>
          <p:nvSpPr>
            <p:cNvPr id="6" name="任意多边形 5"/>
            <p:cNvSpPr/>
            <p:nvPr/>
          </p:nvSpPr>
          <p:spPr>
            <a:xfrm>
              <a:off x="4036716" y="1827605"/>
              <a:ext cx="1830474" cy="915237"/>
            </a:xfrm>
            <a:custGeom>
              <a:avLst/>
              <a:gdLst>
                <a:gd name="connsiteX0" fmla="*/ 0 w 1830474"/>
                <a:gd name="connsiteY0" fmla="*/ 91524 h 915237"/>
                <a:gd name="connsiteX1" fmla="*/ 91524 w 1830474"/>
                <a:gd name="connsiteY1" fmla="*/ 0 h 915237"/>
                <a:gd name="connsiteX2" fmla="*/ 1738950 w 1830474"/>
                <a:gd name="connsiteY2" fmla="*/ 0 h 915237"/>
                <a:gd name="connsiteX3" fmla="*/ 1830474 w 1830474"/>
                <a:gd name="connsiteY3" fmla="*/ 91524 h 915237"/>
                <a:gd name="connsiteX4" fmla="*/ 1830474 w 1830474"/>
                <a:gd name="connsiteY4" fmla="*/ 823713 h 915237"/>
                <a:gd name="connsiteX5" fmla="*/ 1738950 w 1830474"/>
                <a:gd name="connsiteY5" fmla="*/ 915237 h 915237"/>
                <a:gd name="connsiteX6" fmla="*/ 91524 w 1830474"/>
                <a:gd name="connsiteY6" fmla="*/ 915237 h 915237"/>
                <a:gd name="connsiteX7" fmla="*/ 0 w 1830474"/>
                <a:gd name="connsiteY7" fmla="*/ 823713 h 915237"/>
                <a:gd name="connsiteX8" fmla="*/ 0 w 1830474"/>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0474" h="915237">
                  <a:moveTo>
                    <a:pt x="0" y="91524"/>
                  </a:moveTo>
                  <a:cubicBezTo>
                    <a:pt x="0" y="40977"/>
                    <a:pt x="40977" y="0"/>
                    <a:pt x="91524" y="0"/>
                  </a:cubicBezTo>
                  <a:lnTo>
                    <a:pt x="1738950" y="0"/>
                  </a:lnTo>
                  <a:cubicBezTo>
                    <a:pt x="1789497" y="0"/>
                    <a:pt x="1830474" y="40977"/>
                    <a:pt x="1830474" y="91524"/>
                  </a:cubicBezTo>
                  <a:lnTo>
                    <a:pt x="1830474" y="823713"/>
                  </a:lnTo>
                  <a:cubicBezTo>
                    <a:pt x="1830474" y="874260"/>
                    <a:pt x="1789497" y="915237"/>
                    <a:pt x="1738950" y="915237"/>
                  </a:cubicBezTo>
                  <a:lnTo>
                    <a:pt x="91524" y="915237"/>
                  </a:lnTo>
                  <a:cubicBezTo>
                    <a:pt x="40977" y="915237"/>
                    <a:pt x="0" y="874260"/>
                    <a:pt x="0" y="823713"/>
                  </a:cubicBezTo>
                  <a:lnTo>
                    <a:pt x="0" y="91524"/>
                  </a:lnTo>
                  <a:close/>
                </a:path>
              </a:pathLst>
            </a:custGeom>
            <a:solidFill>
              <a:srgbClr val="68657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5386" tIns="72526" rIns="95386" bIns="72526" numCol="1" spcCol="1270" anchor="ctr" anchorCtr="0">
              <a:noAutofit/>
            </a:bodyPr>
            <a:lstStyle/>
            <a:p>
              <a:pPr lvl="0" algn="ctr" defTabSz="1600200">
                <a:spcBef>
                  <a:spcPct val="0"/>
                </a:spcBef>
                <a:spcAft>
                  <a:spcPct val="35000"/>
                </a:spcAft>
              </a:pPr>
              <a:r>
                <a:rPr lang="zh-CN" altLang="en-US" sz="3600" kern="1200" dirty="0">
                  <a:latin typeface="造字工房尚雅体" pitchFamily="2" charset="-122"/>
                  <a:ea typeface="造字工房尚雅体" pitchFamily="2" charset="-122"/>
                </a:rPr>
                <a:t>两阶段设计</a:t>
              </a:r>
            </a:p>
          </p:txBody>
        </p:sp>
        <p:sp>
          <p:nvSpPr>
            <p:cNvPr id="7" name="任意多边形 6"/>
            <p:cNvSpPr/>
            <p:nvPr/>
          </p:nvSpPr>
          <p:spPr>
            <a:xfrm>
              <a:off x="4219763" y="2742842"/>
              <a:ext cx="183047" cy="686427"/>
            </a:xfrm>
            <a:custGeom>
              <a:avLst/>
              <a:gdLst/>
              <a:ahLst/>
              <a:cxnLst/>
              <a:rect l="0" t="0" r="0" b="0"/>
              <a:pathLst>
                <a:path>
                  <a:moveTo>
                    <a:pt x="0" y="0"/>
                  </a:moveTo>
                  <a:lnTo>
                    <a:pt x="0" y="686427"/>
                  </a:lnTo>
                  <a:lnTo>
                    <a:pt x="183047" y="686427"/>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8" name="任意多边形 7"/>
            <p:cNvSpPr/>
            <p:nvPr/>
          </p:nvSpPr>
          <p:spPr>
            <a:xfrm>
              <a:off x="4402811" y="2971652"/>
              <a:ext cx="1739799" cy="915237"/>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ln>
              <a:solidFill>
                <a:srgbClr val="686573"/>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06" tIns="52206" rIns="64906" bIns="52206" numCol="1" spcCol="1270" anchor="ctr" anchorCtr="0">
              <a:noAutofit/>
            </a:bodyPr>
            <a:lstStyle/>
            <a:p>
              <a:pPr lvl="0" algn="ctr" defTabSz="889000">
                <a:spcBef>
                  <a:spcPct val="0"/>
                </a:spcBef>
                <a:spcAft>
                  <a:spcPct val="35000"/>
                </a:spcAft>
              </a:pPr>
              <a:r>
                <a:rPr lang="zh-CN" altLang="en-US" sz="2800" kern="1200" dirty="0">
                  <a:latin typeface="造字工房尚雅体" pitchFamily="2" charset="-122"/>
                  <a:ea typeface="造字工房尚雅体" pitchFamily="2" charset="-122"/>
                </a:rPr>
                <a:t>编制设计概算</a:t>
              </a:r>
            </a:p>
          </p:txBody>
        </p:sp>
        <p:sp>
          <p:nvSpPr>
            <p:cNvPr id="9" name="任意多边形 8"/>
            <p:cNvSpPr/>
            <p:nvPr/>
          </p:nvSpPr>
          <p:spPr>
            <a:xfrm>
              <a:off x="4219763" y="2742842"/>
              <a:ext cx="183047" cy="1830474"/>
            </a:xfrm>
            <a:custGeom>
              <a:avLst/>
              <a:gdLst/>
              <a:ahLst/>
              <a:cxnLst/>
              <a:rect l="0" t="0" r="0" b="0"/>
              <a:pathLst>
                <a:path>
                  <a:moveTo>
                    <a:pt x="0" y="0"/>
                  </a:moveTo>
                  <a:lnTo>
                    <a:pt x="0" y="1830474"/>
                  </a:lnTo>
                  <a:lnTo>
                    <a:pt x="183047" y="1830474"/>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4402811" y="4115698"/>
              <a:ext cx="1739799" cy="915237"/>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ln>
              <a:solidFill>
                <a:srgbClr val="686573"/>
              </a:solidFill>
            </a:ln>
          </p:spPr>
          <p:style>
            <a:lnRef idx="2">
              <a:schemeClr val="accent3">
                <a:hueOff val="542120"/>
                <a:satOff val="20000"/>
                <a:lumOff val="-294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06" tIns="52206" rIns="64906" bIns="52206" numCol="1" spcCol="1270" anchor="ctr" anchorCtr="0">
              <a:noAutofit/>
            </a:bodyPr>
            <a:lstStyle/>
            <a:p>
              <a:pPr lvl="0" algn="ctr" defTabSz="889000">
                <a:spcBef>
                  <a:spcPct val="0"/>
                </a:spcBef>
                <a:spcAft>
                  <a:spcPct val="35000"/>
                </a:spcAft>
              </a:pPr>
              <a:r>
                <a:rPr lang="zh-CN" altLang="en-US" sz="2800" kern="1200" dirty="0">
                  <a:latin typeface="造字工房尚雅体" pitchFamily="2" charset="-122"/>
                  <a:ea typeface="造字工房尚雅体" pitchFamily="2" charset="-122"/>
                </a:rPr>
                <a:t>预先测算和限定工程造价</a:t>
              </a:r>
            </a:p>
          </p:txBody>
        </p:sp>
        <p:sp>
          <p:nvSpPr>
            <p:cNvPr id="11" name="任意多边形 10"/>
            <p:cNvSpPr/>
            <p:nvPr/>
          </p:nvSpPr>
          <p:spPr>
            <a:xfrm>
              <a:off x="4219763" y="2742842"/>
              <a:ext cx="183047" cy="2974520"/>
            </a:xfrm>
            <a:custGeom>
              <a:avLst/>
              <a:gdLst/>
              <a:ahLst/>
              <a:cxnLst/>
              <a:rect l="0" t="0" r="0" b="0"/>
              <a:pathLst>
                <a:path>
                  <a:moveTo>
                    <a:pt x="0" y="0"/>
                  </a:moveTo>
                  <a:lnTo>
                    <a:pt x="0" y="2974520"/>
                  </a:lnTo>
                  <a:lnTo>
                    <a:pt x="183047" y="2974520"/>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2" name="任意多边形 11"/>
            <p:cNvSpPr/>
            <p:nvPr/>
          </p:nvSpPr>
          <p:spPr>
            <a:xfrm>
              <a:off x="4402811" y="5259745"/>
              <a:ext cx="1739799" cy="915237"/>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ln>
              <a:solidFill>
                <a:srgbClr val="686573"/>
              </a:solidFill>
            </a:ln>
          </p:spPr>
          <p:style>
            <a:lnRef idx="2">
              <a:schemeClr val="accent3">
                <a:hueOff val="1084240"/>
                <a:satOff val="40000"/>
                <a:lumOff val="-588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06" tIns="52206" rIns="64906" bIns="52206" numCol="1" spcCol="1270" anchor="ctr" anchorCtr="0">
              <a:noAutofit/>
            </a:bodyPr>
            <a:lstStyle/>
            <a:p>
              <a:pPr lvl="0" algn="ctr" defTabSz="889000">
                <a:spcBef>
                  <a:spcPct val="0"/>
                </a:spcBef>
                <a:spcAft>
                  <a:spcPct val="35000"/>
                </a:spcAft>
              </a:pPr>
              <a:r>
                <a:rPr lang="zh-CN" altLang="en-US" sz="2800" kern="1200" dirty="0">
                  <a:latin typeface="造字工房尚雅体" pitchFamily="2" charset="-122"/>
                  <a:ea typeface="造字工房尚雅体" pitchFamily="2" charset="-122"/>
                </a:rPr>
                <a:t>所限定的工程造价的控制</a:t>
              </a:r>
            </a:p>
          </p:txBody>
        </p:sp>
        <p:sp>
          <p:nvSpPr>
            <p:cNvPr id="13" name="任意多边形 12"/>
            <p:cNvSpPr/>
            <p:nvPr/>
          </p:nvSpPr>
          <p:spPr>
            <a:xfrm>
              <a:off x="6324809" y="1827605"/>
              <a:ext cx="1830474" cy="915237"/>
            </a:xfrm>
            <a:custGeom>
              <a:avLst/>
              <a:gdLst>
                <a:gd name="connsiteX0" fmla="*/ 0 w 1830474"/>
                <a:gd name="connsiteY0" fmla="*/ 91524 h 915237"/>
                <a:gd name="connsiteX1" fmla="*/ 91524 w 1830474"/>
                <a:gd name="connsiteY1" fmla="*/ 0 h 915237"/>
                <a:gd name="connsiteX2" fmla="*/ 1738950 w 1830474"/>
                <a:gd name="connsiteY2" fmla="*/ 0 h 915237"/>
                <a:gd name="connsiteX3" fmla="*/ 1830474 w 1830474"/>
                <a:gd name="connsiteY3" fmla="*/ 91524 h 915237"/>
                <a:gd name="connsiteX4" fmla="*/ 1830474 w 1830474"/>
                <a:gd name="connsiteY4" fmla="*/ 823713 h 915237"/>
                <a:gd name="connsiteX5" fmla="*/ 1738950 w 1830474"/>
                <a:gd name="connsiteY5" fmla="*/ 915237 h 915237"/>
                <a:gd name="connsiteX6" fmla="*/ 91524 w 1830474"/>
                <a:gd name="connsiteY6" fmla="*/ 915237 h 915237"/>
                <a:gd name="connsiteX7" fmla="*/ 0 w 1830474"/>
                <a:gd name="connsiteY7" fmla="*/ 823713 h 915237"/>
                <a:gd name="connsiteX8" fmla="*/ 0 w 1830474"/>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0474" h="915237">
                  <a:moveTo>
                    <a:pt x="0" y="91524"/>
                  </a:moveTo>
                  <a:cubicBezTo>
                    <a:pt x="0" y="40977"/>
                    <a:pt x="40977" y="0"/>
                    <a:pt x="91524" y="0"/>
                  </a:cubicBezTo>
                  <a:lnTo>
                    <a:pt x="1738950" y="0"/>
                  </a:lnTo>
                  <a:cubicBezTo>
                    <a:pt x="1789497" y="0"/>
                    <a:pt x="1830474" y="40977"/>
                    <a:pt x="1830474" y="91524"/>
                  </a:cubicBezTo>
                  <a:lnTo>
                    <a:pt x="1830474" y="823713"/>
                  </a:lnTo>
                  <a:cubicBezTo>
                    <a:pt x="1830474" y="874260"/>
                    <a:pt x="1789497" y="915237"/>
                    <a:pt x="1738950" y="915237"/>
                  </a:cubicBezTo>
                  <a:lnTo>
                    <a:pt x="91524" y="915237"/>
                  </a:lnTo>
                  <a:cubicBezTo>
                    <a:pt x="40977" y="915237"/>
                    <a:pt x="0" y="874260"/>
                    <a:pt x="0" y="823713"/>
                  </a:cubicBezTo>
                  <a:lnTo>
                    <a:pt x="0" y="91524"/>
                  </a:lnTo>
                  <a:close/>
                </a:path>
              </a:pathLst>
            </a:custGeom>
            <a:solidFill>
              <a:srgbClr val="9196C3"/>
            </a:solidFill>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95386" tIns="72526" rIns="95386" bIns="72526" numCol="1" spcCol="1270" anchor="ctr" anchorCtr="0">
              <a:noAutofit/>
            </a:bodyPr>
            <a:lstStyle/>
            <a:p>
              <a:pPr lvl="0" algn="ctr" defTabSz="1600200">
                <a:spcBef>
                  <a:spcPct val="0"/>
                </a:spcBef>
                <a:spcAft>
                  <a:spcPct val="35000"/>
                </a:spcAft>
              </a:pPr>
              <a:r>
                <a:rPr lang="zh-CN" altLang="en-US" sz="3600" kern="1200" dirty="0">
                  <a:latin typeface="造字工房尚雅体" pitchFamily="2" charset="-122"/>
                  <a:ea typeface="造字工房尚雅体" pitchFamily="2" charset="-122"/>
                </a:rPr>
                <a:t>三阶段设计</a:t>
              </a:r>
            </a:p>
          </p:txBody>
        </p:sp>
        <p:sp>
          <p:nvSpPr>
            <p:cNvPr id="14" name="任意多边形 13"/>
            <p:cNvSpPr/>
            <p:nvPr/>
          </p:nvSpPr>
          <p:spPr>
            <a:xfrm>
              <a:off x="6507856" y="2742842"/>
              <a:ext cx="183047" cy="686427"/>
            </a:xfrm>
            <a:custGeom>
              <a:avLst/>
              <a:gdLst/>
              <a:ahLst/>
              <a:cxnLst/>
              <a:rect l="0" t="0" r="0" b="0"/>
              <a:pathLst>
                <a:path>
                  <a:moveTo>
                    <a:pt x="0" y="0"/>
                  </a:moveTo>
                  <a:lnTo>
                    <a:pt x="0" y="686427"/>
                  </a:lnTo>
                  <a:lnTo>
                    <a:pt x="183047" y="686427"/>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5" name="任意多边形 14"/>
            <p:cNvSpPr/>
            <p:nvPr/>
          </p:nvSpPr>
          <p:spPr>
            <a:xfrm>
              <a:off x="6690904" y="2971652"/>
              <a:ext cx="2105044" cy="915237"/>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ln>
              <a:solidFill>
                <a:srgbClr val="9196C3"/>
              </a:solidFill>
            </a:ln>
          </p:spPr>
          <p:style>
            <a:lnRef idx="2">
              <a:schemeClr val="accent3">
                <a:hueOff val="1626359"/>
                <a:satOff val="60000"/>
                <a:lumOff val="-882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06" tIns="52206" rIns="64906" bIns="52206" numCol="1" spcCol="1270" anchor="ctr" anchorCtr="0">
              <a:noAutofit/>
            </a:bodyPr>
            <a:lstStyle/>
            <a:p>
              <a:pPr lvl="0" algn="ctr" defTabSz="889000">
                <a:spcBef>
                  <a:spcPct val="0"/>
                </a:spcBef>
                <a:spcAft>
                  <a:spcPct val="35000"/>
                </a:spcAft>
              </a:pPr>
              <a:r>
                <a:rPr lang="zh-CN" altLang="en-US" sz="2800" kern="1200" dirty="0">
                  <a:latin typeface="造字工房尚雅体" pitchFamily="2" charset="-122"/>
                  <a:ea typeface="造字工房尚雅体" pitchFamily="2" charset="-122"/>
                </a:rPr>
                <a:t>增加了技术设计阶段</a:t>
              </a:r>
            </a:p>
          </p:txBody>
        </p:sp>
        <p:sp>
          <p:nvSpPr>
            <p:cNvPr id="16" name="任意多边形 15"/>
            <p:cNvSpPr/>
            <p:nvPr/>
          </p:nvSpPr>
          <p:spPr>
            <a:xfrm>
              <a:off x="6507856" y="2742842"/>
              <a:ext cx="183047" cy="1830474"/>
            </a:xfrm>
            <a:custGeom>
              <a:avLst/>
              <a:gdLst/>
              <a:ahLst/>
              <a:cxnLst/>
              <a:rect l="0" t="0" r="0" b="0"/>
              <a:pathLst>
                <a:path>
                  <a:moveTo>
                    <a:pt x="0" y="0"/>
                  </a:moveTo>
                  <a:lnTo>
                    <a:pt x="0" y="1830474"/>
                  </a:lnTo>
                  <a:lnTo>
                    <a:pt x="183047" y="1830474"/>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7" name="任意多边形 16"/>
            <p:cNvSpPr/>
            <p:nvPr/>
          </p:nvSpPr>
          <p:spPr>
            <a:xfrm>
              <a:off x="6690904" y="4115698"/>
              <a:ext cx="2105044" cy="915237"/>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ln>
              <a:solidFill>
                <a:srgbClr val="9196C3"/>
              </a:solidFill>
            </a:ln>
          </p:spPr>
          <p:style>
            <a:lnRef idx="2">
              <a:schemeClr val="accent3">
                <a:hueOff val="2168479"/>
                <a:satOff val="80000"/>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06" tIns="52206" rIns="64906" bIns="52206" numCol="1" spcCol="1270" anchor="ctr" anchorCtr="0">
              <a:noAutofit/>
            </a:bodyPr>
            <a:lstStyle/>
            <a:p>
              <a:pPr lvl="0" algn="ctr" defTabSz="889000">
                <a:spcBef>
                  <a:spcPct val="0"/>
                </a:spcBef>
                <a:spcAft>
                  <a:spcPct val="35000"/>
                </a:spcAft>
              </a:pPr>
              <a:r>
                <a:rPr lang="zh-CN" altLang="en-US" sz="2800" kern="1200" dirty="0">
                  <a:latin typeface="造字工房尚雅体" pitchFamily="2" charset="-122"/>
                  <a:ea typeface="造字工房尚雅体" pitchFamily="2" charset="-122"/>
                </a:rPr>
                <a:t>编制修正概算文件</a:t>
              </a:r>
            </a:p>
          </p:txBody>
        </p:sp>
        <p:sp>
          <p:nvSpPr>
            <p:cNvPr id="18" name="任意多边形 17"/>
            <p:cNvSpPr/>
            <p:nvPr/>
          </p:nvSpPr>
          <p:spPr>
            <a:xfrm>
              <a:off x="6507856" y="2742842"/>
              <a:ext cx="183047" cy="2974520"/>
            </a:xfrm>
            <a:custGeom>
              <a:avLst/>
              <a:gdLst/>
              <a:ahLst/>
              <a:cxnLst/>
              <a:rect l="0" t="0" r="0" b="0"/>
              <a:pathLst>
                <a:path>
                  <a:moveTo>
                    <a:pt x="0" y="0"/>
                  </a:moveTo>
                  <a:lnTo>
                    <a:pt x="0" y="2974520"/>
                  </a:lnTo>
                  <a:lnTo>
                    <a:pt x="183047" y="2974520"/>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9" name="任意多边形 18"/>
            <p:cNvSpPr/>
            <p:nvPr/>
          </p:nvSpPr>
          <p:spPr>
            <a:xfrm>
              <a:off x="6690904" y="5259745"/>
              <a:ext cx="2105044" cy="915237"/>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ln>
              <a:solidFill>
                <a:srgbClr val="9196C3"/>
              </a:solidFill>
            </a:ln>
          </p:spPr>
          <p:style>
            <a:lnRef idx="2">
              <a:schemeClr val="accent3">
                <a:hueOff val="2710599"/>
                <a:satOff val="100000"/>
                <a:lumOff val="-1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06" tIns="52206" rIns="64906" bIns="52206" numCol="1" spcCol="1270" anchor="ctr" anchorCtr="0">
              <a:noAutofit/>
            </a:bodyPr>
            <a:lstStyle/>
            <a:p>
              <a:pPr lvl="0" algn="ctr" defTabSz="889000">
                <a:spcBef>
                  <a:spcPct val="0"/>
                </a:spcBef>
                <a:spcAft>
                  <a:spcPct val="35000"/>
                </a:spcAft>
              </a:pPr>
              <a:r>
                <a:rPr lang="zh-CN" altLang="en-US" sz="2800" kern="1200">
                  <a:latin typeface="造字工房尚雅体" pitchFamily="2" charset="-122"/>
                  <a:ea typeface="造字工房尚雅体" pitchFamily="2" charset="-122"/>
                </a:rPr>
                <a:t>比概算造价准确，但受概算造价的控制</a:t>
              </a:r>
            </a:p>
          </p:txBody>
        </p:sp>
      </p:grpSp>
    </p:spTree>
    <p:extLst>
      <p:ext uri="{BB962C8B-B14F-4D97-AF65-F5344CB8AC3E}">
        <p14:creationId xmlns:p14="http://schemas.microsoft.com/office/powerpoint/2010/main" val="194050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发承包阶段</a:t>
            </a:r>
            <a:endParaRPr lang="zh-CN" altLang="en-US" dirty="0"/>
          </a:p>
        </p:txBody>
      </p:sp>
      <p:sp>
        <p:nvSpPr>
          <p:cNvPr id="3" name="内容占位符 2"/>
          <p:cNvSpPr>
            <a:spLocks noGrp="1"/>
          </p:cNvSpPr>
          <p:nvPr>
            <p:ph idx="1"/>
          </p:nvPr>
        </p:nvSpPr>
        <p:spPr>
          <a:xfrm>
            <a:off x="838200" y="1825625"/>
            <a:ext cx="6883400" cy="4351338"/>
          </a:xfrm>
        </p:spPr>
        <p:txBody>
          <a:bodyPr>
            <a:normAutofit fontScale="92500" lnSpcReduction="10000"/>
          </a:bodyPr>
          <a:lstStyle/>
          <a:p>
            <a:r>
              <a:rPr lang="zh-CN" altLang="zh-CN" dirty="0"/>
              <a:t>甲方的造价人员主要在招标策划中选择合同计价方式及合同类型，编制招标工程量清单和招标控制价；</a:t>
            </a:r>
            <a:endParaRPr lang="en-US" altLang="zh-CN" dirty="0"/>
          </a:p>
          <a:p>
            <a:r>
              <a:rPr lang="zh-CN" altLang="zh-CN" dirty="0"/>
              <a:t>乙方的造价人员在投标文件中负责投标报价的编制和报价策略的选择；</a:t>
            </a:r>
            <a:endParaRPr lang="en-US" altLang="zh-CN" dirty="0"/>
          </a:p>
          <a:p>
            <a:r>
              <a:rPr lang="zh-CN" altLang="zh-CN" dirty="0"/>
              <a:t>中标后合同条款的约定与谈判等工作。</a:t>
            </a:r>
          </a:p>
          <a:p>
            <a:pPr marL="0" indent="0">
              <a:buNone/>
            </a:pPr>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7335700" y="2319338"/>
            <a:ext cx="4018100" cy="3363912"/>
          </a:xfrm>
          <a:prstGeom prst="rect">
            <a:avLst/>
          </a:prstGeom>
          <a:noFill/>
          <a:ln w="9525">
            <a:noFill/>
            <a:miter lim="800000"/>
            <a:headEnd/>
            <a:tailEnd/>
          </a:ln>
        </p:spPr>
      </p:pic>
    </p:spTree>
    <p:extLst>
      <p:ext uri="{BB962C8B-B14F-4D97-AF65-F5344CB8AC3E}">
        <p14:creationId xmlns:p14="http://schemas.microsoft.com/office/powerpoint/2010/main" val="331331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施工阶段</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6178795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16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施工阶段</a:t>
            </a:r>
            <a:endParaRPr lang="zh-CN" altLang="en-US" dirty="0"/>
          </a:p>
        </p:txBody>
      </p:sp>
      <p:sp>
        <p:nvSpPr>
          <p:cNvPr id="3" name="内容占位符 2"/>
          <p:cNvSpPr>
            <a:spLocks noGrp="1"/>
          </p:cNvSpPr>
          <p:nvPr>
            <p:ph idx="1"/>
          </p:nvPr>
        </p:nvSpPr>
        <p:spPr>
          <a:xfrm>
            <a:off x="838200" y="1825625"/>
            <a:ext cx="6248400" cy="4351338"/>
          </a:xfrm>
        </p:spPr>
        <p:txBody>
          <a:bodyPr>
            <a:normAutofit lnSpcReduction="10000"/>
          </a:bodyPr>
          <a:lstStyle/>
          <a:p>
            <a:pPr marL="0" indent="0">
              <a:buNone/>
            </a:pPr>
            <a:r>
              <a:rPr lang="zh-CN" altLang="zh-CN" dirty="0"/>
              <a:t>造价人员主要进行资金使用计划的编制、施工成本分析、对工程费用动态监控、按合同约定进行工程计量和进度款支付、处理工程变更、签证及索赔、调整合同价款等。</a:t>
            </a:r>
          </a:p>
          <a:p>
            <a:endParaRPr lang="zh-CN" altLang="en-US" dirty="0"/>
          </a:p>
        </p:txBody>
      </p:sp>
      <p:pic>
        <p:nvPicPr>
          <p:cNvPr id="5" name="Picture 2"/>
          <p:cNvPicPr>
            <a:picLocks noChangeAspect="1" noChangeArrowheads="1"/>
          </p:cNvPicPr>
          <p:nvPr/>
        </p:nvPicPr>
        <p:blipFill>
          <a:blip r:embed="rId2" cstate="print"/>
          <a:srcRect/>
          <a:stretch>
            <a:fillRect/>
          </a:stretch>
        </p:blipFill>
        <p:spPr bwMode="auto">
          <a:xfrm>
            <a:off x="7310623" y="3657600"/>
            <a:ext cx="3714507" cy="23241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7086600" y="1027906"/>
            <a:ext cx="3938530" cy="2191258"/>
          </a:xfrm>
          <a:prstGeom prst="rect">
            <a:avLst/>
          </a:prstGeom>
          <a:noFill/>
          <a:ln w="9525">
            <a:noFill/>
            <a:miter lim="800000"/>
            <a:headEnd/>
            <a:tailEnd/>
          </a:ln>
        </p:spPr>
      </p:pic>
    </p:spTree>
    <p:extLst>
      <p:ext uri="{BB962C8B-B14F-4D97-AF65-F5344CB8AC3E}">
        <p14:creationId xmlns:p14="http://schemas.microsoft.com/office/powerpoint/2010/main" val="171803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竣工验收阶段</a:t>
            </a:r>
            <a:endParaRPr lang="zh-CN" altLang="en-US" dirty="0"/>
          </a:p>
        </p:txBody>
      </p:sp>
      <p:sp>
        <p:nvSpPr>
          <p:cNvPr id="3" name="内容占位符 2"/>
          <p:cNvSpPr>
            <a:spLocks noGrp="1"/>
          </p:cNvSpPr>
          <p:nvPr>
            <p:ph idx="1"/>
          </p:nvPr>
        </p:nvSpPr>
        <p:spPr>
          <a:xfrm>
            <a:off x="838200" y="1825625"/>
            <a:ext cx="4673600" cy="4351338"/>
          </a:xfrm>
        </p:spPr>
        <p:txBody>
          <a:bodyPr/>
          <a:lstStyle/>
          <a:p>
            <a:pPr marL="0" indent="0">
              <a:buNone/>
            </a:pPr>
            <a:r>
              <a:rPr lang="zh-CN" altLang="zh-CN" dirty="0"/>
              <a:t>造价人员主要整理竣工结算资料、编制和审核工程竣工结算、处理竣工后质量保证金等。</a:t>
            </a:r>
          </a:p>
        </p:txBody>
      </p:sp>
      <p:pic>
        <p:nvPicPr>
          <p:cNvPr id="5" name="Picture 4"/>
          <p:cNvPicPr>
            <a:picLocks noChangeAspect="1" noChangeArrowheads="1"/>
          </p:cNvPicPr>
          <p:nvPr/>
        </p:nvPicPr>
        <p:blipFill>
          <a:blip r:embed="rId2" cstate="print"/>
          <a:srcRect/>
          <a:stretch>
            <a:fillRect/>
          </a:stretch>
        </p:blipFill>
        <p:spPr bwMode="auto">
          <a:xfrm>
            <a:off x="7391400" y="3870433"/>
            <a:ext cx="3662585" cy="230653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7351720" y="709501"/>
            <a:ext cx="3702265" cy="2232248"/>
          </a:xfrm>
          <a:prstGeom prst="rect">
            <a:avLst/>
          </a:prstGeom>
          <a:noFill/>
          <a:ln w="9525">
            <a:noFill/>
            <a:miter lim="800000"/>
            <a:headEnd/>
            <a:tailEnd/>
          </a:ln>
        </p:spPr>
      </p:pic>
    </p:spTree>
    <p:extLst>
      <p:ext uri="{BB962C8B-B14F-4D97-AF65-F5344CB8AC3E}">
        <p14:creationId xmlns:p14="http://schemas.microsoft.com/office/powerpoint/2010/main" val="90266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4245932337"/>
              </p:ext>
            </p:extLst>
          </p:nvPr>
        </p:nvGraphicFramePr>
        <p:xfrm>
          <a:off x="838200" y="13430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101619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712</Words>
  <Application>Microsoft Macintosh PowerPoint</Application>
  <PresentationFormat>宽屏</PresentationFormat>
  <Paragraphs>65</Paragraphs>
  <Slides>17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宋体</vt:lpstr>
      <vt:lpstr>造字工房坚黑体</vt:lpstr>
      <vt:lpstr>造字工房尚雅体</vt:lpstr>
      <vt:lpstr>Arial</vt:lpstr>
      <vt:lpstr>Calibri</vt:lpstr>
      <vt:lpstr>Times New Roman</vt:lpstr>
      <vt:lpstr>Office 主题</vt:lpstr>
      <vt:lpstr>1.2工程造价的含义</vt:lpstr>
      <vt:lpstr>PowerPoint 演示文稿</vt:lpstr>
      <vt:lpstr>投资决策</vt:lpstr>
      <vt:lpstr>设计阶段</vt:lpstr>
      <vt:lpstr>发承包阶段</vt:lpstr>
      <vt:lpstr>施工阶段</vt:lpstr>
      <vt:lpstr>施工阶段</vt:lpstr>
      <vt:lpstr>竣工验收阶段</vt:lpstr>
      <vt:lpstr>总结</vt:lpstr>
      <vt:lpstr>工程造价</vt:lpstr>
      <vt:lpstr>工程造价</vt:lpstr>
      <vt:lpstr>工程造价</vt:lpstr>
      <vt:lpstr>工程造价的特点—工程造价的大额性</vt:lpstr>
      <vt:lpstr>工程造价的特点—工程造价的个别性、差异性</vt:lpstr>
      <vt:lpstr>工程造价的动态性</vt:lpstr>
      <vt:lpstr>工程造价的层次性</vt:lpstr>
      <vt:lpstr>工程造价的兼容性</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1.2工程造价的含义</dc:title>
  <dc:creator>好 喵喵</dc:creator>
  <cp:lastModifiedBy>好 喵喵</cp:lastModifiedBy>
  <cp:revision>13</cp:revision>
  <dcterms:created xsi:type="dcterms:W3CDTF">2020-01-14T02:30:43Z</dcterms:created>
  <dcterms:modified xsi:type="dcterms:W3CDTF">2020-02-14T02:09:14Z</dcterms:modified>
</cp:coreProperties>
</file>