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90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89"/>
    <p:restoredTop sz="93165"/>
  </p:normalViewPr>
  <p:slideViewPr>
    <p:cSldViewPr snapToGrid="0" snapToObjects="1" showGuides="1">
      <p:cViewPr varScale="1">
        <p:scale>
          <a:sx n="46" d="100"/>
          <a:sy n="46" d="100"/>
        </p:scale>
        <p:origin x="176" y="14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83F00E-C683-1E4B-82B6-2FFA5B56426A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CN" altLang="en-US"/>
        </a:p>
      </dgm:t>
    </dgm:pt>
    <dgm:pt modelId="{D094DA1C-9758-004E-A820-A83A6C0B2C67}">
      <dgm:prSet custT="1"/>
      <dgm:spPr/>
      <dgm:t>
        <a:bodyPr/>
        <a:lstStyle/>
        <a:p>
          <a:r>
            <a:rPr lang="zh-CN" sz="28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建设单位</a:t>
          </a:r>
          <a:r>
            <a:rPr lang="en-US" sz="28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/</a:t>
          </a:r>
          <a:r>
            <a:rPr lang="zh-CN" sz="28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施工单位</a:t>
          </a:r>
        </a:p>
      </dgm:t>
    </dgm:pt>
    <dgm:pt modelId="{8D50665C-964C-C04C-AC48-B71F915FB9E1}" type="parTrans" cxnId="{2E24DE06-EEC0-6645-8C47-BD57744B0758}">
      <dgm:prSet/>
      <dgm:spPr/>
      <dgm:t>
        <a:bodyPr/>
        <a:lstStyle/>
        <a:p>
          <a:endParaRPr lang="zh-CN" altLang="en-US" sz="28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87C09552-F3E9-A448-9812-6B44AA70F07D}" type="sibTrans" cxnId="{2E24DE06-EEC0-6645-8C47-BD57744B0758}">
      <dgm:prSet/>
      <dgm:spPr/>
      <dgm:t>
        <a:bodyPr/>
        <a:lstStyle/>
        <a:p>
          <a:endParaRPr lang="zh-CN" altLang="en-US" sz="28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88ACDD91-D02D-3944-9738-71167182B245}">
      <dgm:prSet custT="1"/>
      <dgm:spPr/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实际费用与计划费用的动态比较</a:t>
          </a:r>
        </a:p>
      </dgm:t>
    </dgm:pt>
    <dgm:pt modelId="{3BBF846C-127E-B54B-B4D7-0B67B2245736}" type="parTrans" cxnId="{ED24B9A6-79F4-6540-A464-6D35D232C283}">
      <dgm:prSet/>
      <dgm:spPr/>
      <dgm:t>
        <a:bodyPr/>
        <a:lstStyle/>
        <a:p>
          <a:endParaRPr lang="zh-CN" altLang="en-US" sz="28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82D5C7A3-7EFF-F84C-896A-6AF7CC765F5E}" type="sibTrans" cxnId="{ED24B9A6-79F4-6540-A464-6D35D232C283}">
      <dgm:prSet/>
      <dgm:spPr/>
      <dgm:t>
        <a:bodyPr/>
        <a:lstStyle/>
        <a:p>
          <a:endParaRPr lang="zh-CN" altLang="en-US" sz="28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F2FCCFA5-1B9E-E54F-9170-AE15EB9F2014}">
      <dgm:prSet custT="1"/>
      <dgm:spPr/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分析费用偏差产生的原因</a:t>
          </a:r>
        </a:p>
      </dgm:t>
    </dgm:pt>
    <dgm:pt modelId="{FC2CCEB4-8009-A94D-883E-E63B8EF3267A}" type="parTrans" cxnId="{0FD3E136-F62D-A745-9071-93C6015C6551}">
      <dgm:prSet/>
      <dgm:spPr/>
      <dgm:t>
        <a:bodyPr/>
        <a:lstStyle/>
        <a:p>
          <a:endParaRPr lang="zh-CN" altLang="en-US" sz="28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9C5F2838-BC8B-3243-8A31-6575167AC129}" type="sibTrans" cxnId="{0FD3E136-F62D-A745-9071-93C6015C6551}">
      <dgm:prSet/>
      <dgm:spPr/>
      <dgm:t>
        <a:bodyPr/>
        <a:lstStyle/>
        <a:p>
          <a:endParaRPr lang="zh-CN" altLang="en-US" sz="28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D74ADC0F-50AA-A042-A8DF-B2DB7674668E}">
      <dgm:prSet custT="1"/>
      <dgm:spPr/>
      <dgm:t>
        <a:bodyPr/>
        <a:lstStyle/>
        <a:p>
          <a:r>
            <a:rPr lang="zh-CN" altLang="en-US" sz="28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采取有效的措施</a:t>
          </a:r>
        </a:p>
      </dgm:t>
    </dgm:pt>
    <dgm:pt modelId="{F64600AA-1C1C-6249-8055-C82B93569920}" type="parTrans" cxnId="{18AA2D24-3644-3243-8275-431514BF1A7E}">
      <dgm:prSet/>
      <dgm:spPr/>
      <dgm:t>
        <a:bodyPr/>
        <a:lstStyle/>
        <a:p>
          <a:endParaRPr lang="zh-CN" altLang="en-US" sz="28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CD510392-7EEB-424F-9942-3F4638CAF250}" type="sibTrans" cxnId="{18AA2D24-3644-3243-8275-431514BF1A7E}">
      <dgm:prSet/>
      <dgm:spPr/>
      <dgm:t>
        <a:bodyPr/>
        <a:lstStyle/>
        <a:p>
          <a:endParaRPr lang="zh-CN" altLang="en-US" sz="28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AEAAEA5F-1ECF-2946-936F-1F9FB2C2A5C2}">
      <dgm:prSet custT="1"/>
      <dgm:spPr/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控制偏差</a:t>
          </a:r>
        </a:p>
      </dgm:t>
    </dgm:pt>
    <dgm:pt modelId="{7A6244DC-4DCD-D34E-9195-AA60A529158B}" type="parTrans" cxnId="{C8B65698-9C4E-BA4B-BC60-8424DF11771D}">
      <dgm:prSet/>
      <dgm:spPr/>
      <dgm:t>
        <a:bodyPr/>
        <a:lstStyle/>
        <a:p>
          <a:endParaRPr lang="zh-CN" altLang="en-US" sz="28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116BF7CE-A209-3E42-8324-6E753286CE2A}" type="sibTrans" cxnId="{C8B65698-9C4E-BA4B-BC60-8424DF11771D}">
      <dgm:prSet/>
      <dgm:spPr/>
      <dgm:t>
        <a:bodyPr/>
        <a:lstStyle/>
        <a:p>
          <a:endParaRPr lang="zh-CN" altLang="en-US" sz="28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809C9045-1355-8B46-9E19-54BD6D4D1C9A}" type="pres">
      <dgm:prSet presAssocID="{4783F00E-C683-1E4B-82B6-2FFA5B56426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39F623F-F530-B340-8AEA-BAA5E4BEF0F0}" type="pres">
      <dgm:prSet presAssocID="{D094DA1C-9758-004E-A820-A83A6C0B2C67}" presName="hierRoot1" presStyleCnt="0">
        <dgm:presLayoutVars>
          <dgm:hierBranch val="init"/>
        </dgm:presLayoutVars>
      </dgm:prSet>
      <dgm:spPr/>
    </dgm:pt>
    <dgm:pt modelId="{DBB65306-FC48-AB48-939C-A079E8D879F0}" type="pres">
      <dgm:prSet presAssocID="{D094DA1C-9758-004E-A820-A83A6C0B2C67}" presName="rootComposite1" presStyleCnt="0"/>
      <dgm:spPr/>
    </dgm:pt>
    <dgm:pt modelId="{B70B6A2E-C307-3947-B499-778CB88ABF6C}" type="pres">
      <dgm:prSet presAssocID="{D094DA1C-9758-004E-A820-A83A6C0B2C67}" presName="rootText1" presStyleLbl="node0" presStyleIdx="0" presStyleCnt="1" custScaleX="114801">
        <dgm:presLayoutVars>
          <dgm:chPref val="3"/>
        </dgm:presLayoutVars>
      </dgm:prSet>
      <dgm:spPr/>
    </dgm:pt>
    <dgm:pt modelId="{F0549D90-7916-BF4A-AFD8-DE1879C5C653}" type="pres">
      <dgm:prSet presAssocID="{D094DA1C-9758-004E-A820-A83A6C0B2C67}" presName="rootConnector1" presStyleLbl="node1" presStyleIdx="0" presStyleCnt="0"/>
      <dgm:spPr/>
    </dgm:pt>
    <dgm:pt modelId="{8B3388B2-9587-404F-B6C0-1B721CD1172F}" type="pres">
      <dgm:prSet presAssocID="{D094DA1C-9758-004E-A820-A83A6C0B2C67}" presName="hierChild2" presStyleCnt="0"/>
      <dgm:spPr/>
    </dgm:pt>
    <dgm:pt modelId="{70F4C9FA-08A2-5847-934D-3EBBFB256780}" type="pres">
      <dgm:prSet presAssocID="{3BBF846C-127E-B54B-B4D7-0B67B2245736}" presName="Name37" presStyleLbl="parChTrans1D2" presStyleIdx="0" presStyleCnt="4"/>
      <dgm:spPr/>
    </dgm:pt>
    <dgm:pt modelId="{CEB4993E-2D40-E74B-BA7F-BDD2197F01EF}" type="pres">
      <dgm:prSet presAssocID="{88ACDD91-D02D-3944-9738-71167182B245}" presName="hierRoot2" presStyleCnt="0">
        <dgm:presLayoutVars>
          <dgm:hierBranch val="init"/>
        </dgm:presLayoutVars>
      </dgm:prSet>
      <dgm:spPr/>
    </dgm:pt>
    <dgm:pt modelId="{7E41C016-7C2F-E645-A9A6-C123D44C3549}" type="pres">
      <dgm:prSet presAssocID="{88ACDD91-D02D-3944-9738-71167182B245}" presName="rootComposite" presStyleCnt="0"/>
      <dgm:spPr/>
    </dgm:pt>
    <dgm:pt modelId="{76A30B8E-BDAF-A244-9784-0A9F22DC173F}" type="pres">
      <dgm:prSet presAssocID="{88ACDD91-D02D-3944-9738-71167182B245}" presName="rootText" presStyleLbl="node2" presStyleIdx="0" presStyleCnt="4" custScaleY="158908">
        <dgm:presLayoutVars>
          <dgm:chPref val="3"/>
        </dgm:presLayoutVars>
      </dgm:prSet>
      <dgm:spPr/>
    </dgm:pt>
    <dgm:pt modelId="{2EBCCE98-37AF-B646-AF09-73E6575F9C05}" type="pres">
      <dgm:prSet presAssocID="{88ACDD91-D02D-3944-9738-71167182B245}" presName="rootConnector" presStyleLbl="node2" presStyleIdx="0" presStyleCnt="4"/>
      <dgm:spPr/>
    </dgm:pt>
    <dgm:pt modelId="{C33A690C-DE05-C44E-B2ED-079719B471D9}" type="pres">
      <dgm:prSet presAssocID="{88ACDD91-D02D-3944-9738-71167182B245}" presName="hierChild4" presStyleCnt="0"/>
      <dgm:spPr/>
    </dgm:pt>
    <dgm:pt modelId="{6AB3F3E0-9B7B-9A47-B4AA-6BD9BA026ACB}" type="pres">
      <dgm:prSet presAssocID="{88ACDD91-D02D-3944-9738-71167182B245}" presName="hierChild5" presStyleCnt="0"/>
      <dgm:spPr/>
    </dgm:pt>
    <dgm:pt modelId="{B5B9A8EF-9DC3-0A4B-BEBF-17D21B8C8EC9}" type="pres">
      <dgm:prSet presAssocID="{FC2CCEB4-8009-A94D-883E-E63B8EF3267A}" presName="Name37" presStyleLbl="parChTrans1D2" presStyleIdx="1" presStyleCnt="4"/>
      <dgm:spPr/>
    </dgm:pt>
    <dgm:pt modelId="{73D99CAF-47D7-0C47-BA64-D36AA56388A4}" type="pres">
      <dgm:prSet presAssocID="{F2FCCFA5-1B9E-E54F-9170-AE15EB9F2014}" presName="hierRoot2" presStyleCnt="0">
        <dgm:presLayoutVars>
          <dgm:hierBranch val="init"/>
        </dgm:presLayoutVars>
      </dgm:prSet>
      <dgm:spPr/>
    </dgm:pt>
    <dgm:pt modelId="{D29BD246-CA49-4A40-8324-82255022D346}" type="pres">
      <dgm:prSet presAssocID="{F2FCCFA5-1B9E-E54F-9170-AE15EB9F2014}" presName="rootComposite" presStyleCnt="0"/>
      <dgm:spPr/>
    </dgm:pt>
    <dgm:pt modelId="{5E309573-DE3E-4F43-8D79-2315669F1276}" type="pres">
      <dgm:prSet presAssocID="{F2FCCFA5-1B9E-E54F-9170-AE15EB9F2014}" presName="rootText" presStyleLbl="node2" presStyleIdx="1" presStyleCnt="4" custScaleY="158908">
        <dgm:presLayoutVars>
          <dgm:chPref val="3"/>
        </dgm:presLayoutVars>
      </dgm:prSet>
      <dgm:spPr/>
    </dgm:pt>
    <dgm:pt modelId="{67580EC8-6479-0540-9FFC-825BB4A811DD}" type="pres">
      <dgm:prSet presAssocID="{F2FCCFA5-1B9E-E54F-9170-AE15EB9F2014}" presName="rootConnector" presStyleLbl="node2" presStyleIdx="1" presStyleCnt="4"/>
      <dgm:spPr/>
    </dgm:pt>
    <dgm:pt modelId="{6DDCF3BA-2FD3-B14C-8184-4680D26D1BFB}" type="pres">
      <dgm:prSet presAssocID="{F2FCCFA5-1B9E-E54F-9170-AE15EB9F2014}" presName="hierChild4" presStyleCnt="0"/>
      <dgm:spPr/>
    </dgm:pt>
    <dgm:pt modelId="{6B5301AF-D448-6343-B996-97612BA492B9}" type="pres">
      <dgm:prSet presAssocID="{F2FCCFA5-1B9E-E54F-9170-AE15EB9F2014}" presName="hierChild5" presStyleCnt="0"/>
      <dgm:spPr/>
    </dgm:pt>
    <dgm:pt modelId="{A398070B-399B-1C4D-B9DC-2C420992914F}" type="pres">
      <dgm:prSet presAssocID="{F64600AA-1C1C-6249-8055-C82B93569920}" presName="Name37" presStyleLbl="parChTrans1D2" presStyleIdx="2" presStyleCnt="4"/>
      <dgm:spPr/>
    </dgm:pt>
    <dgm:pt modelId="{B949ECBA-C546-FD48-AF7F-D313F59B07ED}" type="pres">
      <dgm:prSet presAssocID="{D74ADC0F-50AA-A042-A8DF-B2DB7674668E}" presName="hierRoot2" presStyleCnt="0">
        <dgm:presLayoutVars>
          <dgm:hierBranch val="init"/>
        </dgm:presLayoutVars>
      </dgm:prSet>
      <dgm:spPr/>
    </dgm:pt>
    <dgm:pt modelId="{3BCBAFE1-CB40-EE4A-8D7C-6176299756D8}" type="pres">
      <dgm:prSet presAssocID="{D74ADC0F-50AA-A042-A8DF-B2DB7674668E}" presName="rootComposite" presStyleCnt="0"/>
      <dgm:spPr/>
    </dgm:pt>
    <dgm:pt modelId="{D72BFE56-ABAC-844D-8AAE-05C526732254}" type="pres">
      <dgm:prSet presAssocID="{D74ADC0F-50AA-A042-A8DF-B2DB7674668E}" presName="rootText" presStyleLbl="node2" presStyleIdx="2" presStyleCnt="4" custScaleX="86525" custScaleY="158908">
        <dgm:presLayoutVars>
          <dgm:chPref val="3"/>
        </dgm:presLayoutVars>
      </dgm:prSet>
      <dgm:spPr/>
    </dgm:pt>
    <dgm:pt modelId="{C0308FE6-C0BD-8645-BCCE-419847D39DEC}" type="pres">
      <dgm:prSet presAssocID="{D74ADC0F-50AA-A042-A8DF-B2DB7674668E}" presName="rootConnector" presStyleLbl="node2" presStyleIdx="2" presStyleCnt="4"/>
      <dgm:spPr/>
    </dgm:pt>
    <dgm:pt modelId="{C0BE4611-F3B6-4647-8A26-4E4D58E9B808}" type="pres">
      <dgm:prSet presAssocID="{D74ADC0F-50AA-A042-A8DF-B2DB7674668E}" presName="hierChild4" presStyleCnt="0"/>
      <dgm:spPr/>
    </dgm:pt>
    <dgm:pt modelId="{6C5EAF68-7885-B340-9D2C-FB095E91D5D6}" type="pres">
      <dgm:prSet presAssocID="{D74ADC0F-50AA-A042-A8DF-B2DB7674668E}" presName="hierChild5" presStyleCnt="0"/>
      <dgm:spPr/>
    </dgm:pt>
    <dgm:pt modelId="{4E2649AC-9C81-EC45-8EC0-4C73E24791B5}" type="pres">
      <dgm:prSet presAssocID="{7A6244DC-4DCD-D34E-9195-AA60A529158B}" presName="Name37" presStyleLbl="parChTrans1D2" presStyleIdx="3" presStyleCnt="4"/>
      <dgm:spPr/>
    </dgm:pt>
    <dgm:pt modelId="{B36961B9-70D5-0D45-AC72-8B37FAE98593}" type="pres">
      <dgm:prSet presAssocID="{AEAAEA5F-1ECF-2946-936F-1F9FB2C2A5C2}" presName="hierRoot2" presStyleCnt="0">
        <dgm:presLayoutVars>
          <dgm:hierBranch val="init"/>
        </dgm:presLayoutVars>
      </dgm:prSet>
      <dgm:spPr/>
    </dgm:pt>
    <dgm:pt modelId="{55824922-54BD-4B42-BCD8-365AA10BDA57}" type="pres">
      <dgm:prSet presAssocID="{AEAAEA5F-1ECF-2946-936F-1F9FB2C2A5C2}" presName="rootComposite" presStyleCnt="0"/>
      <dgm:spPr/>
    </dgm:pt>
    <dgm:pt modelId="{08B4B791-7A26-314A-89E2-C65F5C7D16A1}" type="pres">
      <dgm:prSet presAssocID="{AEAAEA5F-1ECF-2946-936F-1F9FB2C2A5C2}" presName="rootText" presStyleLbl="node2" presStyleIdx="3" presStyleCnt="4" custScaleY="158908">
        <dgm:presLayoutVars>
          <dgm:chPref val="3"/>
        </dgm:presLayoutVars>
      </dgm:prSet>
      <dgm:spPr/>
    </dgm:pt>
    <dgm:pt modelId="{D8F89B82-0C20-1F4F-BDEB-29070F61599B}" type="pres">
      <dgm:prSet presAssocID="{AEAAEA5F-1ECF-2946-936F-1F9FB2C2A5C2}" presName="rootConnector" presStyleLbl="node2" presStyleIdx="3" presStyleCnt="4"/>
      <dgm:spPr/>
    </dgm:pt>
    <dgm:pt modelId="{8CE236E6-91C0-D84B-A041-B682A96A07FE}" type="pres">
      <dgm:prSet presAssocID="{AEAAEA5F-1ECF-2946-936F-1F9FB2C2A5C2}" presName="hierChild4" presStyleCnt="0"/>
      <dgm:spPr/>
    </dgm:pt>
    <dgm:pt modelId="{5CC1D0E0-3F80-8A4F-B83C-119A2070BCCD}" type="pres">
      <dgm:prSet presAssocID="{AEAAEA5F-1ECF-2946-936F-1F9FB2C2A5C2}" presName="hierChild5" presStyleCnt="0"/>
      <dgm:spPr/>
    </dgm:pt>
    <dgm:pt modelId="{6F4367EF-F15D-B64D-B998-047D42531786}" type="pres">
      <dgm:prSet presAssocID="{D094DA1C-9758-004E-A820-A83A6C0B2C67}" presName="hierChild3" presStyleCnt="0"/>
      <dgm:spPr/>
    </dgm:pt>
  </dgm:ptLst>
  <dgm:cxnLst>
    <dgm:cxn modelId="{2E24DE06-EEC0-6645-8C47-BD57744B0758}" srcId="{4783F00E-C683-1E4B-82B6-2FFA5B56426A}" destId="{D094DA1C-9758-004E-A820-A83A6C0B2C67}" srcOrd="0" destOrd="0" parTransId="{8D50665C-964C-C04C-AC48-B71F915FB9E1}" sibTransId="{87C09552-F3E9-A448-9812-6B44AA70F07D}"/>
    <dgm:cxn modelId="{21796E0A-4C29-CD45-BC09-79BE3FBB0BE2}" type="presOf" srcId="{88ACDD91-D02D-3944-9738-71167182B245}" destId="{2EBCCE98-37AF-B646-AF09-73E6575F9C05}" srcOrd="1" destOrd="0" presId="urn:microsoft.com/office/officeart/2005/8/layout/orgChart1"/>
    <dgm:cxn modelId="{30A78A11-D60F-E24C-BFA7-40040B955DD7}" type="presOf" srcId="{F2FCCFA5-1B9E-E54F-9170-AE15EB9F2014}" destId="{67580EC8-6479-0540-9FFC-825BB4A811DD}" srcOrd="1" destOrd="0" presId="urn:microsoft.com/office/officeart/2005/8/layout/orgChart1"/>
    <dgm:cxn modelId="{18AA2D24-3644-3243-8275-431514BF1A7E}" srcId="{D094DA1C-9758-004E-A820-A83A6C0B2C67}" destId="{D74ADC0F-50AA-A042-A8DF-B2DB7674668E}" srcOrd="2" destOrd="0" parTransId="{F64600AA-1C1C-6249-8055-C82B93569920}" sibTransId="{CD510392-7EEB-424F-9942-3F4638CAF250}"/>
    <dgm:cxn modelId="{0FD3E136-F62D-A745-9071-93C6015C6551}" srcId="{D094DA1C-9758-004E-A820-A83A6C0B2C67}" destId="{F2FCCFA5-1B9E-E54F-9170-AE15EB9F2014}" srcOrd="1" destOrd="0" parTransId="{FC2CCEB4-8009-A94D-883E-E63B8EF3267A}" sibTransId="{9C5F2838-BC8B-3243-8A31-6575167AC129}"/>
    <dgm:cxn modelId="{40580E39-D434-C34C-87D8-4E2E370511FE}" type="presOf" srcId="{AEAAEA5F-1ECF-2946-936F-1F9FB2C2A5C2}" destId="{08B4B791-7A26-314A-89E2-C65F5C7D16A1}" srcOrd="0" destOrd="0" presId="urn:microsoft.com/office/officeart/2005/8/layout/orgChart1"/>
    <dgm:cxn modelId="{AC169A3E-7634-F34B-8225-081E63903755}" type="presOf" srcId="{3BBF846C-127E-B54B-B4D7-0B67B2245736}" destId="{70F4C9FA-08A2-5847-934D-3EBBFB256780}" srcOrd="0" destOrd="0" presId="urn:microsoft.com/office/officeart/2005/8/layout/orgChart1"/>
    <dgm:cxn modelId="{471E7841-CE9E-BD46-8AD4-8699A5F498FD}" type="presOf" srcId="{D74ADC0F-50AA-A042-A8DF-B2DB7674668E}" destId="{D72BFE56-ABAC-844D-8AAE-05C526732254}" srcOrd="0" destOrd="0" presId="urn:microsoft.com/office/officeart/2005/8/layout/orgChart1"/>
    <dgm:cxn modelId="{00883552-FF13-1442-9068-8228BDADADFF}" type="presOf" srcId="{F2FCCFA5-1B9E-E54F-9170-AE15EB9F2014}" destId="{5E309573-DE3E-4F43-8D79-2315669F1276}" srcOrd="0" destOrd="0" presId="urn:microsoft.com/office/officeart/2005/8/layout/orgChart1"/>
    <dgm:cxn modelId="{0EA80F73-B4AE-B04D-9D5A-A5E42D67204E}" type="presOf" srcId="{D74ADC0F-50AA-A042-A8DF-B2DB7674668E}" destId="{C0308FE6-C0BD-8645-BCCE-419847D39DEC}" srcOrd="1" destOrd="0" presId="urn:microsoft.com/office/officeart/2005/8/layout/orgChart1"/>
    <dgm:cxn modelId="{9FEDA883-4B11-6C4B-8EAE-3F3C033240A5}" type="presOf" srcId="{D094DA1C-9758-004E-A820-A83A6C0B2C67}" destId="{F0549D90-7916-BF4A-AFD8-DE1879C5C653}" srcOrd="1" destOrd="0" presId="urn:microsoft.com/office/officeart/2005/8/layout/orgChart1"/>
    <dgm:cxn modelId="{A3C15D95-7D34-EF4E-9562-C50D55105751}" type="presOf" srcId="{88ACDD91-D02D-3944-9738-71167182B245}" destId="{76A30B8E-BDAF-A244-9784-0A9F22DC173F}" srcOrd="0" destOrd="0" presId="urn:microsoft.com/office/officeart/2005/8/layout/orgChart1"/>
    <dgm:cxn modelId="{C8B65698-9C4E-BA4B-BC60-8424DF11771D}" srcId="{D094DA1C-9758-004E-A820-A83A6C0B2C67}" destId="{AEAAEA5F-1ECF-2946-936F-1F9FB2C2A5C2}" srcOrd="3" destOrd="0" parTransId="{7A6244DC-4DCD-D34E-9195-AA60A529158B}" sibTransId="{116BF7CE-A209-3E42-8324-6E753286CE2A}"/>
    <dgm:cxn modelId="{B45C989B-3CE1-C349-AE21-9C713847D727}" type="presOf" srcId="{D094DA1C-9758-004E-A820-A83A6C0B2C67}" destId="{B70B6A2E-C307-3947-B499-778CB88ABF6C}" srcOrd="0" destOrd="0" presId="urn:microsoft.com/office/officeart/2005/8/layout/orgChart1"/>
    <dgm:cxn modelId="{ED24B9A6-79F4-6540-A464-6D35D232C283}" srcId="{D094DA1C-9758-004E-A820-A83A6C0B2C67}" destId="{88ACDD91-D02D-3944-9738-71167182B245}" srcOrd="0" destOrd="0" parTransId="{3BBF846C-127E-B54B-B4D7-0B67B2245736}" sibTransId="{82D5C7A3-7EFF-F84C-896A-6AF7CC765F5E}"/>
    <dgm:cxn modelId="{5AF5C2C4-FDFF-EB4A-83E7-2525AD807D5C}" type="presOf" srcId="{FC2CCEB4-8009-A94D-883E-E63B8EF3267A}" destId="{B5B9A8EF-9DC3-0A4B-BEBF-17D21B8C8EC9}" srcOrd="0" destOrd="0" presId="urn:microsoft.com/office/officeart/2005/8/layout/orgChart1"/>
    <dgm:cxn modelId="{9C0680C5-68F3-3D48-A6B1-69F2D69F8E7E}" type="presOf" srcId="{AEAAEA5F-1ECF-2946-936F-1F9FB2C2A5C2}" destId="{D8F89B82-0C20-1F4F-BDEB-29070F61599B}" srcOrd="1" destOrd="0" presId="urn:microsoft.com/office/officeart/2005/8/layout/orgChart1"/>
    <dgm:cxn modelId="{C3621FCB-FED2-7B4B-B504-FAECF3027FAE}" type="presOf" srcId="{F64600AA-1C1C-6249-8055-C82B93569920}" destId="{A398070B-399B-1C4D-B9DC-2C420992914F}" srcOrd="0" destOrd="0" presId="urn:microsoft.com/office/officeart/2005/8/layout/orgChart1"/>
    <dgm:cxn modelId="{43B3D8D8-F25F-9F4D-94F6-111BB1645D45}" type="presOf" srcId="{4783F00E-C683-1E4B-82B6-2FFA5B56426A}" destId="{809C9045-1355-8B46-9E19-54BD6D4D1C9A}" srcOrd="0" destOrd="0" presId="urn:microsoft.com/office/officeart/2005/8/layout/orgChart1"/>
    <dgm:cxn modelId="{158352DD-C262-3D46-9BD1-0D5B732A1C14}" type="presOf" srcId="{7A6244DC-4DCD-D34E-9195-AA60A529158B}" destId="{4E2649AC-9C81-EC45-8EC0-4C73E24791B5}" srcOrd="0" destOrd="0" presId="urn:microsoft.com/office/officeart/2005/8/layout/orgChart1"/>
    <dgm:cxn modelId="{93E36452-FD68-614D-939C-80F367BBF3CE}" type="presParOf" srcId="{809C9045-1355-8B46-9E19-54BD6D4D1C9A}" destId="{639F623F-F530-B340-8AEA-BAA5E4BEF0F0}" srcOrd="0" destOrd="0" presId="urn:microsoft.com/office/officeart/2005/8/layout/orgChart1"/>
    <dgm:cxn modelId="{58B3D3B3-5BD8-014A-8790-3F1DFF293566}" type="presParOf" srcId="{639F623F-F530-B340-8AEA-BAA5E4BEF0F0}" destId="{DBB65306-FC48-AB48-939C-A079E8D879F0}" srcOrd="0" destOrd="0" presId="urn:microsoft.com/office/officeart/2005/8/layout/orgChart1"/>
    <dgm:cxn modelId="{9F81003C-3578-AB4D-99DE-F384661065F3}" type="presParOf" srcId="{DBB65306-FC48-AB48-939C-A079E8D879F0}" destId="{B70B6A2E-C307-3947-B499-778CB88ABF6C}" srcOrd="0" destOrd="0" presId="urn:microsoft.com/office/officeart/2005/8/layout/orgChart1"/>
    <dgm:cxn modelId="{6181CBC5-3418-1A4D-8C14-3B5AFB0DE787}" type="presParOf" srcId="{DBB65306-FC48-AB48-939C-A079E8D879F0}" destId="{F0549D90-7916-BF4A-AFD8-DE1879C5C653}" srcOrd="1" destOrd="0" presId="urn:microsoft.com/office/officeart/2005/8/layout/orgChart1"/>
    <dgm:cxn modelId="{EBFE07CE-3359-4246-8680-10AAC2AF6F99}" type="presParOf" srcId="{639F623F-F530-B340-8AEA-BAA5E4BEF0F0}" destId="{8B3388B2-9587-404F-B6C0-1B721CD1172F}" srcOrd="1" destOrd="0" presId="urn:microsoft.com/office/officeart/2005/8/layout/orgChart1"/>
    <dgm:cxn modelId="{DCFF6963-B80E-F442-BE2A-30D215C06E83}" type="presParOf" srcId="{8B3388B2-9587-404F-B6C0-1B721CD1172F}" destId="{70F4C9FA-08A2-5847-934D-3EBBFB256780}" srcOrd="0" destOrd="0" presId="urn:microsoft.com/office/officeart/2005/8/layout/orgChart1"/>
    <dgm:cxn modelId="{C8345179-C3E2-2E49-9DB2-3B4C02056098}" type="presParOf" srcId="{8B3388B2-9587-404F-B6C0-1B721CD1172F}" destId="{CEB4993E-2D40-E74B-BA7F-BDD2197F01EF}" srcOrd="1" destOrd="0" presId="urn:microsoft.com/office/officeart/2005/8/layout/orgChart1"/>
    <dgm:cxn modelId="{D761CEFB-B706-5245-9DAC-CE7C511C5AFA}" type="presParOf" srcId="{CEB4993E-2D40-E74B-BA7F-BDD2197F01EF}" destId="{7E41C016-7C2F-E645-A9A6-C123D44C3549}" srcOrd="0" destOrd="0" presId="urn:microsoft.com/office/officeart/2005/8/layout/orgChart1"/>
    <dgm:cxn modelId="{B5B123D1-15E0-A94D-8EC3-4DA7AE20C49B}" type="presParOf" srcId="{7E41C016-7C2F-E645-A9A6-C123D44C3549}" destId="{76A30B8E-BDAF-A244-9784-0A9F22DC173F}" srcOrd="0" destOrd="0" presId="urn:microsoft.com/office/officeart/2005/8/layout/orgChart1"/>
    <dgm:cxn modelId="{2B620ED9-DDEE-D64C-9FDE-57838146FB40}" type="presParOf" srcId="{7E41C016-7C2F-E645-A9A6-C123D44C3549}" destId="{2EBCCE98-37AF-B646-AF09-73E6575F9C05}" srcOrd="1" destOrd="0" presId="urn:microsoft.com/office/officeart/2005/8/layout/orgChart1"/>
    <dgm:cxn modelId="{6D8FA358-8EE0-C34E-97A8-B7FCB0FC1337}" type="presParOf" srcId="{CEB4993E-2D40-E74B-BA7F-BDD2197F01EF}" destId="{C33A690C-DE05-C44E-B2ED-079719B471D9}" srcOrd="1" destOrd="0" presId="urn:microsoft.com/office/officeart/2005/8/layout/orgChart1"/>
    <dgm:cxn modelId="{A103FFEE-CFE0-3045-88DA-077D5366C107}" type="presParOf" srcId="{CEB4993E-2D40-E74B-BA7F-BDD2197F01EF}" destId="{6AB3F3E0-9B7B-9A47-B4AA-6BD9BA026ACB}" srcOrd="2" destOrd="0" presId="urn:microsoft.com/office/officeart/2005/8/layout/orgChart1"/>
    <dgm:cxn modelId="{BE4AC655-AB87-D04E-944F-508F119D1812}" type="presParOf" srcId="{8B3388B2-9587-404F-B6C0-1B721CD1172F}" destId="{B5B9A8EF-9DC3-0A4B-BEBF-17D21B8C8EC9}" srcOrd="2" destOrd="0" presId="urn:microsoft.com/office/officeart/2005/8/layout/orgChart1"/>
    <dgm:cxn modelId="{A1EC3B41-2044-2C4E-BE50-04011507B4D2}" type="presParOf" srcId="{8B3388B2-9587-404F-B6C0-1B721CD1172F}" destId="{73D99CAF-47D7-0C47-BA64-D36AA56388A4}" srcOrd="3" destOrd="0" presId="urn:microsoft.com/office/officeart/2005/8/layout/orgChart1"/>
    <dgm:cxn modelId="{A66ED855-7561-D94F-AB37-0AC5BC0AE508}" type="presParOf" srcId="{73D99CAF-47D7-0C47-BA64-D36AA56388A4}" destId="{D29BD246-CA49-4A40-8324-82255022D346}" srcOrd="0" destOrd="0" presId="urn:microsoft.com/office/officeart/2005/8/layout/orgChart1"/>
    <dgm:cxn modelId="{9EB9AB7B-7696-9042-AE1C-CAE6DCD736D8}" type="presParOf" srcId="{D29BD246-CA49-4A40-8324-82255022D346}" destId="{5E309573-DE3E-4F43-8D79-2315669F1276}" srcOrd="0" destOrd="0" presId="urn:microsoft.com/office/officeart/2005/8/layout/orgChart1"/>
    <dgm:cxn modelId="{6D3B05D9-AB51-3E45-8214-5174AF4C3623}" type="presParOf" srcId="{D29BD246-CA49-4A40-8324-82255022D346}" destId="{67580EC8-6479-0540-9FFC-825BB4A811DD}" srcOrd="1" destOrd="0" presId="urn:microsoft.com/office/officeart/2005/8/layout/orgChart1"/>
    <dgm:cxn modelId="{35F0F3E9-9EBB-BF4D-B626-B6C39F558750}" type="presParOf" srcId="{73D99CAF-47D7-0C47-BA64-D36AA56388A4}" destId="{6DDCF3BA-2FD3-B14C-8184-4680D26D1BFB}" srcOrd="1" destOrd="0" presId="urn:microsoft.com/office/officeart/2005/8/layout/orgChart1"/>
    <dgm:cxn modelId="{CAC855A9-9E70-9D42-B794-9096AB17E8DC}" type="presParOf" srcId="{73D99CAF-47D7-0C47-BA64-D36AA56388A4}" destId="{6B5301AF-D448-6343-B996-97612BA492B9}" srcOrd="2" destOrd="0" presId="urn:microsoft.com/office/officeart/2005/8/layout/orgChart1"/>
    <dgm:cxn modelId="{675EF305-F8B6-144D-926A-67EF9C715A27}" type="presParOf" srcId="{8B3388B2-9587-404F-B6C0-1B721CD1172F}" destId="{A398070B-399B-1C4D-B9DC-2C420992914F}" srcOrd="4" destOrd="0" presId="urn:microsoft.com/office/officeart/2005/8/layout/orgChart1"/>
    <dgm:cxn modelId="{B3C573BD-7156-8D4F-A716-DA096F78DA71}" type="presParOf" srcId="{8B3388B2-9587-404F-B6C0-1B721CD1172F}" destId="{B949ECBA-C546-FD48-AF7F-D313F59B07ED}" srcOrd="5" destOrd="0" presId="urn:microsoft.com/office/officeart/2005/8/layout/orgChart1"/>
    <dgm:cxn modelId="{A4C7CD85-8B12-D141-A6A8-140AAD9DB71A}" type="presParOf" srcId="{B949ECBA-C546-FD48-AF7F-D313F59B07ED}" destId="{3BCBAFE1-CB40-EE4A-8D7C-6176299756D8}" srcOrd="0" destOrd="0" presId="urn:microsoft.com/office/officeart/2005/8/layout/orgChart1"/>
    <dgm:cxn modelId="{6140F156-8A29-7942-9C71-2F627B64D38A}" type="presParOf" srcId="{3BCBAFE1-CB40-EE4A-8D7C-6176299756D8}" destId="{D72BFE56-ABAC-844D-8AAE-05C526732254}" srcOrd="0" destOrd="0" presId="urn:microsoft.com/office/officeart/2005/8/layout/orgChart1"/>
    <dgm:cxn modelId="{B376025F-4E99-D348-A271-BAEDB32E00CF}" type="presParOf" srcId="{3BCBAFE1-CB40-EE4A-8D7C-6176299756D8}" destId="{C0308FE6-C0BD-8645-BCCE-419847D39DEC}" srcOrd="1" destOrd="0" presId="urn:microsoft.com/office/officeart/2005/8/layout/orgChart1"/>
    <dgm:cxn modelId="{2FEE3B25-2497-D343-8DAB-4D9A6D675620}" type="presParOf" srcId="{B949ECBA-C546-FD48-AF7F-D313F59B07ED}" destId="{C0BE4611-F3B6-4647-8A26-4E4D58E9B808}" srcOrd="1" destOrd="0" presId="urn:microsoft.com/office/officeart/2005/8/layout/orgChart1"/>
    <dgm:cxn modelId="{3A7E2729-F40B-DC46-A372-5BFA6AFF5AD4}" type="presParOf" srcId="{B949ECBA-C546-FD48-AF7F-D313F59B07ED}" destId="{6C5EAF68-7885-B340-9D2C-FB095E91D5D6}" srcOrd="2" destOrd="0" presId="urn:microsoft.com/office/officeart/2005/8/layout/orgChart1"/>
    <dgm:cxn modelId="{AEB24DEF-3B5D-0A4B-A8DD-585F987CBAFF}" type="presParOf" srcId="{8B3388B2-9587-404F-B6C0-1B721CD1172F}" destId="{4E2649AC-9C81-EC45-8EC0-4C73E24791B5}" srcOrd="6" destOrd="0" presId="urn:microsoft.com/office/officeart/2005/8/layout/orgChart1"/>
    <dgm:cxn modelId="{5619220F-6212-C54F-AC80-E635A3E78EC9}" type="presParOf" srcId="{8B3388B2-9587-404F-B6C0-1B721CD1172F}" destId="{B36961B9-70D5-0D45-AC72-8B37FAE98593}" srcOrd="7" destOrd="0" presId="urn:microsoft.com/office/officeart/2005/8/layout/orgChart1"/>
    <dgm:cxn modelId="{79A43CF7-82B8-A54C-84B4-017635D1F6C1}" type="presParOf" srcId="{B36961B9-70D5-0D45-AC72-8B37FAE98593}" destId="{55824922-54BD-4B42-BCD8-365AA10BDA57}" srcOrd="0" destOrd="0" presId="urn:microsoft.com/office/officeart/2005/8/layout/orgChart1"/>
    <dgm:cxn modelId="{94E7CCC8-688D-9643-88A6-20B5D919491F}" type="presParOf" srcId="{55824922-54BD-4B42-BCD8-365AA10BDA57}" destId="{08B4B791-7A26-314A-89E2-C65F5C7D16A1}" srcOrd="0" destOrd="0" presId="urn:microsoft.com/office/officeart/2005/8/layout/orgChart1"/>
    <dgm:cxn modelId="{688205DE-8425-F94F-8362-3EEF62526C02}" type="presParOf" srcId="{55824922-54BD-4B42-BCD8-365AA10BDA57}" destId="{D8F89B82-0C20-1F4F-BDEB-29070F61599B}" srcOrd="1" destOrd="0" presId="urn:microsoft.com/office/officeart/2005/8/layout/orgChart1"/>
    <dgm:cxn modelId="{B4C5E038-6937-3149-AE43-849764D5F456}" type="presParOf" srcId="{B36961B9-70D5-0D45-AC72-8B37FAE98593}" destId="{8CE236E6-91C0-D84B-A041-B682A96A07FE}" srcOrd="1" destOrd="0" presId="urn:microsoft.com/office/officeart/2005/8/layout/orgChart1"/>
    <dgm:cxn modelId="{85DEB9D0-1AF0-0248-B463-A3FCF7066D28}" type="presParOf" srcId="{B36961B9-70D5-0D45-AC72-8B37FAE98593}" destId="{5CC1D0E0-3F80-8A4F-B83C-119A2070BCCD}" srcOrd="2" destOrd="0" presId="urn:microsoft.com/office/officeart/2005/8/layout/orgChart1"/>
    <dgm:cxn modelId="{41AFC974-80F0-9C43-BD92-626D4F870C91}" type="presParOf" srcId="{639F623F-F530-B340-8AEA-BAA5E4BEF0F0}" destId="{6F4367EF-F15D-B64D-B998-047D425317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0620D3-B1F0-2A4F-9CDB-B10D946952A7}" type="doc">
      <dgm:prSet loTypeId="urn:microsoft.com/office/officeart/2005/8/layout/venn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A25AC776-7ED2-1C4B-9553-C036AF5556BB}">
      <dgm:prSet custT="1"/>
      <dgm:spPr/>
      <dgm:t>
        <a:bodyPr/>
        <a:lstStyle/>
        <a:p>
          <a:r>
            <a:rPr lang="zh-CN" altLang="en-US" sz="28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拟完工程的计划费用</a:t>
          </a:r>
          <a:endParaRPr lang="zh-CN" altLang="en-US" sz="2800" dirty="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84824E1A-65FB-B446-AA5D-6765EC01BAF4}" type="parTrans" cxnId="{2FB25C80-AAEA-084F-81E9-8140FFA5282A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8A0DB822-39E6-E645-A108-9317CEFCC1BB}" type="sibTrans" cxnId="{2FB25C80-AAEA-084F-81E9-8140FFA5282A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71F0467A-8E9A-3449-8633-BF62835342D2}">
      <dgm:prSet custT="1"/>
      <dgm:spPr/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已完工程的计划费用</a:t>
          </a:r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9974089C-A604-D741-AA01-0961796AFCCF}" type="parTrans" cxnId="{CC9EC206-EDA9-DE4A-9A34-EB0BD1F832BD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B5242354-7EE7-3343-843D-7D1EB0B3F6C1}" type="sibTrans" cxnId="{CC9EC206-EDA9-DE4A-9A34-EB0BD1F832BD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A9957775-6858-5E48-BF75-9434F30DAECF}">
      <dgm:prSet custT="1"/>
      <dgm:spPr/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已完工程的实际费用 </a:t>
          </a:r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F8EDABF2-25CD-D74B-AE51-BD452C918C99}" type="parTrans" cxnId="{A2A60AD2-C7CB-AC4E-AADE-6FC4AC06A1D2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A602CDB0-68D5-DF4C-BD83-AE447011AB23}" type="sibTrans" cxnId="{A2A60AD2-C7CB-AC4E-AADE-6FC4AC06A1D2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E51BC3CF-834C-E94F-BDBB-9111F216116C}" type="pres">
      <dgm:prSet presAssocID="{E40620D3-B1F0-2A4F-9CDB-B10D946952A7}" presName="compositeShape" presStyleCnt="0">
        <dgm:presLayoutVars>
          <dgm:chMax val="7"/>
          <dgm:dir/>
          <dgm:resizeHandles val="exact"/>
        </dgm:presLayoutVars>
      </dgm:prSet>
      <dgm:spPr/>
    </dgm:pt>
    <dgm:pt modelId="{7416C274-4E2F-334F-BA66-AF5D608FA174}" type="pres">
      <dgm:prSet presAssocID="{A25AC776-7ED2-1C4B-9553-C036AF5556BB}" presName="circ1" presStyleLbl="vennNode1" presStyleIdx="0" presStyleCnt="3" custLinFactNeighborY="-1419"/>
      <dgm:spPr/>
    </dgm:pt>
    <dgm:pt modelId="{76372D4D-1064-B245-A089-A2A59D9759B3}" type="pres">
      <dgm:prSet presAssocID="{A25AC776-7ED2-1C4B-9553-C036AF5556B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F8699CD-2C13-E941-BEE2-1037C9EFCFCC}" type="pres">
      <dgm:prSet presAssocID="{71F0467A-8E9A-3449-8633-BF62835342D2}" presName="circ2" presStyleLbl="vennNode1" presStyleIdx="1" presStyleCnt="3" custScaleX="117911" custScaleY="117911" custLinFactNeighborX="13819"/>
      <dgm:spPr/>
    </dgm:pt>
    <dgm:pt modelId="{765E82D6-3AE1-1F47-AD13-52E395F77EF5}" type="pres">
      <dgm:prSet presAssocID="{71F0467A-8E9A-3449-8633-BF62835342D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68B2130-AB47-8649-AC2C-81C86C5ECCB1}" type="pres">
      <dgm:prSet presAssocID="{A9957775-6858-5E48-BF75-9434F30DAECF}" presName="circ3" presStyleLbl="vennNode1" presStyleIdx="2" presStyleCnt="3" custScaleX="117911" custScaleY="117911"/>
      <dgm:spPr/>
    </dgm:pt>
    <dgm:pt modelId="{83B71819-603A-7B43-8D43-B375DC03F6A4}" type="pres">
      <dgm:prSet presAssocID="{A9957775-6858-5E48-BF75-9434F30DAEC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CC9EC206-EDA9-DE4A-9A34-EB0BD1F832BD}" srcId="{E40620D3-B1F0-2A4F-9CDB-B10D946952A7}" destId="{71F0467A-8E9A-3449-8633-BF62835342D2}" srcOrd="1" destOrd="0" parTransId="{9974089C-A604-D741-AA01-0961796AFCCF}" sibTransId="{B5242354-7EE7-3343-843D-7D1EB0B3F6C1}"/>
    <dgm:cxn modelId="{AF69B80A-7A2B-404D-95F0-37AE489B7670}" type="presOf" srcId="{A25AC776-7ED2-1C4B-9553-C036AF5556BB}" destId="{7416C274-4E2F-334F-BA66-AF5D608FA174}" srcOrd="0" destOrd="0" presId="urn:microsoft.com/office/officeart/2005/8/layout/venn1"/>
    <dgm:cxn modelId="{577A442C-83DB-5544-B6DB-CC842F5E317F}" type="presOf" srcId="{71F0467A-8E9A-3449-8633-BF62835342D2}" destId="{2F8699CD-2C13-E941-BEE2-1037C9EFCFCC}" srcOrd="0" destOrd="0" presId="urn:microsoft.com/office/officeart/2005/8/layout/venn1"/>
    <dgm:cxn modelId="{F6028247-6FF8-E346-9D50-DA7B1EC4FC56}" type="presOf" srcId="{A25AC776-7ED2-1C4B-9553-C036AF5556BB}" destId="{76372D4D-1064-B245-A089-A2A59D9759B3}" srcOrd="1" destOrd="0" presId="urn:microsoft.com/office/officeart/2005/8/layout/venn1"/>
    <dgm:cxn modelId="{D0625152-C700-AF40-9E93-240D53233D3C}" type="presOf" srcId="{71F0467A-8E9A-3449-8633-BF62835342D2}" destId="{765E82D6-3AE1-1F47-AD13-52E395F77EF5}" srcOrd="1" destOrd="0" presId="urn:microsoft.com/office/officeart/2005/8/layout/venn1"/>
    <dgm:cxn modelId="{40331659-5A5B-5C4B-B608-BF84FD9EFED8}" type="presOf" srcId="{A9957775-6858-5E48-BF75-9434F30DAECF}" destId="{368B2130-AB47-8649-AC2C-81C86C5ECCB1}" srcOrd="0" destOrd="0" presId="urn:microsoft.com/office/officeart/2005/8/layout/venn1"/>
    <dgm:cxn modelId="{21A7EA6F-5C30-F247-81F8-7ED69889E3E0}" type="presOf" srcId="{E40620D3-B1F0-2A4F-9CDB-B10D946952A7}" destId="{E51BC3CF-834C-E94F-BDBB-9111F216116C}" srcOrd="0" destOrd="0" presId="urn:microsoft.com/office/officeart/2005/8/layout/venn1"/>
    <dgm:cxn modelId="{2FB25C80-AAEA-084F-81E9-8140FFA5282A}" srcId="{E40620D3-B1F0-2A4F-9CDB-B10D946952A7}" destId="{A25AC776-7ED2-1C4B-9553-C036AF5556BB}" srcOrd="0" destOrd="0" parTransId="{84824E1A-65FB-B446-AA5D-6765EC01BAF4}" sibTransId="{8A0DB822-39E6-E645-A108-9317CEFCC1BB}"/>
    <dgm:cxn modelId="{A2A60AD2-C7CB-AC4E-AADE-6FC4AC06A1D2}" srcId="{E40620D3-B1F0-2A4F-9CDB-B10D946952A7}" destId="{A9957775-6858-5E48-BF75-9434F30DAECF}" srcOrd="2" destOrd="0" parTransId="{F8EDABF2-25CD-D74B-AE51-BD452C918C99}" sibTransId="{A602CDB0-68D5-DF4C-BD83-AE447011AB23}"/>
    <dgm:cxn modelId="{6FC187D9-A1BC-6140-B63A-A0D77B0AFAA6}" type="presOf" srcId="{A9957775-6858-5E48-BF75-9434F30DAECF}" destId="{83B71819-603A-7B43-8D43-B375DC03F6A4}" srcOrd="1" destOrd="0" presId="urn:microsoft.com/office/officeart/2005/8/layout/venn1"/>
    <dgm:cxn modelId="{FCE2C9BE-3D04-9945-8A01-9B29A08111B1}" type="presParOf" srcId="{E51BC3CF-834C-E94F-BDBB-9111F216116C}" destId="{7416C274-4E2F-334F-BA66-AF5D608FA174}" srcOrd="0" destOrd="0" presId="urn:microsoft.com/office/officeart/2005/8/layout/venn1"/>
    <dgm:cxn modelId="{977932C4-A19C-1343-8F09-E548CD5E2093}" type="presParOf" srcId="{E51BC3CF-834C-E94F-BDBB-9111F216116C}" destId="{76372D4D-1064-B245-A089-A2A59D9759B3}" srcOrd="1" destOrd="0" presId="urn:microsoft.com/office/officeart/2005/8/layout/venn1"/>
    <dgm:cxn modelId="{565BC168-6E1B-8144-A04D-F51530A5BC93}" type="presParOf" srcId="{E51BC3CF-834C-E94F-BDBB-9111F216116C}" destId="{2F8699CD-2C13-E941-BEE2-1037C9EFCFCC}" srcOrd="2" destOrd="0" presId="urn:microsoft.com/office/officeart/2005/8/layout/venn1"/>
    <dgm:cxn modelId="{31373F1F-8482-9D44-AE12-F8B43547BFCC}" type="presParOf" srcId="{E51BC3CF-834C-E94F-BDBB-9111F216116C}" destId="{765E82D6-3AE1-1F47-AD13-52E395F77EF5}" srcOrd="3" destOrd="0" presId="urn:microsoft.com/office/officeart/2005/8/layout/venn1"/>
    <dgm:cxn modelId="{A180DD78-CAFA-0049-AC9B-FDFDFB14C182}" type="presParOf" srcId="{E51BC3CF-834C-E94F-BDBB-9111F216116C}" destId="{368B2130-AB47-8649-AC2C-81C86C5ECCB1}" srcOrd="4" destOrd="0" presId="urn:microsoft.com/office/officeart/2005/8/layout/venn1"/>
    <dgm:cxn modelId="{64E6B7DE-5271-8541-BC48-1A383FC6A9F6}" type="presParOf" srcId="{E51BC3CF-834C-E94F-BDBB-9111F216116C}" destId="{83B71819-603A-7B43-8D43-B375DC03F6A4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AB2EB5-3FF2-7140-9206-3FE32BAC8C0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2D1B6B28-7564-F949-9A3A-973EFE0261B5}">
      <dgm:prSet custT="1"/>
      <dgm:spPr>
        <a:solidFill>
          <a:srgbClr val="B3908C"/>
        </a:solidFill>
      </dgm:spPr>
      <dgm:t>
        <a:bodyPr/>
        <a:lstStyle/>
        <a:p>
          <a:r>
            <a:rPr lang="zh-CN" sz="32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已完工程的计划费用（</a:t>
          </a:r>
          <a:r>
            <a:rPr lang="en-US" sz="32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 BCWP</a:t>
          </a:r>
          <a:r>
            <a:rPr lang="zh-CN" sz="32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）</a:t>
          </a:r>
          <a:endParaRPr lang="zh-CN" sz="32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F2020CA9-C25E-AB4D-8BEF-A7EF2A0DF115}" type="parTrans" cxnId="{B580FFA7-11D9-6648-90D7-277CA0CD10B6}">
      <dgm:prSet/>
      <dgm:spPr/>
      <dgm:t>
        <a:bodyPr/>
        <a:lstStyle/>
        <a:p>
          <a:endParaRPr lang="zh-CN" altLang="en-US" sz="20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1C1B0147-5898-0747-883B-3BCE4FBE397F}" type="sibTrans" cxnId="{B580FFA7-11D9-6648-90D7-277CA0CD10B6}">
      <dgm:prSet/>
      <dgm:spPr/>
      <dgm:t>
        <a:bodyPr/>
        <a:lstStyle/>
        <a:p>
          <a:endParaRPr lang="zh-CN" altLang="en-US" sz="20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26CB99EB-4BAA-1842-8429-7B8ECC9CC760}">
      <dgm:prSet custT="1"/>
      <dgm:spPr/>
      <dgm:t>
        <a:bodyPr/>
        <a:lstStyle/>
        <a:p>
          <a:r>
            <a:rPr lang="zh-CN" altLang="en-US" sz="28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根据进度计划，在某一时间内已经完成的工程，以批准认可的预算为标准所需的资金总额。</a:t>
          </a:r>
        </a:p>
      </dgm:t>
    </dgm:pt>
    <dgm:pt modelId="{228576B6-D744-874C-8B24-497B0A69A2A7}" type="parTrans" cxnId="{FB594114-44DE-7344-B36B-D3FFD05506F2}">
      <dgm:prSet/>
      <dgm:spPr/>
      <dgm:t>
        <a:bodyPr/>
        <a:lstStyle/>
        <a:p>
          <a:endParaRPr lang="zh-CN" altLang="en-US" sz="20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2009FE9E-ADA1-8F48-8848-C583E69539EA}" type="sibTrans" cxnId="{FB594114-44DE-7344-B36B-D3FFD05506F2}">
      <dgm:prSet/>
      <dgm:spPr/>
      <dgm:t>
        <a:bodyPr/>
        <a:lstStyle/>
        <a:p>
          <a:endParaRPr lang="zh-CN" altLang="en-US" sz="20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DBAF9A3A-5589-0A4D-8D40-C2E4C58CCD7D}">
      <dgm:prSet custT="1"/>
      <dgm:spPr/>
      <dgm:t>
        <a:bodyPr/>
        <a:lstStyle/>
        <a:p>
          <a:r>
            <a:rPr lang="zh-CN" altLang="en-US" sz="32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赢得值或挣值</a:t>
          </a:r>
          <a:endParaRPr lang="zh-CN" altLang="en-US" sz="32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6EDBBC9C-CF48-1D44-ABC1-FC5249912BC8}" type="parTrans" cxnId="{13669805-54CB-1C4C-B43A-5E6B0CB02C1F}">
      <dgm:prSet/>
      <dgm:spPr/>
      <dgm:t>
        <a:bodyPr/>
        <a:lstStyle/>
        <a:p>
          <a:endParaRPr lang="zh-CN" altLang="en-US" sz="20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B59A5DF1-645D-ED4D-BD24-24A8F4653EF3}" type="sibTrans" cxnId="{13669805-54CB-1C4C-B43A-5E6B0CB02C1F}">
      <dgm:prSet/>
      <dgm:spPr/>
      <dgm:t>
        <a:bodyPr/>
        <a:lstStyle/>
        <a:p>
          <a:endParaRPr lang="zh-CN" altLang="en-US" sz="20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F8DB51B5-F91E-E749-8E23-FF32FE1DCC75}">
      <dgm:prSet custT="1"/>
      <dgm:spPr/>
      <dgm:t>
        <a:bodyPr/>
        <a:lstStyle/>
        <a:p>
          <a:r>
            <a:rPr lang="zh-CN" altLang="en-US" sz="28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业主根据这个值为承包人完成的工程量支付相应的费用。 </a:t>
          </a:r>
        </a:p>
      </dgm:t>
    </dgm:pt>
    <dgm:pt modelId="{5E2A52B8-3EDB-FC42-BE15-E8AE5429F0D9}" type="parTrans" cxnId="{CD1FCFE1-DA56-4F47-A8D6-469862E6C228}">
      <dgm:prSet/>
      <dgm:spPr/>
      <dgm:t>
        <a:bodyPr/>
        <a:lstStyle/>
        <a:p>
          <a:endParaRPr lang="zh-CN" altLang="en-US" sz="20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697F88E2-0A9F-154A-A7BE-80F056C614E8}" type="sibTrans" cxnId="{CD1FCFE1-DA56-4F47-A8D6-469862E6C228}">
      <dgm:prSet/>
      <dgm:spPr/>
      <dgm:t>
        <a:bodyPr/>
        <a:lstStyle/>
        <a:p>
          <a:endParaRPr lang="zh-CN" altLang="en-US" sz="20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F065A546-703A-5944-83E0-BE7A2B07AE11}" type="pres">
      <dgm:prSet presAssocID="{EEAB2EB5-3FF2-7140-9206-3FE32BAC8C06}" presName="linear" presStyleCnt="0">
        <dgm:presLayoutVars>
          <dgm:animLvl val="lvl"/>
          <dgm:resizeHandles val="exact"/>
        </dgm:presLayoutVars>
      </dgm:prSet>
      <dgm:spPr/>
    </dgm:pt>
    <dgm:pt modelId="{D6D33A20-0A8C-3A43-982F-0BE197646C57}" type="pres">
      <dgm:prSet presAssocID="{2D1B6B28-7564-F949-9A3A-973EFE0261B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3694820-B555-4F4B-9740-77E248961171}" type="pres">
      <dgm:prSet presAssocID="{2D1B6B28-7564-F949-9A3A-973EFE0261B5}" presName="childText" presStyleLbl="revTx" presStyleIdx="0" presStyleCnt="2">
        <dgm:presLayoutVars>
          <dgm:bulletEnabled val="1"/>
        </dgm:presLayoutVars>
      </dgm:prSet>
      <dgm:spPr/>
    </dgm:pt>
    <dgm:pt modelId="{3D97BD79-B5C1-C54E-AF70-03E279780D28}" type="pres">
      <dgm:prSet presAssocID="{DBAF9A3A-5589-0A4D-8D40-C2E4C58CCD7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9807D2D-53A1-0048-A796-4AB8783B1B83}" type="pres">
      <dgm:prSet presAssocID="{DBAF9A3A-5589-0A4D-8D40-C2E4C58CCD7D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3669805-54CB-1C4C-B43A-5E6B0CB02C1F}" srcId="{EEAB2EB5-3FF2-7140-9206-3FE32BAC8C06}" destId="{DBAF9A3A-5589-0A4D-8D40-C2E4C58CCD7D}" srcOrd="1" destOrd="0" parTransId="{6EDBBC9C-CF48-1D44-ABC1-FC5249912BC8}" sibTransId="{B59A5DF1-645D-ED4D-BD24-24A8F4653EF3}"/>
    <dgm:cxn modelId="{FB594114-44DE-7344-B36B-D3FFD05506F2}" srcId="{2D1B6B28-7564-F949-9A3A-973EFE0261B5}" destId="{26CB99EB-4BAA-1842-8429-7B8ECC9CC760}" srcOrd="0" destOrd="0" parTransId="{228576B6-D744-874C-8B24-497B0A69A2A7}" sibTransId="{2009FE9E-ADA1-8F48-8848-C583E69539EA}"/>
    <dgm:cxn modelId="{2A014572-5DC7-9E4E-8810-7269554D48CF}" type="presOf" srcId="{EEAB2EB5-3FF2-7140-9206-3FE32BAC8C06}" destId="{F065A546-703A-5944-83E0-BE7A2B07AE11}" srcOrd="0" destOrd="0" presId="urn:microsoft.com/office/officeart/2005/8/layout/vList2"/>
    <dgm:cxn modelId="{B580FFA7-11D9-6648-90D7-277CA0CD10B6}" srcId="{EEAB2EB5-3FF2-7140-9206-3FE32BAC8C06}" destId="{2D1B6B28-7564-F949-9A3A-973EFE0261B5}" srcOrd="0" destOrd="0" parTransId="{F2020CA9-C25E-AB4D-8BEF-A7EF2A0DF115}" sibTransId="{1C1B0147-5898-0747-883B-3BCE4FBE397F}"/>
    <dgm:cxn modelId="{1A1ED2B5-FBE3-3F46-A8C4-D9F695DF3F64}" type="presOf" srcId="{DBAF9A3A-5589-0A4D-8D40-C2E4C58CCD7D}" destId="{3D97BD79-B5C1-C54E-AF70-03E279780D28}" srcOrd="0" destOrd="0" presId="urn:microsoft.com/office/officeart/2005/8/layout/vList2"/>
    <dgm:cxn modelId="{6516A5DE-F291-A94F-B8F7-6E1F06B2292E}" type="presOf" srcId="{26CB99EB-4BAA-1842-8429-7B8ECC9CC760}" destId="{23694820-B555-4F4B-9740-77E248961171}" srcOrd="0" destOrd="0" presId="urn:microsoft.com/office/officeart/2005/8/layout/vList2"/>
    <dgm:cxn modelId="{CD1FCFE1-DA56-4F47-A8D6-469862E6C228}" srcId="{DBAF9A3A-5589-0A4D-8D40-C2E4C58CCD7D}" destId="{F8DB51B5-F91E-E749-8E23-FF32FE1DCC75}" srcOrd="0" destOrd="0" parTransId="{5E2A52B8-3EDB-FC42-BE15-E8AE5429F0D9}" sibTransId="{697F88E2-0A9F-154A-A7BE-80F056C614E8}"/>
    <dgm:cxn modelId="{F87B3BE4-3444-1F43-BD95-E59CD80C2000}" type="presOf" srcId="{F8DB51B5-F91E-E749-8E23-FF32FE1DCC75}" destId="{C9807D2D-53A1-0048-A796-4AB8783B1B83}" srcOrd="0" destOrd="0" presId="urn:microsoft.com/office/officeart/2005/8/layout/vList2"/>
    <dgm:cxn modelId="{7BF4D6F3-CDE3-964C-A24E-A668CFFC3D3F}" type="presOf" srcId="{2D1B6B28-7564-F949-9A3A-973EFE0261B5}" destId="{D6D33A20-0A8C-3A43-982F-0BE197646C57}" srcOrd="0" destOrd="0" presId="urn:microsoft.com/office/officeart/2005/8/layout/vList2"/>
    <dgm:cxn modelId="{4C8AC988-4557-E044-A3AA-129E6B6E7A32}" type="presParOf" srcId="{F065A546-703A-5944-83E0-BE7A2B07AE11}" destId="{D6D33A20-0A8C-3A43-982F-0BE197646C57}" srcOrd="0" destOrd="0" presId="urn:microsoft.com/office/officeart/2005/8/layout/vList2"/>
    <dgm:cxn modelId="{98444606-5056-6C40-BF77-E6AD2AA4FAED}" type="presParOf" srcId="{F065A546-703A-5944-83E0-BE7A2B07AE11}" destId="{23694820-B555-4F4B-9740-77E248961171}" srcOrd="1" destOrd="0" presId="urn:microsoft.com/office/officeart/2005/8/layout/vList2"/>
    <dgm:cxn modelId="{CC5677C2-E5EC-2D46-A400-4D47A6B1A1F0}" type="presParOf" srcId="{F065A546-703A-5944-83E0-BE7A2B07AE11}" destId="{3D97BD79-B5C1-C54E-AF70-03E279780D28}" srcOrd="2" destOrd="0" presId="urn:microsoft.com/office/officeart/2005/8/layout/vList2"/>
    <dgm:cxn modelId="{5578358B-9374-7D46-BCE6-7907E60A0D56}" type="presParOf" srcId="{F065A546-703A-5944-83E0-BE7A2B07AE11}" destId="{C9807D2D-53A1-0048-A796-4AB8783B1B8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5E6D25-5CF3-1545-809C-9EA454228AD6}" type="doc">
      <dgm:prSet loTypeId="urn:microsoft.com/office/officeart/2005/8/layout/matrix3" loCatId="matrix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41D59523-6BC1-754A-B20F-4A454EDE1268}">
      <dgm:prSet custT="1"/>
      <dgm:spPr>
        <a:solidFill>
          <a:srgbClr val="B3908C"/>
        </a:solidFill>
      </dgm:spPr>
      <dgm:t>
        <a:bodyPr/>
        <a:lstStyle/>
        <a:p>
          <a:r>
            <a:rPr lang="zh-CN" sz="28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费用</a:t>
          </a:r>
          <a:endParaRPr lang="en-US" altLang="zh-CN" sz="2800" b="1" dirty="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  <a:p>
          <a:r>
            <a:rPr lang="zh-CN" sz="28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偏差</a:t>
          </a:r>
        </a:p>
      </dgm:t>
    </dgm:pt>
    <dgm:pt modelId="{B7BF2CD4-9444-5D47-92C3-E39E5854289F}" type="parTrans" cxnId="{1C66A6EB-4092-FC42-ADA0-FD4B204BC6B1}">
      <dgm:prSet/>
      <dgm:spPr/>
      <dgm:t>
        <a:bodyPr/>
        <a:lstStyle/>
        <a:p>
          <a:endParaRPr lang="zh-CN" altLang="en-US" sz="20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28A20556-3732-FA41-AF6A-584DF8688EF2}" type="sibTrans" cxnId="{1C66A6EB-4092-FC42-ADA0-FD4B204BC6B1}">
      <dgm:prSet/>
      <dgm:spPr/>
      <dgm:t>
        <a:bodyPr/>
        <a:lstStyle/>
        <a:p>
          <a:endParaRPr lang="zh-CN" altLang="en-US" sz="20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5A241F92-B621-FA49-B158-4DB5B5C51FA7}">
      <dgm:prSet custT="1"/>
      <dgm:spPr/>
      <dgm:t>
        <a:bodyPr/>
        <a:lstStyle/>
        <a:p>
          <a:r>
            <a:rPr lang="zh-CN" sz="28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进度</a:t>
          </a:r>
          <a:endParaRPr lang="en-US" altLang="zh-CN" sz="2800" b="1" dirty="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  <a:p>
          <a:r>
            <a:rPr lang="zh-CN" sz="28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偏差</a:t>
          </a:r>
        </a:p>
      </dgm:t>
    </dgm:pt>
    <dgm:pt modelId="{148C3609-8C34-7E47-B110-021AA35FAC96}" type="parTrans" cxnId="{97E4E389-392F-7343-8DD6-71DA41672B35}">
      <dgm:prSet/>
      <dgm:spPr/>
      <dgm:t>
        <a:bodyPr/>
        <a:lstStyle/>
        <a:p>
          <a:endParaRPr lang="zh-CN" altLang="en-US" sz="20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88CCC7BB-F237-7C47-A29E-BAEE3A1F04A4}" type="sibTrans" cxnId="{97E4E389-392F-7343-8DD6-71DA41672B35}">
      <dgm:prSet/>
      <dgm:spPr/>
      <dgm:t>
        <a:bodyPr/>
        <a:lstStyle/>
        <a:p>
          <a:endParaRPr lang="zh-CN" altLang="en-US" sz="20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86F1BA0F-D553-574C-B31C-A79741A7499B}">
      <dgm:prSet custT="1"/>
      <dgm:spPr/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费用绩效指数</a:t>
          </a:r>
        </a:p>
      </dgm:t>
    </dgm:pt>
    <dgm:pt modelId="{CC3331DC-494E-5441-8CAF-6851A6820008}" type="parTrans" cxnId="{6F12D442-ACFE-6A44-BB20-0199C520D32E}">
      <dgm:prSet/>
      <dgm:spPr/>
      <dgm:t>
        <a:bodyPr/>
        <a:lstStyle/>
        <a:p>
          <a:endParaRPr lang="zh-CN" altLang="en-US" sz="20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83CC7895-F77A-2F42-9F9F-2D8DD1DCB81C}" type="sibTrans" cxnId="{6F12D442-ACFE-6A44-BB20-0199C520D32E}">
      <dgm:prSet/>
      <dgm:spPr/>
      <dgm:t>
        <a:bodyPr/>
        <a:lstStyle/>
        <a:p>
          <a:endParaRPr lang="zh-CN" altLang="en-US" sz="20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8BA6EC1F-B5E4-8544-A6EE-A21513801FA3}">
      <dgm:prSet custT="1"/>
      <dgm:spPr/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进度绩效指数 </a:t>
          </a:r>
        </a:p>
      </dgm:t>
    </dgm:pt>
    <dgm:pt modelId="{39B7B99A-13F3-D74F-9EC2-F0C3BA751DDE}" type="parTrans" cxnId="{B01AB36D-6E22-5049-B8C2-F9FED0481ACF}">
      <dgm:prSet/>
      <dgm:spPr/>
      <dgm:t>
        <a:bodyPr/>
        <a:lstStyle/>
        <a:p>
          <a:endParaRPr lang="zh-CN" altLang="en-US" sz="20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1695CF64-0CA5-A64C-A4D5-2BC30D30E88C}" type="sibTrans" cxnId="{B01AB36D-6E22-5049-B8C2-F9FED0481ACF}">
      <dgm:prSet/>
      <dgm:spPr/>
      <dgm:t>
        <a:bodyPr/>
        <a:lstStyle/>
        <a:p>
          <a:endParaRPr lang="zh-CN" altLang="en-US" sz="20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A4C432F1-E05F-2748-873C-7AF9E6106108}" type="pres">
      <dgm:prSet presAssocID="{E95E6D25-5CF3-1545-809C-9EA454228AD6}" presName="matrix" presStyleCnt="0">
        <dgm:presLayoutVars>
          <dgm:chMax val="1"/>
          <dgm:dir/>
          <dgm:resizeHandles val="exact"/>
        </dgm:presLayoutVars>
      </dgm:prSet>
      <dgm:spPr/>
    </dgm:pt>
    <dgm:pt modelId="{DB804C11-AF2F-3E44-BF2C-03BA17D698BC}" type="pres">
      <dgm:prSet presAssocID="{E95E6D25-5CF3-1545-809C-9EA454228AD6}" presName="diamond" presStyleLbl="bgShp" presStyleIdx="0" presStyleCnt="1"/>
      <dgm:spPr/>
    </dgm:pt>
    <dgm:pt modelId="{C9DF29E8-E326-1646-A90A-D82E94A198A2}" type="pres">
      <dgm:prSet presAssocID="{E95E6D25-5CF3-1545-809C-9EA454228AD6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CC2ED58-52F8-5A45-9F17-7485DE9E7BA6}" type="pres">
      <dgm:prSet presAssocID="{E95E6D25-5CF3-1545-809C-9EA454228AD6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CC43EF9-A648-0544-8F5D-4391ACB66808}" type="pres">
      <dgm:prSet presAssocID="{E95E6D25-5CF3-1545-809C-9EA454228AD6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CA1D2A8F-00CB-BF4D-8D20-636E1967C997}" type="pres">
      <dgm:prSet presAssocID="{E95E6D25-5CF3-1545-809C-9EA454228AD6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2100602-6159-CB45-BD16-948941786641}" type="presOf" srcId="{86F1BA0F-D553-574C-B31C-A79741A7499B}" destId="{7CC43EF9-A648-0544-8F5D-4391ACB66808}" srcOrd="0" destOrd="0" presId="urn:microsoft.com/office/officeart/2005/8/layout/matrix3"/>
    <dgm:cxn modelId="{9936C905-F374-1144-83E5-282AB8E9BFFE}" type="presOf" srcId="{5A241F92-B621-FA49-B158-4DB5B5C51FA7}" destId="{0CC2ED58-52F8-5A45-9F17-7485DE9E7BA6}" srcOrd="0" destOrd="0" presId="urn:microsoft.com/office/officeart/2005/8/layout/matrix3"/>
    <dgm:cxn modelId="{D8D9C210-DB38-6044-8A4B-D9FE7ADABFFC}" type="presOf" srcId="{8BA6EC1F-B5E4-8544-A6EE-A21513801FA3}" destId="{CA1D2A8F-00CB-BF4D-8D20-636E1967C997}" srcOrd="0" destOrd="0" presId="urn:microsoft.com/office/officeart/2005/8/layout/matrix3"/>
    <dgm:cxn modelId="{0DD3CA32-A2E6-304B-81BC-5ADF37180C93}" type="presOf" srcId="{E95E6D25-5CF3-1545-809C-9EA454228AD6}" destId="{A4C432F1-E05F-2748-873C-7AF9E6106108}" srcOrd="0" destOrd="0" presId="urn:microsoft.com/office/officeart/2005/8/layout/matrix3"/>
    <dgm:cxn modelId="{6F12D442-ACFE-6A44-BB20-0199C520D32E}" srcId="{E95E6D25-5CF3-1545-809C-9EA454228AD6}" destId="{86F1BA0F-D553-574C-B31C-A79741A7499B}" srcOrd="2" destOrd="0" parTransId="{CC3331DC-494E-5441-8CAF-6851A6820008}" sibTransId="{83CC7895-F77A-2F42-9F9F-2D8DD1DCB81C}"/>
    <dgm:cxn modelId="{B8E19C6B-4D72-F04A-8726-565DD19D7930}" type="presOf" srcId="{41D59523-6BC1-754A-B20F-4A454EDE1268}" destId="{C9DF29E8-E326-1646-A90A-D82E94A198A2}" srcOrd="0" destOrd="0" presId="urn:microsoft.com/office/officeart/2005/8/layout/matrix3"/>
    <dgm:cxn modelId="{B01AB36D-6E22-5049-B8C2-F9FED0481ACF}" srcId="{E95E6D25-5CF3-1545-809C-9EA454228AD6}" destId="{8BA6EC1F-B5E4-8544-A6EE-A21513801FA3}" srcOrd="3" destOrd="0" parTransId="{39B7B99A-13F3-D74F-9EC2-F0C3BA751DDE}" sibTransId="{1695CF64-0CA5-A64C-A4D5-2BC30D30E88C}"/>
    <dgm:cxn modelId="{97E4E389-392F-7343-8DD6-71DA41672B35}" srcId="{E95E6D25-5CF3-1545-809C-9EA454228AD6}" destId="{5A241F92-B621-FA49-B158-4DB5B5C51FA7}" srcOrd="1" destOrd="0" parTransId="{148C3609-8C34-7E47-B110-021AA35FAC96}" sibTransId="{88CCC7BB-F237-7C47-A29E-BAEE3A1F04A4}"/>
    <dgm:cxn modelId="{1C66A6EB-4092-FC42-ADA0-FD4B204BC6B1}" srcId="{E95E6D25-5CF3-1545-809C-9EA454228AD6}" destId="{41D59523-6BC1-754A-B20F-4A454EDE1268}" srcOrd="0" destOrd="0" parTransId="{B7BF2CD4-9444-5D47-92C3-E39E5854289F}" sibTransId="{28A20556-3732-FA41-AF6A-584DF8688EF2}"/>
    <dgm:cxn modelId="{852E88C2-A25B-4345-9930-1AAC058796D9}" type="presParOf" srcId="{A4C432F1-E05F-2748-873C-7AF9E6106108}" destId="{DB804C11-AF2F-3E44-BF2C-03BA17D698BC}" srcOrd="0" destOrd="0" presId="urn:microsoft.com/office/officeart/2005/8/layout/matrix3"/>
    <dgm:cxn modelId="{D998CC7F-B310-554B-A961-F347F056A3C7}" type="presParOf" srcId="{A4C432F1-E05F-2748-873C-7AF9E6106108}" destId="{C9DF29E8-E326-1646-A90A-D82E94A198A2}" srcOrd="1" destOrd="0" presId="urn:microsoft.com/office/officeart/2005/8/layout/matrix3"/>
    <dgm:cxn modelId="{E8EEC49C-8F36-9A42-9B12-F2C451BD4E03}" type="presParOf" srcId="{A4C432F1-E05F-2748-873C-7AF9E6106108}" destId="{0CC2ED58-52F8-5A45-9F17-7485DE9E7BA6}" srcOrd="2" destOrd="0" presId="urn:microsoft.com/office/officeart/2005/8/layout/matrix3"/>
    <dgm:cxn modelId="{07C086FF-8F64-FE41-B788-D7C7149F1478}" type="presParOf" srcId="{A4C432F1-E05F-2748-873C-7AF9E6106108}" destId="{7CC43EF9-A648-0544-8F5D-4391ACB66808}" srcOrd="3" destOrd="0" presId="urn:microsoft.com/office/officeart/2005/8/layout/matrix3"/>
    <dgm:cxn modelId="{D845735D-2A0B-0740-8373-0A3514268546}" type="presParOf" srcId="{A4C432F1-E05F-2748-873C-7AF9E6106108}" destId="{CA1D2A8F-00CB-BF4D-8D20-636E1967C99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0CAD576-A012-2543-802C-00B0AA6C12A1}" type="doc">
      <dgm:prSet loTypeId="urn:microsoft.com/office/officeart/2005/8/layout/process4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497CAB2C-94A9-0441-97FC-0FDE3510C6A9}">
      <dgm:prSet custT="1"/>
      <dgm:spPr/>
      <dgm:t>
        <a:bodyPr/>
        <a:lstStyle/>
        <a:p>
          <a:r>
            <a:rPr lang="zh-CN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进度偏差</a:t>
          </a:r>
          <a:r>
            <a:rPr lang="en-US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SV=</a:t>
          </a:r>
          <a:r>
            <a:rPr lang="zh-CN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已完工程实际时间－已完工程计划时间</a:t>
          </a:r>
        </a:p>
      </dgm:t>
    </dgm:pt>
    <dgm:pt modelId="{FB73A862-CD7C-7748-A1E3-C98D09499C3D}" type="parTrans" cxnId="{D0239C58-CEF5-4D4B-A46B-1C7B432B0801}">
      <dgm:prSet/>
      <dgm:spPr/>
      <dgm:t>
        <a:bodyPr/>
        <a:lstStyle/>
        <a:p>
          <a:endParaRPr lang="zh-CN" altLang="en-US" sz="24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C7A47D7E-88B1-C14F-AA93-98CBA6E0E50C}" type="sibTrans" cxnId="{D0239C58-CEF5-4D4B-A46B-1C7B432B0801}">
      <dgm:prSet/>
      <dgm:spPr/>
      <dgm:t>
        <a:bodyPr/>
        <a:lstStyle/>
        <a:p>
          <a:endParaRPr lang="zh-CN" altLang="en-US" sz="24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8972AC93-1554-5947-8478-C36A1A29EEA8}">
      <dgm:prSet custT="1"/>
      <dgm:spPr/>
      <dgm:t>
        <a:bodyPr/>
        <a:lstStyle/>
        <a:p>
          <a:r>
            <a:rPr lang="zh-CN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进度偏差</a:t>
          </a:r>
          <a:r>
            <a:rPr lang="en-US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SV=</a:t>
          </a:r>
          <a:r>
            <a:rPr lang="zh-CN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已完工程计划费用（</a:t>
          </a:r>
          <a:r>
            <a:rPr lang="en-US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BCWP</a:t>
          </a:r>
          <a:r>
            <a:rPr lang="zh-CN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）－拟完工程计划费用（</a:t>
          </a:r>
          <a:r>
            <a:rPr lang="en-US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BCWS</a:t>
          </a:r>
          <a:r>
            <a:rPr lang="zh-CN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）</a:t>
          </a:r>
        </a:p>
      </dgm:t>
    </dgm:pt>
    <dgm:pt modelId="{B17832F3-74B2-744B-AE3C-90DC92520D50}" type="parTrans" cxnId="{FF32CEEB-8609-FA40-A080-554B49FB67DC}">
      <dgm:prSet/>
      <dgm:spPr/>
      <dgm:t>
        <a:bodyPr/>
        <a:lstStyle/>
        <a:p>
          <a:endParaRPr lang="zh-CN" altLang="en-US" sz="24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DC9C50C9-2B17-1A43-B463-BA24DD9084D0}" type="sibTrans" cxnId="{FF32CEEB-8609-FA40-A080-554B49FB67DC}">
      <dgm:prSet/>
      <dgm:spPr/>
      <dgm:t>
        <a:bodyPr/>
        <a:lstStyle/>
        <a:p>
          <a:endParaRPr lang="zh-CN" altLang="en-US" sz="24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DC907545-5ABE-B14B-A9FA-D64F58067D65}">
      <dgm:prSet custT="1"/>
      <dgm:spPr>
        <a:solidFill>
          <a:srgbClr val="B3908C"/>
        </a:solidFill>
      </dgm:spPr>
      <dgm:t>
        <a:bodyPr/>
        <a:lstStyle/>
        <a:p>
          <a:r>
            <a:rPr lang="zh-CN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进度偏差</a:t>
          </a:r>
          <a:r>
            <a:rPr lang="en-US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SV=</a:t>
          </a:r>
          <a:r>
            <a:rPr lang="zh-CN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已完工程量×计划单价－计划工程量×计划单价 </a:t>
          </a:r>
        </a:p>
      </dgm:t>
    </dgm:pt>
    <dgm:pt modelId="{A487674A-C625-DE43-AC55-86746901A5D0}" type="parTrans" cxnId="{BD139F1D-7D3A-3847-844B-EE9644E0B2EA}">
      <dgm:prSet/>
      <dgm:spPr/>
      <dgm:t>
        <a:bodyPr/>
        <a:lstStyle/>
        <a:p>
          <a:endParaRPr lang="zh-CN" altLang="en-US" sz="24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8195FCB2-CD02-7843-8A13-511E183D9720}" type="sibTrans" cxnId="{BD139F1D-7D3A-3847-844B-EE9644E0B2EA}">
      <dgm:prSet/>
      <dgm:spPr/>
      <dgm:t>
        <a:bodyPr/>
        <a:lstStyle/>
        <a:p>
          <a:endParaRPr lang="zh-CN" altLang="en-US" sz="2400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D68F4419-AD7E-9646-8E11-4BE3FEDBDF26}" type="pres">
      <dgm:prSet presAssocID="{A0CAD576-A012-2543-802C-00B0AA6C12A1}" presName="Name0" presStyleCnt="0">
        <dgm:presLayoutVars>
          <dgm:dir/>
          <dgm:animLvl val="lvl"/>
          <dgm:resizeHandles val="exact"/>
        </dgm:presLayoutVars>
      </dgm:prSet>
      <dgm:spPr/>
    </dgm:pt>
    <dgm:pt modelId="{79E616B1-4A5F-AE4A-8639-3609A8998078}" type="pres">
      <dgm:prSet presAssocID="{DC907545-5ABE-B14B-A9FA-D64F58067D65}" presName="boxAndChildren" presStyleCnt="0"/>
      <dgm:spPr/>
    </dgm:pt>
    <dgm:pt modelId="{C941F483-2F57-4B43-A8FE-6F4856850F8D}" type="pres">
      <dgm:prSet presAssocID="{DC907545-5ABE-B14B-A9FA-D64F58067D65}" presName="parentTextBox" presStyleLbl="node1" presStyleIdx="0" presStyleCnt="3"/>
      <dgm:spPr/>
    </dgm:pt>
    <dgm:pt modelId="{80D765EF-16F1-454C-9690-2D0545EB235C}" type="pres">
      <dgm:prSet presAssocID="{DC9C50C9-2B17-1A43-B463-BA24DD9084D0}" presName="sp" presStyleCnt="0"/>
      <dgm:spPr/>
    </dgm:pt>
    <dgm:pt modelId="{0C96BD33-908E-294C-A8C6-A1E3633039FB}" type="pres">
      <dgm:prSet presAssocID="{8972AC93-1554-5947-8478-C36A1A29EEA8}" presName="arrowAndChildren" presStyleCnt="0"/>
      <dgm:spPr/>
    </dgm:pt>
    <dgm:pt modelId="{E78C2352-5D78-1347-8C29-99DF69EB25B6}" type="pres">
      <dgm:prSet presAssocID="{8972AC93-1554-5947-8478-C36A1A29EEA8}" presName="parentTextArrow" presStyleLbl="node1" presStyleIdx="1" presStyleCnt="3"/>
      <dgm:spPr/>
    </dgm:pt>
    <dgm:pt modelId="{8D6BE15B-6EB5-2540-8FD5-8C82AE616363}" type="pres">
      <dgm:prSet presAssocID="{C7A47D7E-88B1-C14F-AA93-98CBA6E0E50C}" presName="sp" presStyleCnt="0"/>
      <dgm:spPr/>
    </dgm:pt>
    <dgm:pt modelId="{01FA0B45-860B-6E40-964B-3560F227275D}" type="pres">
      <dgm:prSet presAssocID="{497CAB2C-94A9-0441-97FC-0FDE3510C6A9}" presName="arrowAndChildren" presStyleCnt="0"/>
      <dgm:spPr/>
    </dgm:pt>
    <dgm:pt modelId="{CFAF9C57-151C-F34E-A106-383F791BBCAE}" type="pres">
      <dgm:prSet presAssocID="{497CAB2C-94A9-0441-97FC-0FDE3510C6A9}" presName="parentTextArrow" presStyleLbl="node1" presStyleIdx="2" presStyleCnt="3"/>
      <dgm:spPr/>
    </dgm:pt>
  </dgm:ptLst>
  <dgm:cxnLst>
    <dgm:cxn modelId="{075DC208-98B6-BB4B-8F65-C3BF3A87F3DD}" type="presOf" srcId="{DC907545-5ABE-B14B-A9FA-D64F58067D65}" destId="{C941F483-2F57-4B43-A8FE-6F4856850F8D}" srcOrd="0" destOrd="0" presId="urn:microsoft.com/office/officeart/2005/8/layout/process4"/>
    <dgm:cxn modelId="{BD139F1D-7D3A-3847-844B-EE9644E0B2EA}" srcId="{A0CAD576-A012-2543-802C-00B0AA6C12A1}" destId="{DC907545-5ABE-B14B-A9FA-D64F58067D65}" srcOrd="2" destOrd="0" parTransId="{A487674A-C625-DE43-AC55-86746901A5D0}" sibTransId="{8195FCB2-CD02-7843-8A13-511E183D9720}"/>
    <dgm:cxn modelId="{E55E1129-CCE0-B943-AAA8-7587311A1C64}" type="presOf" srcId="{8972AC93-1554-5947-8478-C36A1A29EEA8}" destId="{E78C2352-5D78-1347-8C29-99DF69EB25B6}" srcOrd="0" destOrd="0" presId="urn:microsoft.com/office/officeart/2005/8/layout/process4"/>
    <dgm:cxn modelId="{D0239C58-CEF5-4D4B-A46B-1C7B432B0801}" srcId="{A0CAD576-A012-2543-802C-00B0AA6C12A1}" destId="{497CAB2C-94A9-0441-97FC-0FDE3510C6A9}" srcOrd="0" destOrd="0" parTransId="{FB73A862-CD7C-7748-A1E3-C98D09499C3D}" sibTransId="{C7A47D7E-88B1-C14F-AA93-98CBA6E0E50C}"/>
    <dgm:cxn modelId="{FC4C81B4-DA18-5448-9BB3-C142D6BCDFE1}" type="presOf" srcId="{A0CAD576-A012-2543-802C-00B0AA6C12A1}" destId="{D68F4419-AD7E-9646-8E11-4BE3FEDBDF26}" srcOrd="0" destOrd="0" presId="urn:microsoft.com/office/officeart/2005/8/layout/process4"/>
    <dgm:cxn modelId="{732B3BD8-1787-734D-81F5-879AFF9F0C9C}" type="presOf" srcId="{497CAB2C-94A9-0441-97FC-0FDE3510C6A9}" destId="{CFAF9C57-151C-F34E-A106-383F791BBCAE}" srcOrd="0" destOrd="0" presId="urn:microsoft.com/office/officeart/2005/8/layout/process4"/>
    <dgm:cxn modelId="{FF32CEEB-8609-FA40-A080-554B49FB67DC}" srcId="{A0CAD576-A012-2543-802C-00B0AA6C12A1}" destId="{8972AC93-1554-5947-8478-C36A1A29EEA8}" srcOrd="1" destOrd="0" parTransId="{B17832F3-74B2-744B-AE3C-90DC92520D50}" sibTransId="{DC9C50C9-2B17-1A43-B463-BA24DD9084D0}"/>
    <dgm:cxn modelId="{982535F8-CE81-2E43-B983-79B8048CBA1A}" type="presParOf" srcId="{D68F4419-AD7E-9646-8E11-4BE3FEDBDF26}" destId="{79E616B1-4A5F-AE4A-8639-3609A8998078}" srcOrd="0" destOrd="0" presId="urn:microsoft.com/office/officeart/2005/8/layout/process4"/>
    <dgm:cxn modelId="{2085E504-FE1C-0345-B7D6-C1C5B9CD0539}" type="presParOf" srcId="{79E616B1-4A5F-AE4A-8639-3609A8998078}" destId="{C941F483-2F57-4B43-A8FE-6F4856850F8D}" srcOrd="0" destOrd="0" presId="urn:microsoft.com/office/officeart/2005/8/layout/process4"/>
    <dgm:cxn modelId="{7F4B48ED-E70C-AE4C-A037-5905CCC05B4E}" type="presParOf" srcId="{D68F4419-AD7E-9646-8E11-4BE3FEDBDF26}" destId="{80D765EF-16F1-454C-9690-2D0545EB235C}" srcOrd="1" destOrd="0" presId="urn:microsoft.com/office/officeart/2005/8/layout/process4"/>
    <dgm:cxn modelId="{4152837C-0B03-9B4B-87F5-2D8E1E50CE20}" type="presParOf" srcId="{D68F4419-AD7E-9646-8E11-4BE3FEDBDF26}" destId="{0C96BD33-908E-294C-A8C6-A1E3633039FB}" srcOrd="2" destOrd="0" presId="urn:microsoft.com/office/officeart/2005/8/layout/process4"/>
    <dgm:cxn modelId="{AA6B91A0-C454-2B4E-8270-C52F8F486160}" type="presParOf" srcId="{0C96BD33-908E-294C-A8C6-A1E3633039FB}" destId="{E78C2352-5D78-1347-8C29-99DF69EB25B6}" srcOrd="0" destOrd="0" presId="urn:microsoft.com/office/officeart/2005/8/layout/process4"/>
    <dgm:cxn modelId="{EC18645D-F6DA-514B-865E-1B5EAD03A0F1}" type="presParOf" srcId="{D68F4419-AD7E-9646-8E11-4BE3FEDBDF26}" destId="{8D6BE15B-6EB5-2540-8FD5-8C82AE616363}" srcOrd="3" destOrd="0" presId="urn:microsoft.com/office/officeart/2005/8/layout/process4"/>
    <dgm:cxn modelId="{41EAACA3-17C0-6843-A118-C9101C3DBB75}" type="presParOf" srcId="{D68F4419-AD7E-9646-8E11-4BE3FEDBDF26}" destId="{01FA0B45-860B-6E40-964B-3560F227275D}" srcOrd="4" destOrd="0" presId="urn:microsoft.com/office/officeart/2005/8/layout/process4"/>
    <dgm:cxn modelId="{E02B1B28-5333-9443-BA15-65C503F73AAF}" type="presParOf" srcId="{01FA0B45-860B-6E40-964B-3560F227275D}" destId="{CFAF9C57-151C-F34E-A106-383F791BBCA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7BBEA43-6132-444E-89D6-20A13D73C8A8}" type="doc">
      <dgm:prSet loTypeId="urn:microsoft.com/office/officeart/2005/8/layout/pyramid2" loCatId="pyramid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CN" altLang="en-US"/>
        </a:p>
      </dgm:t>
    </dgm:pt>
    <dgm:pt modelId="{37289E3D-254E-844F-88BB-0B4AE0305EEE}">
      <dgm:prSet custT="1"/>
      <dgm:spPr/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局部偏差和累积偏差；</a:t>
          </a:r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0C6D1C64-370D-0C43-81EA-DFC9E9619D4F}" type="parTrans" cxnId="{BB225018-1FBA-1F4F-B592-1A974A9422E4}">
      <dgm:prSet/>
      <dgm:spPr/>
      <dgm:t>
        <a:bodyPr/>
        <a:lstStyle/>
        <a:p>
          <a:endParaRPr lang="zh-CN" altLang="en-US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561008DF-5A94-A748-B7F3-6587256481BE}" type="sibTrans" cxnId="{BB225018-1FBA-1F4F-B592-1A974A9422E4}">
      <dgm:prSet/>
      <dgm:spPr/>
      <dgm:t>
        <a:bodyPr/>
        <a:lstStyle/>
        <a:p>
          <a:endParaRPr lang="zh-CN" altLang="en-US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856B8F34-10CB-F24D-95D5-AF41E548B49A}">
      <dgm:prSet custT="1"/>
      <dgm:spPr/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情况是绝对偏差和相对偏差。  </a:t>
          </a:r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8B43F23F-2D42-7E4D-B269-F7D62C1BFD50}" type="parTrans" cxnId="{23D096FD-C42C-4D44-BA8B-8DC41723AA84}">
      <dgm:prSet/>
      <dgm:spPr/>
      <dgm:t>
        <a:bodyPr/>
        <a:lstStyle/>
        <a:p>
          <a:endParaRPr lang="zh-CN" altLang="en-US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8EDDBE3D-0162-394C-BE7D-9C070598EE4D}" type="sibTrans" cxnId="{23D096FD-C42C-4D44-BA8B-8DC41723AA84}">
      <dgm:prSet/>
      <dgm:spPr/>
      <dgm:t>
        <a:bodyPr/>
        <a:lstStyle/>
        <a:p>
          <a:endParaRPr lang="zh-CN" altLang="en-US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B262F621-6822-9C46-9373-61A83C6F1B4A}" type="pres">
      <dgm:prSet presAssocID="{07BBEA43-6132-444E-89D6-20A13D73C8A8}" presName="compositeShape" presStyleCnt="0">
        <dgm:presLayoutVars>
          <dgm:dir/>
          <dgm:resizeHandles/>
        </dgm:presLayoutVars>
      </dgm:prSet>
      <dgm:spPr/>
    </dgm:pt>
    <dgm:pt modelId="{777AE72E-EAF1-8147-A8E6-707A5AE7B745}" type="pres">
      <dgm:prSet presAssocID="{07BBEA43-6132-444E-89D6-20A13D73C8A8}" presName="pyramid" presStyleLbl="node1" presStyleIdx="0" presStyleCnt="1"/>
      <dgm:spPr/>
    </dgm:pt>
    <dgm:pt modelId="{90E55A13-075C-3C44-902B-4DA929BCA3A9}" type="pres">
      <dgm:prSet presAssocID="{07BBEA43-6132-444E-89D6-20A13D73C8A8}" presName="theList" presStyleCnt="0"/>
      <dgm:spPr/>
    </dgm:pt>
    <dgm:pt modelId="{2F1D27AF-A48C-924E-9DEE-7E989D02C665}" type="pres">
      <dgm:prSet presAssocID="{37289E3D-254E-844F-88BB-0B4AE0305EEE}" presName="aNode" presStyleLbl="fgAcc1" presStyleIdx="0" presStyleCnt="2" custScaleX="128811">
        <dgm:presLayoutVars>
          <dgm:bulletEnabled val="1"/>
        </dgm:presLayoutVars>
      </dgm:prSet>
      <dgm:spPr/>
    </dgm:pt>
    <dgm:pt modelId="{AC13E74F-C7F2-E242-B8B7-C682BB35718D}" type="pres">
      <dgm:prSet presAssocID="{37289E3D-254E-844F-88BB-0B4AE0305EEE}" presName="aSpace" presStyleCnt="0"/>
      <dgm:spPr/>
    </dgm:pt>
    <dgm:pt modelId="{F2AE63B2-8277-6D48-ADAE-A1FFFC46C2AE}" type="pres">
      <dgm:prSet presAssocID="{856B8F34-10CB-F24D-95D5-AF41E548B49A}" presName="aNode" presStyleLbl="fgAcc1" presStyleIdx="1" presStyleCnt="2" custScaleX="128811">
        <dgm:presLayoutVars>
          <dgm:bulletEnabled val="1"/>
        </dgm:presLayoutVars>
      </dgm:prSet>
      <dgm:spPr/>
    </dgm:pt>
    <dgm:pt modelId="{734324A6-3815-3C47-95A7-3FA0D0332102}" type="pres">
      <dgm:prSet presAssocID="{856B8F34-10CB-F24D-95D5-AF41E548B49A}" presName="aSpace" presStyleCnt="0"/>
      <dgm:spPr/>
    </dgm:pt>
  </dgm:ptLst>
  <dgm:cxnLst>
    <dgm:cxn modelId="{BB225018-1FBA-1F4F-B592-1A974A9422E4}" srcId="{07BBEA43-6132-444E-89D6-20A13D73C8A8}" destId="{37289E3D-254E-844F-88BB-0B4AE0305EEE}" srcOrd="0" destOrd="0" parTransId="{0C6D1C64-370D-0C43-81EA-DFC9E9619D4F}" sibTransId="{561008DF-5A94-A748-B7F3-6587256481BE}"/>
    <dgm:cxn modelId="{7923AF63-E234-464B-8E73-C1A6BC51A98E}" type="presOf" srcId="{856B8F34-10CB-F24D-95D5-AF41E548B49A}" destId="{F2AE63B2-8277-6D48-ADAE-A1FFFC46C2AE}" srcOrd="0" destOrd="0" presId="urn:microsoft.com/office/officeart/2005/8/layout/pyramid2"/>
    <dgm:cxn modelId="{D5C8C87A-5427-AC4E-B994-44293889B39D}" type="presOf" srcId="{07BBEA43-6132-444E-89D6-20A13D73C8A8}" destId="{B262F621-6822-9C46-9373-61A83C6F1B4A}" srcOrd="0" destOrd="0" presId="urn:microsoft.com/office/officeart/2005/8/layout/pyramid2"/>
    <dgm:cxn modelId="{57DB25DB-312F-8C40-BE59-761AD0153EE4}" type="presOf" srcId="{37289E3D-254E-844F-88BB-0B4AE0305EEE}" destId="{2F1D27AF-A48C-924E-9DEE-7E989D02C665}" srcOrd="0" destOrd="0" presId="urn:microsoft.com/office/officeart/2005/8/layout/pyramid2"/>
    <dgm:cxn modelId="{23D096FD-C42C-4D44-BA8B-8DC41723AA84}" srcId="{07BBEA43-6132-444E-89D6-20A13D73C8A8}" destId="{856B8F34-10CB-F24D-95D5-AF41E548B49A}" srcOrd="1" destOrd="0" parTransId="{8B43F23F-2D42-7E4D-B269-F7D62C1BFD50}" sibTransId="{8EDDBE3D-0162-394C-BE7D-9C070598EE4D}"/>
    <dgm:cxn modelId="{9A182C9D-DD2D-F941-BFEE-0CFAD8348AD4}" type="presParOf" srcId="{B262F621-6822-9C46-9373-61A83C6F1B4A}" destId="{777AE72E-EAF1-8147-A8E6-707A5AE7B745}" srcOrd="0" destOrd="0" presId="urn:microsoft.com/office/officeart/2005/8/layout/pyramid2"/>
    <dgm:cxn modelId="{269DEB08-ADE2-9440-88E5-FFB648F00AB2}" type="presParOf" srcId="{B262F621-6822-9C46-9373-61A83C6F1B4A}" destId="{90E55A13-075C-3C44-902B-4DA929BCA3A9}" srcOrd="1" destOrd="0" presId="urn:microsoft.com/office/officeart/2005/8/layout/pyramid2"/>
    <dgm:cxn modelId="{4C73DDF6-7B74-2B42-9215-75046CF58A1C}" type="presParOf" srcId="{90E55A13-075C-3C44-902B-4DA929BCA3A9}" destId="{2F1D27AF-A48C-924E-9DEE-7E989D02C665}" srcOrd="0" destOrd="0" presId="urn:microsoft.com/office/officeart/2005/8/layout/pyramid2"/>
    <dgm:cxn modelId="{7FA46E28-E55D-1645-AD01-D8EA46FC4455}" type="presParOf" srcId="{90E55A13-075C-3C44-902B-4DA929BCA3A9}" destId="{AC13E74F-C7F2-E242-B8B7-C682BB35718D}" srcOrd="1" destOrd="0" presId="urn:microsoft.com/office/officeart/2005/8/layout/pyramid2"/>
    <dgm:cxn modelId="{FD51ED11-601D-684B-9D78-5FA04F14F03F}" type="presParOf" srcId="{90E55A13-075C-3C44-902B-4DA929BCA3A9}" destId="{F2AE63B2-8277-6D48-ADAE-A1FFFC46C2AE}" srcOrd="2" destOrd="0" presId="urn:microsoft.com/office/officeart/2005/8/layout/pyramid2"/>
    <dgm:cxn modelId="{4226B2BA-3DD3-CE45-B976-73AA5E4C7948}" type="presParOf" srcId="{90E55A13-075C-3C44-902B-4DA929BCA3A9}" destId="{734324A6-3815-3C47-95A7-3FA0D0332102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4C128B0-A039-954C-A0D2-3FD2F2A41471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7E38CB35-7956-1E4A-ACED-E4B61EBFD65B}">
      <dgm:prSet custT="1"/>
      <dgm:spPr>
        <a:solidFill>
          <a:srgbClr val="B3908C"/>
        </a:solidFill>
        <a:ln>
          <a:solidFill>
            <a:srgbClr val="B3908C"/>
          </a:solidFill>
        </a:ln>
      </dgm:spPr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绝对偏差 </a:t>
          </a:r>
        </a:p>
      </dgm:t>
    </dgm:pt>
    <dgm:pt modelId="{EF079CA0-599F-024B-A16A-A41E0C50A722}" type="parTrans" cxnId="{5B135A86-4646-2B47-B1AE-1A71D5A5E8EA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D68579CD-CB3C-414C-8119-6E3F8F47A3E6}" type="sibTrans" cxnId="{5B135A86-4646-2B47-B1AE-1A71D5A5E8EA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1FDD692B-5E6A-0145-94FC-7C66111DAC7F}">
      <dgm:prSet custT="1"/>
      <dgm:spPr/>
      <dgm:t>
        <a:bodyPr/>
        <a:lstStyle/>
        <a:p>
          <a:r>
            <a:rPr lang="zh-CN" altLang="en-US" sz="24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结果直观 </a:t>
          </a:r>
        </a:p>
      </dgm:t>
    </dgm:pt>
    <dgm:pt modelId="{9769AA84-0944-B84B-9016-E760E4765C62}" type="parTrans" cxnId="{275D847A-8A29-E247-8F72-35D24C960A9E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671800C7-A16F-8742-8B05-769BA942F472}" type="sibTrans" cxnId="{275D847A-8A29-E247-8F72-35D24C960A9E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A3E7B7DB-839D-B741-AB9D-33000A00F750}">
      <dgm:prSet custT="1"/>
      <dgm:spPr/>
      <dgm:t>
        <a:bodyPr/>
        <a:lstStyle/>
        <a:p>
          <a:r>
            <a:rPr lang="zh-CN" altLang="en-US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用来指导调整资金的支出计划和资金筹措的计划</a:t>
          </a:r>
        </a:p>
      </dgm:t>
    </dgm:pt>
    <dgm:pt modelId="{B2B3204F-AF42-BF4B-B8EF-829AB54B8A45}" type="parTrans" cxnId="{D65C7974-4B66-AE4B-B28B-D0D62F589A27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11BC8B9B-FD8B-9E41-B9A2-EAECA843AD48}" type="sibTrans" cxnId="{D65C7974-4B66-AE4B-B28B-D0D62F589A27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6D147F5E-4910-FC42-A633-07249FB18C0D}">
      <dgm:prSet custT="1"/>
      <dgm:spPr/>
      <dgm:t>
        <a:bodyPr/>
        <a:lstStyle/>
        <a:p>
          <a:r>
            <a:rPr lang="zh-CN" altLang="en-US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造价的总额会有很大的差异</a:t>
          </a:r>
        </a:p>
      </dgm:t>
    </dgm:pt>
    <dgm:pt modelId="{19D15449-95A4-6346-887A-35CCDCAD16CE}" type="parTrans" cxnId="{2F81ED5E-61F6-7A4F-9CC9-D58669E01E7B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E3B02F24-BBDA-2549-A6DE-CEA3CB0D9E78}" type="sibTrans" cxnId="{2F81ED5E-61F6-7A4F-9CC9-D58669E01E7B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125BADA3-AA6C-FC4E-877F-9EA75F539122}">
      <dgm:prSet custT="1"/>
      <dgm:spPr/>
      <dgm:t>
        <a:bodyPr/>
        <a:lstStyle/>
        <a:p>
          <a:r>
            <a:rPr lang="zh-CN" altLang="en-US" sz="28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相对偏差 </a:t>
          </a:r>
        </a:p>
      </dgm:t>
    </dgm:pt>
    <dgm:pt modelId="{41E906FC-97C9-4145-849B-CDAB923FF680}" type="parTrans" cxnId="{0B3F037C-7222-1941-838D-7600E9DEA0F8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EA829ACD-B551-474B-B448-FA400C4044AF}" type="sibTrans" cxnId="{0B3F037C-7222-1941-838D-7600E9DEA0F8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6D484445-50EF-D04E-89D7-B94D77BE78DF}">
      <dgm:prSet custT="1"/>
      <dgm:spPr/>
      <dgm:t>
        <a:bodyPr/>
        <a:lstStyle/>
        <a:p>
          <a:r>
            <a:rPr lang="zh-CN" altLang="en-US" sz="2400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反映造价偏差的严重程度和合理程度 </a:t>
          </a:r>
        </a:p>
      </dgm:t>
    </dgm:pt>
    <dgm:pt modelId="{F819EADE-B6F9-8646-A252-7588FB2187F3}" type="parTrans" cxnId="{DC802704-9940-A146-B6D9-0481D6452E0D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69118C31-3924-0646-B71F-8A1A573BBDC4}" type="sibTrans" cxnId="{DC802704-9940-A146-B6D9-0481D6452E0D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80EEE6FE-EA73-0944-B6F5-D694A81B6C41}">
      <dgm:prSet custT="1"/>
      <dgm:spPr/>
      <dgm:t>
        <a:bodyPr/>
        <a:lstStyle/>
        <a:p>
          <a:r>
            <a:rPr lang="zh-CN" altLang="en-US" sz="24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更有意义 </a:t>
          </a:r>
        </a:p>
      </dgm:t>
    </dgm:pt>
    <dgm:pt modelId="{72F43EC6-15D3-984C-9BCC-3686C18C568A}" type="parTrans" cxnId="{0B4CFA9A-244E-864E-9108-CA44C247F138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68038E06-8EA2-AC40-B829-BBB2147AF880}" type="sibTrans" cxnId="{0B4CFA9A-244E-864E-9108-CA44C247F138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4EB2820B-46E2-D04B-8B8E-0675F5EFE0F6}" type="pres">
      <dgm:prSet presAssocID="{34C128B0-A039-954C-A0D2-3FD2F2A41471}" presName="Name0" presStyleCnt="0">
        <dgm:presLayoutVars>
          <dgm:dir/>
          <dgm:animLvl val="lvl"/>
          <dgm:resizeHandles val="exact"/>
        </dgm:presLayoutVars>
      </dgm:prSet>
      <dgm:spPr/>
    </dgm:pt>
    <dgm:pt modelId="{0F4FD28D-254C-394B-804C-9B2AEAF87C84}" type="pres">
      <dgm:prSet presAssocID="{7E38CB35-7956-1E4A-ACED-E4B61EBFD65B}" presName="composite" presStyleCnt="0"/>
      <dgm:spPr/>
    </dgm:pt>
    <dgm:pt modelId="{50BBB72E-520B-DB42-A834-832A0AB4C873}" type="pres">
      <dgm:prSet presAssocID="{7E38CB35-7956-1E4A-ACED-E4B61EBFD65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92AF5A41-24B3-3149-A004-00560AFAA5CA}" type="pres">
      <dgm:prSet presAssocID="{7E38CB35-7956-1E4A-ACED-E4B61EBFD65B}" presName="desTx" presStyleLbl="alignAccFollowNode1" presStyleIdx="0" presStyleCnt="2">
        <dgm:presLayoutVars>
          <dgm:bulletEnabled val="1"/>
        </dgm:presLayoutVars>
      </dgm:prSet>
      <dgm:spPr/>
    </dgm:pt>
    <dgm:pt modelId="{EADE0841-1A51-EA42-A9B4-AB51164D1AA3}" type="pres">
      <dgm:prSet presAssocID="{D68579CD-CB3C-414C-8119-6E3F8F47A3E6}" presName="space" presStyleCnt="0"/>
      <dgm:spPr/>
    </dgm:pt>
    <dgm:pt modelId="{538B533A-9C89-1548-A630-E0C412DE0E73}" type="pres">
      <dgm:prSet presAssocID="{125BADA3-AA6C-FC4E-877F-9EA75F539122}" presName="composite" presStyleCnt="0"/>
      <dgm:spPr/>
    </dgm:pt>
    <dgm:pt modelId="{7768F2B4-7C37-FF41-8D27-935FEC528484}" type="pres">
      <dgm:prSet presAssocID="{125BADA3-AA6C-FC4E-877F-9EA75F53912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00104A9B-FEAE-8143-9AE0-F8CDF6110C0B}" type="pres">
      <dgm:prSet presAssocID="{125BADA3-AA6C-FC4E-877F-9EA75F539122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DC802704-9940-A146-B6D9-0481D6452E0D}" srcId="{125BADA3-AA6C-FC4E-877F-9EA75F539122}" destId="{6D484445-50EF-D04E-89D7-B94D77BE78DF}" srcOrd="0" destOrd="0" parTransId="{F819EADE-B6F9-8646-A252-7588FB2187F3}" sibTransId="{69118C31-3924-0646-B71F-8A1A573BBDC4}"/>
    <dgm:cxn modelId="{FCDD3113-264E-F947-8C17-176A5807D130}" type="presOf" srcId="{A3E7B7DB-839D-B741-AB9D-33000A00F750}" destId="{92AF5A41-24B3-3149-A004-00560AFAA5CA}" srcOrd="0" destOrd="1" presId="urn:microsoft.com/office/officeart/2005/8/layout/hList1"/>
    <dgm:cxn modelId="{63526426-1391-2349-810B-B78AACF97563}" type="presOf" srcId="{80EEE6FE-EA73-0944-B6F5-D694A81B6C41}" destId="{00104A9B-FEAE-8143-9AE0-F8CDF6110C0B}" srcOrd="0" destOrd="1" presId="urn:microsoft.com/office/officeart/2005/8/layout/hList1"/>
    <dgm:cxn modelId="{32CCC541-C3DE-694A-8163-7AD0A4B15A0B}" type="presOf" srcId="{7E38CB35-7956-1E4A-ACED-E4B61EBFD65B}" destId="{50BBB72E-520B-DB42-A834-832A0AB4C873}" srcOrd="0" destOrd="0" presId="urn:microsoft.com/office/officeart/2005/8/layout/hList1"/>
    <dgm:cxn modelId="{2F81ED5E-61F6-7A4F-9CC9-D58669E01E7B}" srcId="{7E38CB35-7956-1E4A-ACED-E4B61EBFD65B}" destId="{6D147F5E-4910-FC42-A633-07249FB18C0D}" srcOrd="2" destOrd="0" parTransId="{19D15449-95A4-6346-887A-35CCDCAD16CE}" sibTransId="{E3B02F24-BBDA-2549-A6DE-CEA3CB0D9E78}"/>
    <dgm:cxn modelId="{F037BA65-7F34-A34E-8C66-C8510CC70847}" type="presOf" srcId="{125BADA3-AA6C-FC4E-877F-9EA75F539122}" destId="{7768F2B4-7C37-FF41-8D27-935FEC528484}" srcOrd="0" destOrd="0" presId="urn:microsoft.com/office/officeart/2005/8/layout/hList1"/>
    <dgm:cxn modelId="{87C7466F-A1F8-F940-AD83-674D36572A46}" type="presOf" srcId="{6D484445-50EF-D04E-89D7-B94D77BE78DF}" destId="{00104A9B-FEAE-8143-9AE0-F8CDF6110C0B}" srcOrd="0" destOrd="0" presId="urn:microsoft.com/office/officeart/2005/8/layout/hList1"/>
    <dgm:cxn modelId="{D65C7974-4B66-AE4B-B28B-D0D62F589A27}" srcId="{7E38CB35-7956-1E4A-ACED-E4B61EBFD65B}" destId="{A3E7B7DB-839D-B741-AB9D-33000A00F750}" srcOrd="1" destOrd="0" parTransId="{B2B3204F-AF42-BF4B-B8EF-829AB54B8A45}" sibTransId="{11BC8B9B-FD8B-9E41-B9A2-EAECA843AD48}"/>
    <dgm:cxn modelId="{275D847A-8A29-E247-8F72-35D24C960A9E}" srcId="{7E38CB35-7956-1E4A-ACED-E4B61EBFD65B}" destId="{1FDD692B-5E6A-0145-94FC-7C66111DAC7F}" srcOrd="0" destOrd="0" parTransId="{9769AA84-0944-B84B-9016-E760E4765C62}" sibTransId="{671800C7-A16F-8742-8B05-769BA942F472}"/>
    <dgm:cxn modelId="{0B3F037C-7222-1941-838D-7600E9DEA0F8}" srcId="{34C128B0-A039-954C-A0D2-3FD2F2A41471}" destId="{125BADA3-AA6C-FC4E-877F-9EA75F539122}" srcOrd="1" destOrd="0" parTransId="{41E906FC-97C9-4145-849B-CDAB923FF680}" sibTransId="{EA829ACD-B551-474B-B448-FA400C4044AF}"/>
    <dgm:cxn modelId="{5B135A86-4646-2B47-B1AE-1A71D5A5E8EA}" srcId="{34C128B0-A039-954C-A0D2-3FD2F2A41471}" destId="{7E38CB35-7956-1E4A-ACED-E4B61EBFD65B}" srcOrd="0" destOrd="0" parTransId="{EF079CA0-599F-024B-A16A-A41E0C50A722}" sibTransId="{D68579CD-CB3C-414C-8119-6E3F8F47A3E6}"/>
    <dgm:cxn modelId="{0B4CFA9A-244E-864E-9108-CA44C247F138}" srcId="{125BADA3-AA6C-FC4E-877F-9EA75F539122}" destId="{80EEE6FE-EA73-0944-B6F5-D694A81B6C41}" srcOrd="1" destOrd="0" parTransId="{72F43EC6-15D3-984C-9BCC-3686C18C568A}" sibTransId="{68038E06-8EA2-AC40-B829-BBB2147AF880}"/>
    <dgm:cxn modelId="{E3108BBE-D9E7-4F4E-BC9E-64FED3F6D19C}" type="presOf" srcId="{6D147F5E-4910-FC42-A633-07249FB18C0D}" destId="{92AF5A41-24B3-3149-A004-00560AFAA5CA}" srcOrd="0" destOrd="2" presId="urn:microsoft.com/office/officeart/2005/8/layout/hList1"/>
    <dgm:cxn modelId="{A353EEC7-1EBA-5D4F-BB78-A513446B7430}" type="presOf" srcId="{1FDD692B-5E6A-0145-94FC-7C66111DAC7F}" destId="{92AF5A41-24B3-3149-A004-00560AFAA5CA}" srcOrd="0" destOrd="0" presId="urn:microsoft.com/office/officeart/2005/8/layout/hList1"/>
    <dgm:cxn modelId="{AB4B08D2-CDAB-8145-B3FC-F1598DACD477}" type="presOf" srcId="{34C128B0-A039-954C-A0D2-3FD2F2A41471}" destId="{4EB2820B-46E2-D04B-8B8E-0675F5EFE0F6}" srcOrd="0" destOrd="0" presId="urn:microsoft.com/office/officeart/2005/8/layout/hList1"/>
    <dgm:cxn modelId="{6E9CF824-582D-8041-A1B9-392AEFAF4446}" type="presParOf" srcId="{4EB2820B-46E2-D04B-8B8E-0675F5EFE0F6}" destId="{0F4FD28D-254C-394B-804C-9B2AEAF87C84}" srcOrd="0" destOrd="0" presId="urn:microsoft.com/office/officeart/2005/8/layout/hList1"/>
    <dgm:cxn modelId="{3E593510-38CB-654F-8B1F-C168B7EA7564}" type="presParOf" srcId="{0F4FD28D-254C-394B-804C-9B2AEAF87C84}" destId="{50BBB72E-520B-DB42-A834-832A0AB4C873}" srcOrd="0" destOrd="0" presId="urn:microsoft.com/office/officeart/2005/8/layout/hList1"/>
    <dgm:cxn modelId="{666C67E4-292B-7B4F-966F-C71A55FAFCBD}" type="presParOf" srcId="{0F4FD28D-254C-394B-804C-9B2AEAF87C84}" destId="{92AF5A41-24B3-3149-A004-00560AFAA5CA}" srcOrd="1" destOrd="0" presId="urn:microsoft.com/office/officeart/2005/8/layout/hList1"/>
    <dgm:cxn modelId="{228B72A5-2482-894A-8641-7F32CF5DB91E}" type="presParOf" srcId="{4EB2820B-46E2-D04B-8B8E-0675F5EFE0F6}" destId="{EADE0841-1A51-EA42-A9B4-AB51164D1AA3}" srcOrd="1" destOrd="0" presId="urn:microsoft.com/office/officeart/2005/8/layout/hList1"/>
    <dgm:cxn modelId="{8488C71F-C5E7-614C-8D69-604446FD0202}" type="presParOf" srcId="{4EB2820B-46E2-D04B-8B8E-0675F5EFE0F6}" destId="{538B533A-9C89-1548-A630-E0C412DE0E73}" srcOrd="2" destOrd="0" presId="urn:microsoft.com/office/officeart/2005/8/layout/hList1"/>
    <dgm:cxn modelId="{F430532E-BA6B-C64D-8F82-5DFFF1C8982F}" type="presParOf" srcId="{538B533A-9C89-1548-A630-E0C412DE0E73}" destId="{7768F2B4-7C37-FF41-8D27-935FEC528484}" srcOrd="0" destOrd="0" presId="urn:microsoft.com/office/officeart/2005/8/layout/hList1"/>
    <dgm:cxn modelId="{5E346651-4453-6245-B3EA-EB7984ED29FA}" type="presParOf" srcId="{538B533A-9C89-1548-A630-E0C412DE0E73}" destId="{00104A9B-FEAE-8143-9AE0-F8CDF6110C0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B835A50-C5A9-1441-810F-F7E4B17BFF47}" type="doc">
      <dgm:prSet loTypeId="urn:microsoft.com/office/officeart/2005/8/layout/venn1" loCatId="relationship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zh-CN" altLang="en-US"/>
        </a:p>
      </dgm:t>
    </dgm:pt>
    <dgm:pt modelId="{AEFBB399-4E2E-F546-A720-5215A007651E}">
      <dgm:prSet custT="1"/>
      <dgm:spPr/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横道图法</a:t>
          </a:r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BB18F4EE-26FB-C048-9E89-FB9E28E019D5}" type="parTrans" cxnId="{D208E593-C47E-A34A-A80A-8860B313C7A5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ACB21AF3-35AA-6643-9FF8-BB32CC28A8C2}" type="sibTrans" cxnId="{D208E593-C47E-A34A-A80A-8860B313C7A5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D3FCCD35-BA21-3E4A-B5ED-5D61D257E48B}">
      <dgm:prSet custT="1"/>
      <dgm:spPr/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表格法</a:t>
          </a:r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09424B39-A057-4D40-93E9-22F2112A8C9B}" type="parTrans" cxnId="{DD330C8A-9AC7-BD44-BED8-4F0DF7C3AED2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6E885986-147E-194F-AF90-2E7FD3DBE828}" type="sibTrans" cxnId="{DD330C8A-9AC7-BD44-BED8-4F0DF7C3AED2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140CCB7F-7AD9-2543-9856-DEFF184A8D36}">
      <dgm:prSet custT="1"/>
      <dgm:spPr/>
      <dgm:t>
        <a:bodyPr/>
        <a:lstStyle/>
        <a:p>
          <a:r>
            <a:rPr lang="zh-CN" altLang="en-US" sz="2800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曲线法 </a:t>
          </a:r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E0C9D44C-3070-BA48-868C-73FB6D362E28}" type="parTrans" cxnId="{AC8F6F25-A4A0-3E4D-8D01-BE3E24074C9D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EC7E0B1B-5B9C-FB4C-B9CF-A8357BEC6E1A}" type="sibTrans" cxnId="{AC8F6F25-A4A0-3E4D-8D01-BE3E24074C9D}">
      <dgm:prSet/>
      <dgm:spPr/>
      <dgm:t>
        <a:bodyPr/>
        <a:lstStyle/>
        <a:p>
          <a:endParaRPr lang="zh-CN" altLang="en-US" sz="28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4C86860F-52B9-BB4F-8617-B352BFB5F426}" type="pres">
      <dgm:prSet presAssocID="{9B835A50-C5A9-1441-810F-F7E4B17BFF47}" presName="compositeShape" presStyleCnt="0">
        <dgm:presLayoutVars>
          <dgm:chMax val="7"/>
          <dgm:dir/>
          <dgm:resizeHandles val="exact"/>
        </dgm:presLayoutVars>
      </dgm:prSet>
      <dgm:spPr/>
    </dgm:pt>
    <dgm:pt modelId="{4BBE1FA4-6496-8144-9318-1831FCE9D324}" type="pres">
      <dgm:prSet presAssocID="{AEFBB399-4E2E-F546-A720-5215A007651E}" presName="circ1" presStyleLbl="vennNode1" presStyleIdx="0" presStyleCnt="3"/>
      <dgm:spPr/>
    </dgm:pt>
    <dgm:pt modelId="{6EF711E5-5C2D-8845-A15D-65FBC0C62548}" type="pres">
      <dgm:prSet presAssocID="{AEFBB399-4E2E-F546-A720-5215A007651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CC539D9-B00A-7B44-8737-31B10D935F02}" type="pres">
      <dgm:prSet presAssocID="{D3FCCD35-BA21-3E4A-B5ED-5D61D257E48B}" presName="circ2" presStyleLbl="vennNode1" presStyleIdx="1" presStyleCnt="3"/>
      <dgm:spPr/>
    </dgm:pt>
    <dgm:pt modelId="{AB4DC41A-CB40-014E-B945-C50974E84859}" type="pres">
      <dgm:prSet presAssocID="{D3FCCD35-BA21-3E4A-B5ED-5D61D257E48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1184779-076A-0341-AD71-4FC28E116035}" type="pres">
      <dgm:prSet presAssocID="{140CCB7F-7AD9-2543-9856-DEFF184A8D36}" presName="circ3" presStyleLbl="vennNode1" presStyleIdx="2" presStyleCnt="3"/>
      <dgm:spPr/>
    </dgm:pt>
    <dgm:pt modelId="{AF5CE35C-37CA-6E45-95B9-71988F12193D}" type="pres">
      <dgm:prSet presAssocID="{140CCB7F-7AD9-2543-9856-DEFF184A8D3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1E3A3F09-B496-F841-A1A3-5760C7B82F88}" type="presOf" srcId="{AEFBB399-4E2E-F546-A720-5215A007651E}" destId="{4BBE1FA4-6496-8144-9318-1831FCE9D324}" srcOrd="0" destOrd="0" presId="urn:microsoft.com/office/officeart/2005/8/layout/venn1"/>
    <dgm:cxn modelId="{AC8F6F25-A4A0-3E4D-8D01-BE3E24074C9D}" srcId="{9B835A50-C5A9-1441-810F-F7E4B17BFF47}" destId="{140CCB7F-7AD9-2543-9856-DEFF184A8D36}" srcOrd="2" destOrd="0" parTransId="{E0C9D44C-3070-BA48-868C-73FB6D362E28}" sibTransId="{EC7E0B1B-5B9C-FB4C-B9CF-A8357BEC6E1A}"/>
    <dgm:cxn modelId="{2ACD1686-85CD-B142-AF98-80DEDDBFF573}" type="presOf" srcId="{9B835A50-C5A9-1441-810F-F7E4B17BFF47}" destId="{4C86860F-52B9-BB4F-8617-B352BFB5F426}" srcOrd="0" destOrd="0" presId="urn:microsoft.com/office/officeart/2005/8/layout/venn1"/>
    <dgm:cxn modelId="{DD330C8A-9AC7-BD44-BED8-4F0DF7C3AED2}" srcId="{9B835A50-C5A9-1441-810F-F7E4B17BFF47}" destId="{D3FCCD35-BA21-3E4A-B5ED-5D61D257E48B}" srcOrd="1" destOrd="0" parTransId="{09424B39-A057-4D40-93E9-22F2112A8C9B}" sibTransId="{6E885986-147E-194F-AF90-2E7FD3DBE828}"/>
    <dgm:cxn modelId="{52DB0F8E-A3B1-A344-B837-3F6A47217A19}" type="presOf" srcId="{140CCB7F-7AD9-2543-9856-DEFF184A8D36}" destId="{AF5CE35C-37CA-6E45-95B9-71988F12193D}" srcOrd="1" destOrd="0" presId="urn:microsoft.com/office/officeart/2005/8/layout/venn1"/>
    <dgm:cxn modelId="{D208E593-C47E-A34A-A80A-8860B313C7A5}" srcId="{9B835A50-C5A9-1441-810F-F7E4B17BFF47}" destId="{AEFBB399-4E2E-F546-A720-5215A007651E}" srcOrd="0" destOrd="0" parTransId="{BB18F4EE-26FB-C048-9E89-FB9E28E019D5}" sibTransId="{ACB21AF3-35AA-6643-9FF8-BB32CC28A8C2}"/>
    <dgm:cxn modelId="{684A8AC2-9049-4B4E-95BA-B98CEE397C21}" type="presOf" srcId="{140CCB7F-7AD9-2543-9856-DEFF184A8D36}" destId="{C1184779-076A-0341-AD71-4FC28E116035}" srcOrd="0" destOrd="0" presId="urn:microsoft.com/office/officeart/2005/8/layout/venn1"/>
    <dgm:cxn modelId="{AD5B33D4-10AC-4247-BC98-24F6655CA53C}" type="presOf" srcId="{AEFBB399-4E2E-F546-A720-5215A007651E}" destId="{6EF711E5-5C2D-8845-A15D-65FBC0C62548}" srcOrd="1" destOrd="0" presId="urn:microsoft.com/office/officeart/2005/8/layout/venn1"/>
    <dgm:cxn modelId="{0E6D19DB-81DE-494A-8D9E-A48A290E718A}" type="presOf" srcId="{D3FCCD35-BA21-3E4A-B5ED-5D61D257E48B}" destId="{AB4DC41A-CB40-014E-B945-C50974E84859}" srcOrd="1" destOrd="0" presId="urn:microsoft.com/office/officeart/2005/8/layout/venn1"/>
    <dgm:cxn modelId="{806701EC-0E68-524A-B4CE-CB2F690FA80E}" type="presOf" srcId="{D3FCCD35-BA21-3E4A-B5ED-5D61D257E48B}" destId="{6CC539D9-B00A-7B44-8737-31B10D935F02}" srcOrd="0" destOrd="0" presId="urn:microsoft.com/office/officeart/2005/8/layout/venn1"/>
    <dgm:cxn modelId="{B3569834-C100-A74E-9C69-F134E04C1B75}" type="presParOf" srcId="{4C86860F-52B9-BB4F-8617-B352BFB5F426}" destId="{4BBE1FA4-6496-8144-9318-1831FCE9D324}" srcOrd="0" destOrd="0" presId="urn:microsoft.com/office/officeart/2005/8/layout/venn1"/>
    <dgm:cxn modelId="{50E18355-C75C-BF45-8DC8-698215EC8ACA}" type="presParOf" srcId="{4C86860F-52B9-BB4F-8617-B352BFB5F426}" destId="{6EF711E5-5C2D-8845-A15D-65FBC0C62548}" srcOrd="1" destOrd="0" presId="urn:microsoft.com/office/officeart/2005/8/layout/venn1"/>
    <dgm:cxn modelId="{7C7FD2DF-1008-624F-A987-1922169BE8AC}" type="presParOf" srcId="{4C86860F-52B9-BB4F-8617-B352BFB5F426}" destId="{6CC539D9-B00A-7B44-8737-31B10D935F02}" srcOrd="2" destOrd="0" presId="urn:microsoft.com/office/officeart/2005/8/layout/venn1"/>
    <dgm:cxn modelId="{7C4EB4C8-9ABF-1A43-95C4-78EA5402686A}" type="presParOf" srcId="{4C86860F-52B9-BB4F-8617-B352BFB5F426}" destId="{AB4DC41A-CB40-014E-B945-C50974E84859}" srcOrd="3" destOrd="0" presId="urn:microsoft.com/office/officeart/2005/8/layout/venn1"/>
    <dgm:cxn modelId="{B25608F0-47A0-E34E-882F-F8242E5A6B92}" type="presParOf" srcId="{4C86860F-52B9-BB4F-8617-B352BFB5F426}" destId="{C1184779-076A-0341-AD71-4FC28E116035}" srcOrd="4" destOrd="0" presId="urn:microsoft.com/office/officeart/2005/8/layout/venn1"/>
    <dgm:cxn modelId="{148E8EF4-836D-4B47-AECE-376A10F3028E}" type="presParOf" srcId="{4C86860F-52B9-BB4F-8617-B352BFB5F426}" destId="{AF5CE35C-37CA-6E45-95B9-71988F12193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ADAE601-C259-754F-A2F1-E3FFA0CAD8AC}" type="doc">
      <dgm:prSet loTypeId="urn:microsoft.com/office/officeart/2005/8/layout/matrix3" loCatId="matrix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ACFD4AB4-C094-974B-B039-8742CDD50E2E}">
      <dgm:prSet/>
      <dgm:spPr>
        <a:solidFill>
          <a:srgbClr val="B3908C"/>
        </a:solidFill>
      </dgm:spPr>
      <dgm:t>
        <a:bodyPr/>
        <a:lstStyle/>
        <a:p>
          <a:r>
            <a:rPr lang="zh-CN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费用</a:t>
          </a:r>
          <a:endParaRPr lang="en-US" altLang="zh-CN" b="1" dirty="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  <a:p>
          <a:r>
            <a:rPr lang="zh-CN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偏差</a:t>
          </a:r>
        </a:p>
      </dgm:t>
    </dgm:pt>
    <dgm:pt modelId="{8C87D0FA-B262-D54A-9CD8-8EF6A1CD2320}" type="parTrans" cxnId="{68B11CF6-50C1-1B47-8B5A-FA7117815649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4D49528D-E3DE-724B-BF88-AF7667A38CC9}" type="sibTrans" cxnId="{68B11CF6-50C1-1B47-8B5A-FA7117815649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DD1BF351-48FA-2141-8B91-7D193922ED1E}">
      <dgm:prSet/>
      <dgm:spPr/>
      <dgm:t>
        <a:bodyPr/>
        <a:lstStyle/>
        <a:p>
          <a:r>
            <a:rPr lang="zh-CN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进度</a:t>
          </a:r>
          <a:endParaRPr lang="en-US" altLang="zh-CN" b="1" dirty="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  <a:p>
          <a:r>
            <a:rPr lang="zh-CN" b="1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偏差</a:t>
          </a:r>
        </a:p>
      </dgm:t>
    </dgm:pt>
    <dgm:pt modelId="{40E83981-77B8-0846-BED2-28022D54AC56}" type="parTrans" cxnId="{CAD92C98-85D1-1F43-9057-A4CD6F34565C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A68C082D-4950-1548-998B-0502748230B1}" type="sibTrans" cxnId="{CAD92C98-85D1-1F43-9057-A4CD6F34565C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C6EC7541-839F-304E-900E-E3C0BE40CFA0}">
      <dgm:prSet/>
      <dgm:spPr/>
      <dgm:t>
        <a:bodyPr/>
        <a:lstStyle/>
        <a:p>
          <a:r>
            <a:rPr lang="zh-CN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偏差参数</a:t>
          </a:r>
        </a:p>
      </dgm:t>
    </dgm:pt>
    <dgm:pt modelId="{4C30985D-B5BF-1343-BFA2-5C30802A34E3}" type="parTrans" cxnId="{6E1BD8D2-CB1E-1347-AD8C-4F39158BCE89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1546ABAB-87AD-9142-9602-DB8F018A3C7C}" type="sibTrans" cxnId="{6E1BD8D2-CB1E-1347-AD8C-4F39158BCE89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46706F0C-9766-1949-95E2-0B5B22F5CF8F}">
      <dgm:prSet/>
      <dgm:spPr/>
      <dgm:t>
        <a:bodyPr/>
        <a:lstStyle/>
        <a:p>
          <a:r>
            <a:rPr lang="zh-CN" b="1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偏差分析 </a:t>
          </a:r>
        </a:p>
      </dgm:t>
    </dgm:pt>
    <dgm:pt modelId="{193C0A2C-7E1F-CA45-9F64-4465706CF3B6}" type="parTrans" cxnId="{79A0757D-DB52-AB41-BAFD-5AB54198E810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05AE511B-15C5-954E-9F05-3AFBF1A54332}" type="sibTrans" cxnId="{79A0757D-DB52-AB41-BAFD-5AB54198E810}">
      <dgm:prSet/>
      <dgm:spPr/>
      <dgm:t>
        <a:bodyPr/>
        <a:lstStyle/>
        <a:p>
          <a:endParaRPr lang="zh-CN" altLang="en-US" b="1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gm:t>
    </dgm:pt>
    <dgm:pt modelId="{3F1EFA25-3A99-B344-A793-5B6728E33EDC}" type="pres">
      <dgm:prSet presAssocID="{DADAE601-C259-754F-A2F1-E3FFA0CAD8AC}" presName="matrix" presStyleCnt="0">
        <dgm:presLayoutVars>
          <dgm:chMax val="1"/>
          <dgm:dir/>
          <dgm:resizeHandles val="exact"/>
        </dgm:presLayoutVars>
      </dgm:prSet>
      <dgm:spPr/>
    </dgm:pt>
    <dgm:pt modelId="{59A0F328-9EB8-1F47-B623-BA076B4EC661}" type="pres">
      <dgm:prSet presAssocID="{DADAE601-C259-754F-A2F1-E3FFA0CAD8AC}" presName="diamond" presStyleLbl="bgShp" presStyleIdx="0" presStyleCnt="1"/>
      <dgm:spPr/>
    </dgm:pt>
    <dgm:pt modelId="{9AC0D680-D6CC-9340-B70F-5FB3B12D3092}" type="pres">
      <dgm:prSet presAssocID="{DADAE601-C259-754F-A2F1-E3FFA0CAD8AC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2B541E9-AD1D-034F-B350-5F8C9F46345C}" type="pres">
      <dgm:prSet presAssocID="{DADAE601-C259-754F-A2F1-E3FFA0CAD8AC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442DDF2-5C2A-C74F-91B9-99C27A4803B6}" type="pres">
      <dgm:prSet presAssocID="{DADAE601-C259-754F-A2F1-E3FFA0CAD8AC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BF5A980-5A20-2641-ADAC-344E63090E00}" type="pres">
      <dgm:prSet presAssocID="{DADAE601-C259-754F-A2F1-E3FFA0CAD8AC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67CD9B42-BD99-6C4E-9F78-312794488EC5}" type="presOf" srcId="{C6EC7541-839F-304E-900E-E3C0BE40CFA0}" destId="{D442DDF2-5C2A-C74F-91B9-99C27A4803B6}" srcOrd="0" destOrd="0" presId="urn:microsoft.com/office/officeart/2005/8/layout/matrix3"/>
    <dgm:cxn modelId="{70F11D54-3083-BB41-8D2A-8027D39984D9}" type="presOf" srcId="{ACFD4AB4-C094-974B-B039-8742CDD50E2E}" destId="{9AC0D680-D6CC-9340-B70F-5FB3B12D3092}" srcOrd="0" destOrd="0" presId="urn:microsoft.com/office/officeart/2005/8/layout/matrix3"/>
    <dgm:cxn modelId="{79A0757D-DB52-AB41-BAFD-5AB54198E810}" srcId="{DADAE601-C259-754F-A2F1-E3FFA0CAD8AC}" destId="{46706F0C-9766-1949-95E2-0B5B22F5CF8F}" srcOrd="3" destOrd="0" parTransId="{193C0A2C-7E1F-CA45-9F64-4465706CF3B6}" sibTransId="{05AE511B-15C5-954E-9F05-3AFBF1A54332}"/>
    <dgm:cxn modelId="{E2A94A88-7698-AD40-BF3B-B9A8292EDE40}" type="presOf" srcId="{DD1BF351-48FA-2141-8B91-7D193922ED1E}" destId="{A2B541E9-AD1D-034F-B350-5F8C9F46345C}" srcOrd="0" destOrd="0" presId="urn:microsoft.com/office/officeart/2005/8/layout/matrix3"/>
    <dgm:cxn modelId="{CAD92C98-85D1-1F43-9057-A4CD6F34565C}" srcId="{DADAE601-C259-754F-A2F1-E3FFA0CAD8AC}" destId="{DD1BF351-48FA-2141-8B91-7D193922ED1E}" srcOrd="1" destOrd="0" parTransId="{40E83981-77B8-0846-BED2-28022D54AC56}" sibTransId="{A68C082D-4950-1548-998B-0502748230B1}"/>
    <dgm:cxn modelId="{6E1BD8D2-CB1E-1347-AD8C-4F39158BCE89}" srcId="{DADAE601-C259-754F-A2F1-E3FFA0CAD8AC}" destId="{C6EC7541-839F-304E-900E-E3C0BE40CFA0}" srcOrd="2" destOrd="0" parTransId="{4C30985D-B5BF-1343-BFA2-5C30802A34E3}" sibTransId="{1546ABAB-87AD-9142-9602-DB8F018A3C7C}"/>
    <dgm:cxn modelId="{02CC3FF4-25BB-0541-AA45-80BAB369D394}" type="presOf" srcId="{DADAE601-C259-754F-A2F1-E3FFA0CAD8AC}" destId="{3F1EFA25-3A99-B344-A793-5B6728E33EDC}" srcOrd="0" destOrd="0" presId="urn:microsoft.com/office/officeart/2005/8/layout/matrix3"/>
    <dgm:cxn modelId="{68B11CF6-50C1-1B47-8B5A-FA7117815649}" srcId="{DADAE601-C259-754F-A2F1-E3FFA0CAD8AC}" destId="{ACFD4AB4-C094-974B-B039-8742CDD50E2E}" srcOrd="0" destOrd="0" parTransId="{8C87D0FA-B262-D54A-9CD8-8EF6A1CD2320}" sibTransId="{4D49528D-E3DE-724B-BF88-AF7667A38CC9}"/>
    <dgm:cxn modelId="{B5F007FB-72FB-C34D-9CF8-CC5E95A31D35}" type="presOf" srcId="{46706F0C-9766-1949-95E2-0B5B22F5CF8F}" destId="{5BF5A980-5A20-2641-ADAC-344E63090E00}" srcOrd="0" destOrd="0" presId="urn:microsoft.com/office/officeart/2005/8/layout/matrix3"/>
    <dgm:cxn modelId="{5172EEE8-D3B9-9D43-B0BC-08812FFB2DF9}" type="presParOf" srcId="{3F1EFA25-3A99-B344-A793-5B6728E33EDC}" destId="{59A0F328-9EB8-1F47-B623-BA076B4EC661}" srcOrd="0" destOrd="0" presId="urn:microsoft.com/office/officeart/2005/8/layout/matrix3"/>
    <dgm:cxn modelId="{A680C3FD-8EE8-C541-A059-E04537D86333}" type="presParOf" srcId="{3F1EFA25-3A99-B344-A793-5B6728E33EDC}" destId="{9AC0D680-D6CC-9340-B70F-5FB3B12D3092}" srcOrd="1" destOrd="0" presId="urn:microsoft.com/office/officeart/2005/8/layout/matrix3"/>
    <dgm:cxn modelId="{217440AF-69FF-E84A-9906-51D013F27695}" type="presParOf" srcId="{3F1EFA25-3A99-B344-A793-5B6728E33EDC}" destId="{A2B541E9-AD1D-034F-B350-5F8C9F46345C}" srcOrd="2" destOrd="0" presId="urn:microsoft.com/office/officeart/2005/8/layout/matrix3"/>
    <dgm:cxn modelId="{FE9A870E-C0F0-F14F-8781-56E2ABC3634B}" type="presParOf" srcId="{3F1EFA25-3A99-B344-A793-5B6728E33EDC}" destId="{D442DDF2-5C2A-C74F-91B9-99C27A4803B6}" srcOrd="3" destOrd="0" presId="urn:microsoft.com/office/officeart/2005/8/layout/matrix3"/>
    <dgm:cxn modelId="{204AA1B3-B0E6-2146-97E2-6823F85D93B3}" type="presParOf" srcId="{3F1EFA25-3A99-B344-A793-5B6728E33EDC}" destId="{5BF5A980-5A20-2641-ADAC-344E63090E0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649AC-9C81-EC45-8EC0-4C73E24791B5}">
      <dsp:nvSpPr>
        <dsp:cNvPr id="0" name=""/>
        <dsp:cNvSpPr/>
      </dsp:nvSpPr>
      <dsp:spPr>
        <a:xfrm>
          <a:off x="5257800" y="1586308"/>
          <a:ext cx="4082853" cy="490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304"/>
              </a:lnTo>
              <a:lnTo>
                <a:pt x="4082853" y="245304"/>
              </a:lnTo>
              <a:lnTo>
                <a:pt x="4082853" y="49060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98070B-399B-1C4D-B9DC-2C420992914F}">
      <dsp:nvSpPr>
        <dsp:cNvPr id="0" name=""/>
        <dsp:cNvSpPr/>
      </dsp:nvSpPr>
      <dsp:spPr>
        <a:xfrm>
          <a:off x="5257800" y="1586308"/>
          <a:ext cx="1413418" cy="490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304"/>
              </a:lnTo>
              <a:lnTo>
                <a:pt x="1413418" y="245304"/>
              </a:lnTo>
              <a:lnTo>
                <a:pt x="1413418" y="49060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9A8EF-9DC3-0A4B-BEBF-17D21B8C8EC9}">
      <dsp:nvSpPr>
        <dsp:cNvPr id="0" name=""/>
        <dsp:cNvSpPr/>
      </dsp:nvSpPr>
      <dsp:spPr>
        <a:xfrm>
          <a:off x="4001784" y="1586308"/>
          <a:ext cx="1256015" cy="490608"/>
        </a:xfrm>
        <a:custGeom>
          <a:avLst/>
          <a:gdLst/>
          <a:ahLst/>
          <a:cxnLst/>
          <a:rect l="0" t="0" r="0" b="0"/>
          <a:pathLst>
            <a:path>
              <a:moveTo>
                <a:pt x="1256015" y="0"/>
              </a:moveTo>
              <a:lnTo>
                <a:pt x="1256015" y="245304"/>
              </a:lnTo>
              <a:lnTo>
                <a:pt x="0" y="245304"/>
              </a:lnTo>
              <a:lnTo>
                <a:pt x="0" y="49060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F4C9FA-08A2-5847-934D-3EBBFB256780}">
      <dsp:nvSpPr>
        <dsp:cNvPr id="0" name=""/>
        <dsp:cNvSpPr/>
      </dsp:nvSpPr>
      <dsp:spPr>
        <a:xfrm>
          <a:off x="1174946" y="1586308"/>
          <a:ext cx="4082853" cy="490608"/>
        </a:xfrm>
        <a:custGeom>
          <a:avLst/>
          <a:gdLst/>
          <a:ahLst/>
          <a:cxnLst/>
          <a:rect l="0" t="0" r="0" b="0"/>
          <a:pathLst>
            <a:path>
              <a:moveTo>
                <a:pt x="4082853" y="0"/>
              </a:moveTo>
              <a:lnTo>
                <a:pt x="4082853" y="245304"/>
              </a:lnTo>
              <a:lnTo>
                <a:pt x="0" y="245304"/>
              </a:lnTo>
              <a:lnTo>
                <a:pt x="0" y="49060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0B6A2E-C307-3947-B499-778CB88ABF6C}">
      <dsp:nvSpPr>
        <dsp:cNvPr id="0" name=""/>
        <dsp:cNvSpPr/>
      </dsp:nvSpPr>
      <dsp:spPr>
        <a:xfrm>
          <a:off x="3916792" y="418193"/>
          <a:ext cx="2682014" cy="11681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8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建设单位</a:t>
          </a:r>
          <a:r>
            <a:rPr lang="en-US" sz="28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/</a:t>
          </a:r>
          <a:r>
            <a:rPr lang="zh-CN" sz="28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施工单位</a:t>
          </a:r>
        </a:p>
      </dsp:txBody>
      <dsp:txXfrm>
        <a:off x="3916792" y="418193"/>
        <a:ext cx="2682014" cy="1168114"/>
      </dsp:txXfrm>
    </dsp:sp>
    <dsp:sp modelId="{76A30B8E-BDAF-A244-9784-0A9F22DC173F}">
      <dsp:nvSpPr>
        <dsp:cNvPr id="0" name=""/>
        <dsp:cNvSpPr/>
      </dsp:nvSpPr>
      <dsp:spPr>
        <a:xfrm>
          <a:off x="6832" y="2076916"/>
          <a:ext cx="2336229" cy="185622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实际费用与计划费用的动态比较</a:t>
          </a:r>
        </a:p>
      </dsp:txBody>
      <dsp:txXfrm>
        <a:off x="6832" y="2076916"/>
        <a:ext cx="2336229" cy="1856227"/>
      </dsp:txXfrm>
    </dsp:sp>
    <dsp:sp modelId="{5E309573-DE3E-4F43-8D79-2315669F1276}">
      <dsp:nvSpPr>
        <dsp:cNvPr id="0" name=""/>
        <dsp:cNvSpPr/>
      </dsp:nvSpPr>
      <dsp:spPr>
        <a:xfrm>
          <a:off x="2833669" y="2076916"/>
          <a:ext cx="2336229" cy="185622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分析费用偏差产生的原因</a:t>
          </a:r>
        </a:p>
      </dsp:txBody>
      <dsp:txXfrm>
        <a:off x="2833669" y="2076916"/>
        <a:ext cx="2336229" cy="1856227"/>
      </dsp:txXfrm>
    </dsp:sp>
    <dsp:sp modelId="{D72BFE56-ABAC-844D-8AAE-05C526732254}">
      <dsp:nvSpPr>
        <dsp:cNvPr id="0" name=""/>
        <dsp:cNvSpPr/>
      </dsp:nvSpPr>
      <dsp:spPr>
        <a:xfrm>
          <a:off x="5660507" y="2076916"/>
          <a:ext cx="2021422" cy="185622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采取有效的措施</a:t>
          </a:r>
        </a:p>
      </dsp:txBody>
      <dsp:txXfrm>
        <a:off x="5660507" y="2076916"/>
        <a:ext cx="2021422" cy="1856227"/>
      </dsp:txXfrm>
    </dsp:sp>
    <dsp:sp modelId="{08B4B791-7A26-314A-89E2-C65F5C7D16A1}">
      <dsp:nvSpPr>
        <dsp:cNvPr id="0" name=""/>
        <dsp:cNvSpPr/>
      </dsp:nvSpPr>
      <dsp:spPr>
        <a:xfrm>
          <a:off x="8172538" y="2076916"/>
          <a:ext cx="2336229" cy="185622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控制偏差</a:t>
          </a:r>
        </a:p>
      </dsp:txBody>
      <dsp:txXfrm>
        <a:off x="8172538" y="2076916"/>
        <a:ext cx="2336229" cy="18562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16C274-4E2F-334F-BA66-AF5D608FA174}">
      <dsp:nvSpPr>
        <dsp:cNvPr id="0" name=""/>
        <dsp:cNvSpPr/>
      </dsp:nvSpPr>
      <dsp:spPr>
        <a:xfrm>
          <a:off x="4249321" y="0"/>
          <a:ext cx="2605774" cy="260577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拟完工程的计划费用</a:t>
          </a:r>
          <a:endParaRPr lang="zh-CN" altLang="en-US" sz="2800" kern="1200" dirty="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sp:txBody>
      <dsp:txXfrm>
        <a:off x="4596758" y="456010"/>
        <a:ext cx="1910901" cy="1172598"/>
      </dsp:txXfrm>
    </dsp:sp>
    <dsp:sp modelId="{2F8699CD-2C13-E941-BEE2-1037C9EFCFCC}">
      <dsp:nvSpPr>
        <dsp:cNvPr id="0" name=""/>
        <dsp:cNvSpPr/>
      </dsp:nvSpPr>
      <dsp:spPr>
        <a:xfrm>
          <a:off x="5316303" y="1404514"/>
          <a:ext cx="3072494" cy="3072494"/>
        </a:xfrm>
        <a:prstGeom prst="ellipse">
          <a:avLst/>
        </a:prstGeom>
        <a:solidFill>
          <a:schemeClr val="accent2">
            <a:alpha val="50000"/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已完工程的计划费用</a:t>
          </a:r>
          <a:endParaRPr lang="zh-CN" altLang="en-US" sz="2800" kern="12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sp:txBody>
      <dsp:txXfrm>
        <a:off x="6255975" y="2198242"/>
        <a:ext cx="1843496" cy="1689872"/>
      </dsp:txXfrm>
    </dsp:sp>
    <dsp:sp modelId="{368B2130-AB47-8649-AC2C-81C86C5ECCB1}">
      <dsp:nvSpPr>
        <dsp:cNvPr id="0" name=""/>
        <dsp:cNvSpPr/>
      </dsp:nvSpPr>
      <dsp:spPr>
        <a:xfrm>
          <a:off x="3075711" y="1404514"/>
          <a:ext cx="3072494" cy="3072494"/>
        </a:xfrm>
        <a:prstGeom prst="ellipse">
          <a:avLst/>
        </a:prstGeom>
        <a:solidFill>
          <a:schemeClr val="accent2">
            <a:alpha val="50000"/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已完工程的实际费用 </a:t>
          </a:r>
          <a:endParaRPr lang="zh-CN" altLang="en-US" sz="2800" kern="12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sp:txBody>
      <dsp:txXfrm>
        <a:off x="3365037" y="2198242"/>
        <a:ext cx="1843496" cy="16898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33A20-0A8C-3A43-982F-0BE197646C57}">
      <dsp:nvSpPr>
        <dsp:cNvPr id="0" name=""/>
        <dsp:cNvSpPr/>
      </dsp:nvSpPr>
      <dsp:spPr>
        <a:xfrm>
          <a:off x="0" y="178568"/>
          <a:ext cx="7973293" cy="713700"/>
        </a:xfrm>
        <a:prstGeom prst="roundRect">
          <a:avLst/>
        </a:prstGeom>
        <a:solidFill>
          <a:srgbClr val="B3908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2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已完工程的计划费用（</a:t>
          </a:r>
          <a:r>
            <a:rPr lang="en-US" sz="32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 BCWP</a:t>
          </a:r>
          <a:r>
            <a:rPr lang="zh-CN" sz="32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）</a:t>
          </a:r>
          <a:endParaRPr lang="zh-CN" sz="3200" kern="12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sp:txBody>
      <dsp:txXfrm>
        <a:off x="34840" y="213408"/>
        <a:ext cx="7903613" cy="644020"/>
      </dsp:txXfrm>
    </dsp:sp>
    <dsp:sp modelId="{23694820-B555-4F4B-9740-77E248961171}">
      <dsp:nvSpPr>
        <dsp:cNvPr id="0" name=""/>
        <dsp:cNvSpPr/>
      </dsp:nvSpPr>
      <dsp:spPr>
        <a:xfrm>
          <a:off x="0" y="892269"/>
          <a:ext cx="7973293" cy="1283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152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2800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根据进度计划，在某一时间内已经完成的工程，以批准认可的预算为标准所需的资金总额。</a:t>
          </a:r>
        </a:p>
      </dsp:txBody>
      <dsp:txXfrm>
        <a:off x="0" y="892269"/>
        <a:ext cx="7973293" cy="1283400"/>
      </dsp:txXfrm>
    </dsp:sp>
    <dsp:sp modelId="{3D97BD79-B5C1-C54E-AF70-03E279780D28}">
      <dsp:nvSpPr>
        <dsp:cNvPr id="0" name=""/>
        <dsp:cNvSpPr/>
      </dsp:nvSpPr>
      <dsp:spPr>
        <a:xfrm>
          <a:off x="0" y="2175669"/>
          <a:ext cx="7973293" cy="7137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2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赢得值或挣值</a:t>
          </a:r>
          <a:endParaRPr lang="zh-CN" altLang="en-US" sz="3200" kern="12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sp:txBody>
      <dsp:txXfrm>
        <a:off x="34840" y="2210509"/>
        <a:ext cx="7903613" cy="644020"/>
      </dsp:txXfrm>
    </dsp:sp>
    <dsp:sp modelId="{C9807D2D-53A1-0048-A796-4AB8783B1B83}">
      <dsp:nvSpPr>
        <dsp:cNvPr id="0" name=""/>
        <dsp:cNvSpPr/>
      </dsp:nvSpPr>
      <dsp:spPr>
        <a:xfrm>
          <a:off x="0" y="2889369"/>
          <a:ext cx="7973293" cy="1283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152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CN" altLang="en-US" sz="2800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业主根据这个值为承包人完成的工程量支付相应的费用。 </a:t>
          </a:r>
        </a:p>
      </dsp:txBody>
      <dsp:txXfrm>
        <a:off x="0" y="2889369"/>
        <a:ext cx="7973293" cy="12834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804C11-AF2F-3E44-BF2C-03BA17D698BC}">
      <dsp:nvSpPr>
        <dsp:cNvPr id="0" name=""/>
        <dsp:cNvSpPr/>
      </dsp:nvSpPr>
      <dsp:spPr>
        <a:xfrm>
          <a:off x="3082131" y="0"/>
          <a:ext cx="4351338" cy="4351338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DF29E8-E326-1646-A90A-D82E94A198A2}">
      <dsp:nvSpPr>
        <dsp:cNvPr id="0" name=""/>
        <dsp:cNvSpPr/>
      </dsp:nvSpPr>
      <dsp:spPr>
        <a:xfrm>
          <a:off x="3495508" y="413377"/>
          <a:ext cx="1697021" cy="1697021"/>
        </a:xfrm>
        <a:prstGeom prst="roundRect">
          <a:avLst/>
        </a:prstGeom>
        <a:solidFill>
          <a:srgbClr val="B3908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8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费用</a:t>
          </a:r>
          <a:endParaRPr lang="en-US" altLang="zh-CN" sz="2800" b="1" kern="1200" dirty="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8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偏差</a:t>
          </a:r>
        </a:p>
      </dsp:txBody>
      <dsp:txXfrm>
        <a:off x="3578350" y="496219"/>
        <a:ext cx="1531337" cy="1531337"/>
      </dsp:txXfrm>
    </dsp:sp>
    <dsp:sp modelId="{0CC2ED58-52F8-5A45-9F17-7485DE9E7BA6}">
      <dsp:nvSpPr>
        <dsp:cNvPr id="0" name=""/>
        <dsp:cNvSpPr/>
      </dsp:nvSpPr>
      <dsp:spPr>
        <a:xfrm>
          <a:off x="5323070" y="413377"/>
          <a:ext cx="1697021" cy="1697021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8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进度</a:t>
          </a:r>
          <a:endParaRPr lang="en-US" altLang="zh-CN" sz="2800" b="1" kern="1200" dirty="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8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偏差</a:t>
          </a:r>
        </a:p>
      </dsp:txBody>
      <dsp:txXfrm>
        <a:off x="5405912" y="496219"/>
        <a:ext cx="1531337" cy="1531337"/>
      </dsp:txXfrm>
    </dsp:sp>
    <dsp:sp modelId="{7CC43EF9-A648-0544-8F5D-4391ACB66808}">
      <dsp:nvSpPr>
        <dsp:cNvPr id="0" name=""/>
        <dsp:cNvSpPr/>
      </dsp:nvSpPr>
      <dsp:spPr>
        <a:xfrm>
          <a:off x="3495508" y="2240939"/>
          <a:ext cx="1697021" cy="1697021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费用绩效指数</a:t>
          </a:r>
        </a:p>
      </dsp:txBody>
      <dsp:txXfrm>
        <a:off x="3578350" y="2323781"/>
        <a:ext cx="1531337" cy="1531337"/>
      </dsp:txXfrm>
    </dsp:sp>
    <dsp:sp modelId="{CA1D2A8F-00CB-BF4D-8D20-636E1967C997}">
      <dsp:nvSpPr>
        <dsp:cNvPr id="0" name=""/>
        <dsp:cNvSpPr/>
      </dsp:nvSpPr>
      <dsp:spPr>
        <a:xfrm>
          <a:off x="5323070" y="2240939"/>
          <a:ext cx="1697021" cy="1697021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进度绩效指数 </a:t>
          </a:r>
        </a:p>
      </dsp:txBody>
      <dsp:txXfrm>
        <a:off x="5405912" y="2323781"/>
        <a:ext cx="1531337" cy="153133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41F483-2F57-4B43-A8FE-6F4856850F8D}">
      <dsp:nvSpPr>
        <dsp:cNvPr id="0" name=""/>
        <dsp:cNvSpPr/>
      </dsp:nvSpPr>
      <dsp:spPr>
        <a:xfrm>
          <a:off x="0" y="3275482"/>
          <a:ext cx="7446818" cy="1075086"/>
        </a:xfrm>
        <a:prstGeom prst="rect">
          <a:avLst/>
        </a:prstGeom>
        <a:solidFill>
          <a:srgbClr val="B3908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进度偏差</a:t>
          </a:r>
          <a:r>
            <a:rPr lang="en-US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SV=</a:t>
          </a:r>
          <a:r>
            <a:rPr lang="zh-CN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已完工程量×计划单价－计划工程量×计划单价 </a:t>
          </a:r>
        </a:p>
      </dsp:txBody>
      <dsp:txXfrm>
        <a:off x="0" y="3275482"/>
        <a:ext cx="7446818" cy="1075086"/>
      </dsp:txXfrm>
    </dsp:sp>
    <dsp:sp modelId="{E78C2352-5D78-1347-8C29-99DF69EB25B6}">
      <dsp:nvSpPr>
        <dsp:cNvPr id="0" name=""/>
        <dsp:cNvSpPr/>
      </dsp:nvSpPr>
      <dsp:spPr>
        <a:xfrm rot="10800000">
          <a:off x="0" y="1638125"/>
          <a:ext cx="7446818" cy="1653482"/>
        </a:xfrm>
        <a:prstGeom prst="upArrowCallou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进度偏差</a:t>
          </a:r>
          <a:r>
            <a:rPr lang="en-US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SV=</a:t>
          </a:r>
          <a:r>
            <a:rPr lang="zh-CN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已完工程计划费用（</a:t>
          </a:r>
          <a:r>
            <a:rPr lang="en-US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BCWP</a:t>
          </a:r>
          <a:r>
            <a:rPr lang="zh-CN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）－拟完工程计划费用（</a:t>
          </a:r>
          <a:r>
            <a:rPr lang="en-US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BCWS</a:t>
          </a:r>
          <a:r>
            <a:rPr lang="zh-CN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）</a:t>
          </a:r>
        </a:p>
      </dsp:txBody>
      <dsp:txXfrm rot="10800000">
        <a:off x="0" y="1638125"/>
        <a:ext cx="7446818" cy="1074383"/>
      </dsp:txXfrm>
    </dsp:sp>
    <dsp:sp modelId="{CFAF9C57-151C-F34E-A106-383F791BBCAE}">
      <dsp:nvSpPr>
        <dsp:cNvPr id="0" name=""/>
        <dsp:cNvSpPr/>
      </dsp:nvSpPr>
      <dsp:spPr>
        <a:xfrm rot="10800000">
          <a:off x="0" y="769"/>
          <a:ext cx="7446818" cy="1653482"/>
        </a:xfrm>
        <a:prstGeom prst="upArrowCallou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进度偏差</a:t>
          </a:r>
          <a:r>
            <a:rPr lang="en-US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SV=</a:t>
          </a:r>
          <a:r>
            <a:rPr lang="zh-CN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已完工程实际时间－已完工程计划时间</a:t>
          </a:r>
        </a:p>
      </dsp:txBody>
      <dsp:txXfrm rot="10800000">
        <a:off x="0" y="769"/>
        <a:ext cx="7446818" cy="107438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AE72E-EAF1-8147-A8E6-707A5AE7B745}">
      <dsp:nvSpPr>
        <dsp:cNvPr id="0" name=""/>
        <dsp:cNvSpPr/>
      </dsp:nvSpPr>
      <dsp:spPr>
        <a:xfrm>
          <a:off x="2552060" y="0"/>
          <a:ext cx="4351338" cy="4351338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1D27AF-A48C-924E-9DEE-7E989D02C665}">
      <dsp:nvSpPr>
        <dsp:cNvPr id="0" name=""/>
        <dsp:cNvSpPr/>
      </dsp:nvSpPr>
      <dsp:spPr>
        <a:xfrm>
          <a:off x="4320288" y="435558"/>
          <a:ext cx="3643251" cy="15467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局部偏差和累积偏差；</a:t>
          </a:r>
          <a:endParaRPr lang="zh-CN" altLang="en-US" sz="2800" kern="12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sp:txBody>
      <dsp:txXfrm>
        <a:off x="4395795" y="511065"/>
        <a:ext cx="3492237" cy="1395750"/>
      </dsp:txXfrm>
    </dsp:sp>
    <dsp:sp modelId="{F2AE63B2-8277-6D48-ADAE-A1FFFC46C2AE}">
      <dsp:nvSpPr>
        <dsp:cNvPr id="0" name=""/>
        <dsp:cNvSpPr/>
      </dsp:nvSpPr>
      <dsp:spPr>
        <a:xfrm>
          <a:off x="4320288" y="2175669"/>
          <a:ext cx="3643251" cy="15467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情况是绝对偏差和相对偏差。  </a:t>
          </a:r>
          <a:endParaRPr lang="zh-CN" altLang="en-US" sz="2800" kern="12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sp:txBody>
      <dsp:txXfrm>
        <a:off x="4395795" y="2251176"/>
        <a:ext cx="3492237" cy="139575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BBB72E-520B-DB42-A834-832A0AB4C873}">
      <dsp:nvSpPr>
        <dsp:cNvPr id="0" name=""/>
        <dsp:cNvSpPr/>
      </dsp:nvSpPr>
      <dsp:spPr>
        <a:xfrm>
          <a:off x="45" y="25211"/>
          <a:ext cx="4373202" cy="842595"/>
        </a:xfrm>
        <a:prstGeom prst="rect">
          <a:avLst/>
        </a:prstGeom>
        <a:solidFill>
          <a:srgbClr val="B3908C"/>
        </a:solidFill>
        <a:ln w="12700" cap="flat" cmpd="sng" algn="ctr">
          <a:solidFill>
            <a:srgbClr val="B3908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绝对偏差 </a:t>
          </a:r>
        </a:p>
      </dsp:txBody>
      <dsp:txXfrm>
        <a:off x="45" y="25211"/>
        <a:ext cx="4373202" cy="842595"/>
      </dsp:txXfrm>
    </dsp:sp>
    <dsp:sp modelId="{92AF5A41-24B3-3149-A004-00560AFAA5CA}">
      <dsp:nvSpPr>
        <dsp:cNvPr id="0" name=""/>
        <dsp:cNvSpPr/>
      </dsp:nvSpPr>
      <dsp:spPr>
        <a:xfrm>
          <a:off x="45" y="867807"/>
          <a:ext cx="4373202" cy="256932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24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结果直观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用来指导调整资金的支出计划和资金筹措的计划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造价的总额会有很大的差异</a:t>
          </a:r>
        </a:p>
      </dsp:txBody>
      <dsp:txXfrm>
        <a:off x="45" y="867807"/>
        <a:ext cx="4373202" cy="2569320"/>
      </dsp:txXfrm>
    </dsp:sp>
    <dsp:sp modelId="{7768F2B4-7C37-FF41-8D27-935FEC528484}">
      <dsp:nvSpPr>
        <dsp:cNvPr id="0" name=""/>
        <dsp:cNvSpPr/>
      </dsp:nvSpPr>
      <dsp:spPr>
        <a:xfrm>
          <a:off x="4985496" y="25211"/>
          <a:ext cx="4373202" cy="842595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相对偏差 </a:t>
          </a:r>
        </a:p>
      </dsp:txBody>
      <dsp:txXfrm>
        <a:off x="4985496" y="25211"/>
        <a:ext cx="4373202" cy="842595"/>
      </dsp:txXfrm>
    </dsp:sp>
    <dsp:sp modelId="{00104A9B-FEAE-8143-9AE0-F8CDF6110C0B}">
      <dsp:nvSpPr>
        <dsp:cNvPr id="0" name=""/>
        <dsp:cNvSpPr/>
      </dsp:nvSpPr>
      <dsp:spPr>
        <a:xfrm>
          <a:off x="4985496" y="867807"/>
          <a:ext cx="4373202" cy="2569320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24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反映造价偏差的严重程度和合理程度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24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更有意义 </a:t>
          </a:r>
        </a:p>
      </dsp:txBody>
      <dsp:txXfrm>
        <a:off x="4985496" y="867807"/>
        <a:ext cx="4373202" cy="25693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BE1FA4-6496-8144-9318-1831FCE9D324}">
      <dsp:nvSpPr>
        <dsp:cNvPr id="0" name=""/>
        <dsp:cNvSpPr/>
      </dsp:nvSpPr>
      <dsp:spPr>
        <a:xfrm>
          <a:off x="3952398" y="54391"/>
          <a:ext cx="2610802" cy="261080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横道图法</a:t>
          </a:r>
          <a:endParaRPr lang="zh-CN" altLang="en-US" sz="2800" kern="12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sp:txBody>
      <dsp:txXfrm>
        <a:off x="4300505" y="511282"/>
        <a:ext cx="1914588" cy="1174861"/>
      </dsp:txXfrm>
    </dsp:sp>
    <dsp:sp modelId="{6CC539D9-B00A-7B44-8737-31B10D935F02}">
      <dsp:nvSpPr>
        <dsp:cNvPr id="0" name=""/>
        <dsp:cNvSpPr/>
      </dsp:nvSpPr>
      <dsp:spPr>
        <a:xfrm>
          <a:off x="4894463" y="1686143"/>
          <a:ext cx="2610802" cy="2610802"/>
        </a:xfrm>
        <a:prstGeom prst="ellipse">
          <a:avLst/>
        </a:prstGeom>
        <a:solidFill>
          <a:schemeClr val="accent2">
            <a:alpha val="50000"/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表格法</a:t>
          </a:r>
          <a:endParaRPr lang="zh-CN" altLang="en-US" sz="2800" kern="12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sp:txBody>
      <dsp:txXfrm>
        <a:off x="5692933" y="2360600"/>
        <a:ext cx="1566481" cy="1435941"/>
      </dsp:txXfrm>
    </dsp:sp>
    <dsp:sp modelId="{C1184779-076A-0341-AD71-4FC28E116035}">
      <dsp:nvSpPr>
        <dsp:cNvPr id="0" name=""/>
        <dsp:cNvSpPr/>
      </dsp:nvSpPr>
      <dsp:spPr>
        <a:xfrm>
          <a:off x="3010333" y="1686143"/>
          <a:ext cx="2610802" cy="2610802"/>
        </a:xfrm>
        <a:prstGeom prst="ellipse">
          <a:avLst/>
        </a:prstGeom>
        <a:solidFill>
          <a:schemeClr val="accent2">
            <a:alpha val="50000"/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曲线法 </a:t>
          </a:r>
          <a:endParaRPr lang="zh-CN" altLang="en-US" sz="2800" kern="120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</dsp:txBody>
      <dsp:txXfrm>
        <a:off x="3256184" y="2360600"/>
        <a:ext cx="1566481" cy="143594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A0F328-9EB8-1F47-B623-BA076B4EC661}">
      <dsp:nvSpPr>
        <dsp:cNvPr id="0" name=""/>
        <dsp:cNvSpPr/>
      </dsp:nvSpPr>
      <dsp:spPr>
        <a:xfrm>
          <a:off x="3082131" y="0"/>
          <a:ext cx="4351338" cy="4351338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C0D680-D6CC-9340-B70F-5FB3B12D3092}">
      <dsp:nvSpPr>
        <dsp:cNvPr id="0" name=""/>
        <dsp:cNvSpPr/>
      </dsp:nvSpPr>
      <dsp:spPr>
        <a:xfrm>
          <a:off x="3495508" y="413377"/>
          <a:ext cx="1697021" cy="1697021"/>
        </a:xfrm>
        <a:prstGeom prst="roundRect">
          <a:avLst/>
        </a:prstGeom>
        <a:solidFill>
          <a:srgbClr val="B3908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5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费用</a:t>
          </a:r>
          <a:endParaRPr lang="en-US" altLang="zh-CN" sz="2500" b="1" kern="1200" dirty="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5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偏差</a:t>
          </a:r>
        </a:p>
      </dsp:txBody>
      <dsp:txXfrm>
        <a:off x="3578350" y="496219"/>
        <a:ext cx="1531337" cy="1531337"/>
      </dsp:txXfrm>
    </dsp:sp>
    <dsp:sp modelId="{A2B541E9-AD1D-034F-B350-5F8C9F46345C}">
      <dsp:nvSpPr>
        <dsp:cNvPr id="0" name=""/>
        <dsp:cNvSpPr/>
      </dsp:nvSpPr>
      <dsp:spPr>
        <a:xfrm>
          <a:off x="5323070" y="413377"/>
          <a:ext cx="1697021" cy="1697021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5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进度</a:t>
          </a:r>
          <a:endParaRPr lang="en-US" altLang="zh-CN" sz="2500" b="1" kern="1200" dirty="0">
            <a:latin typeface="Times New Roman" panose="02020603050405020304" pitchFamily="18" charset="0"/>
            <a:ea typeface="Source Han Serif CN" panose="02020400000000000000" pitchFamily="18" charset="-128"/>
            <a:cs typeface="Times New Roman" panose="02020603050405020304" pitchFamily="18" charset="0"/>
          </a:endParaRP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500" b="1" kern="1200" dirty="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偏差</a:t>
          </a:r>
        </a:p>
      </dsp:txBody>
      <dsp:txXfrm>
        <a:off x="5405912" y="496219"/>
        <a:ext cx="1531337" cy="1531337"/>
      </dsp:txXfrm>
    </dsp:sp>
    <dsp:sp modelId="{D442DDF2-5C2A-C74F-91B9-99C27A4803B6}">
      <dsp:nvSpPr>
        <dsp:cNvPr id="0" name=""/>
        <dsp:cNvSpPr/>
      </dsp:nvSpPr>
      <dsp:spPr>
        <a:xfrm>
          <a:off x="3495508" y="2240939"/>
          <a:ext cx="1697021" cy="1697021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5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偏差参数</a:t>
          </a:r>
        </a:p>
      </dsp:txBody>
      <dsp:txXfrm>
        <a:off x="3578350" y="2323781"/>
        <a:ext cx="1531337" cy="1531337"/>
      </dsp:txXfrm>
    </dsp:sp>
    <dsp:sp modelId="{5BF5A980-5A20-2641-ADAC-344E63090E00}">
      <dsp:nvSpPr>
        <dsp:cNvPr id="0" name=""/>
        <dsp:cNvSpPr/>
      </dsp:nvSpPr>
      <dsp:spPr>
        <a:xfrm>
          <a:off x="5323070" y="2240939"/>
          <a:ext cx="1697021" cy="1697021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500" b="1" kern="1200">
              <a:latin typeface="Times New Roman" panose="02020603050405020304" pitchFamily="18" charset="0"/>
              <a:ea typeface="Source Han Serif CN" panose="02020400000000000000" pitchFamily="18" charset="-128"/>
              <a:cs typeface="Times New Roman" panose="02020603050405020304" pitchFamily="18" charset="0"/>
            </a:rPr>
            <a:t>偏差分析 </a:t>
          </a:r>
        </a:p>
      </dsp:txBody>
      <dsp:txXfrm>
        <a:off x="5405912" y="2323781"/>
        <a:ext cx="1531337" cy="1531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590E11-0D12-934D-BC77-2C4E969C8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DA5B421-1BC8-684D-8F3A-A406890D3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2B07E05-1D54-EE42-B88D-FC5E141BF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3E-83AF-9646-AAA6-33DEF233BF75}" type="datetimeFigureOut">
              <a:rPr kumimoji="1" lang="zh-CN" altLang="en-US" smtClean="0"/>
              <a:t>2020/6/17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F8CBDF9-00EE-164D-A2AF-EC566F074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A2D33DC-C70E-1E4E-9B4B-06A7F629A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750B-E6C3-5043-961D-4698891D2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6290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FA3061-6451-A24D-A470-8049D2A9D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2C03B49-2636-2F49-8825-1FDFD7C5A8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86000ED-05AE-D94C-98CC-EDAEFB448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3E-83AF-9646-AAA6-33DEF233BF75}" type="datetimeFigureOut">
              <a:rPr kumimoji="1" lang="zh-CN" altLang="en-US" smtClean="0"/>
              <a:t>2020/6/17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269B87-13C0-C444-A9EE-EDFBB8B59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74B2DA-D539-FF41-A2A9-4F7491505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750B-E6C3-5043-961D-4698891D2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76646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F76439C-11FA-574D-A5D1-A1125FF4B1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0C49B7A-F588-7B4F-AFC9-DEAF5DF1F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ABC7CBA-C90F-0148-A938-E9CDE32F6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3E-83AF-9646-AAA6-33DEF233BF75}" type="datetimeFigureOut">
              <a:rPr kumimoji="1" lang="zh-CN" altLang="en-US" smtClean="0"/>
              <a:t>2020/6/17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96FB25D-B4DC-C24F-92A5-4B64E165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98D273-14C5-5E44-B011-486A2CA13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750B-E6C3-5043-961D-4698891D2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22617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2514E0-B181-D841-B27F-9E3E7521C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5441890-6199-3D40-9C55-027D3F060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2CC09E-61CB-3147-AA12-96E083795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3E-83AF-9646-AAA6-33DEF233BF75}" type="datetimeFigureOut">
              <a:rPr kumimoji="1" lang="zh-CN" altLang="en-US" smtClean="0"/>
              <a:t>2020/6/17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7947D4-8F53-E948-99FB-402B31214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6859CE3-B1E2-DE4E-8AC8-C2078188D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750B-E6C3-5043-961D-4698891D2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8438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07B9B5-8EBA-3D4E-BBCB-B47CD66D7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AE783EC-19C1-F147-A1BF-CA22CEC5B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4207C4-E22E-5A46-83FE-A183F2FE9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3E-83AF-9646-AAA6-33DEF233BF75}" type="datetimeFigureOut">
              <a:rPr kumimoji="1" lang="zh-CN" altLang="en-US" smtClean="0"/>
              <a:t>2020/6/17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06CF73-84C4-AB4B-9834-B3CBE05D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1BB3DEF-34CB-4D47-B794-D13F4009D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750B-E6C3-5043-961D-4698891D2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631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2179F0-8667-7541-ADD8-2729E69D9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C8D9895-8FA7-2F4D-BC30-7E3D3638F5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45CA5EF-1BB5-EA43-B6D6-2B2129D56C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BC6D228-8044-804F-A249-3D27DABBA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3E-83AF-9646-AAA6-33DEF233BF75}" type="datetimeFigureOut">
              <a:rPr kumimoji="1" lang="zh-CN" altLang="en-US" smtClean="0"/>
              <a:t>2020/6/17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BC86CEE-D8B7-D04F-8320-8460C363B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9475CE2-7BF5-754C-B8C6-53EFC959C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750B-E6C3-5043-961D-4698891D2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4956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F1ACC7-1297-1940-83B0-175E68C80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1F5A0DB-E47C-2D46-94D8-53319D9CE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4C1E532-D673-9A48-9B20-B9F867F95A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427017F-F7B4-3D48-8C4A-33116F5D7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F1C96C9-49A5-5941-BD85-AAA51C9C60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8B3E464-89B6-FC42-8FFB-A7B355847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3E-83AF-9646-AAA6-33DEF233BF75}" type="datetimeFigureOut">
              <a:rPr kumimoji="1" lang="zh-CN" altLang="en-US" smtClean="0"/>
              <a:t>2020/6/17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414AD0A-9C8D-C249-9DE0-371121507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C7816C5-05C5-A948-8A3A-19C2BB12B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750B-E6C3-5043-961D-4698891D2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68462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8DDD67-EB86-AC4D-9D6A-E611D8271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01C927C-46E7-2445-B33C-C5BB11D56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3E-83AF-9646-AAA6-33DEF233BF75}" type="datetimeFigureOut">
              <a:rPr kumimoji="1" lang="zh-CN" altLang="en-US" smtClean="0"/>
              <a:t>2020/6/17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64F07D7-36F1-B64C-8469-58E9D4B5D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055411B-9F45-A745-B728-885DDA73F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750B-E6C3-5043-961D-4698891D2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36339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56E6CF1-11D9-534F-84AB-ABCB2BA8D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3E-83AF-9646-AAA6-33DEF233BF75}" type="datetimeFigureOut">
              <a:rPr kumimoji="1" lang="zh-CN" altLang="en-US" smtClean="0"/>
              <a:t>2020/6/17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A92CA10-5B1F-2746-8CF7-95FB6FC02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71E1A0F-7340-8444-BD22-6DF4F536D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750B-E6C3-5043-961D-4698891D2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0360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E8E9BB-8C93-E942-B6F7-F66D942E8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9A541E3-92F1-9241-B27A-4D2BF0C92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BF567BC-7E69-0B46-9357-C916FA086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ACE9921-606B-E24E-A62E-CB835DD18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3E-83AF-9646-AAA6-33DEF233BF75}" type="datetimeFigureOut">
              <a:rPr kumimoji="1" lang="zh-CN" altLang="en-US" smtClean="0"/>
              <a:t>2020/6/17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F23B39E-3D21-1048-B705-C24491B31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870D2BD-610A-DC4D-8F9F-A0C8DC6F7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750B-E6C3-5043-961D-4698891D2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68099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30537D-2841-7A40-B528-7429E67AF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93955DC-6AFC-B242-A9A6-4128FF681B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DD2FE79-70F1-5548-ADF1-10D7F401B5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409FF1E-7C3A-9B4C-A577-9B99B1F29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3E-83AF-9646-AAA6-33DEF233BF75}" type="datetimeFigureOut">
              <a:rPr kumimoji="1" lang="zh-CN" altLang="en-US" smtClean="0"/>
              <a:t>2020/6/17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A9E620D-B7CC-EC44-89E7-0B705DC76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5C74FB5-11EF-5F49-BF76-9CBD345EB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750B-E6C3-5043-961D-4698891D2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0703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49447F7-7936-024C-916B-7FEDD9DA7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699DAE4-2B95-6346-B837-604AD1904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 dirty="0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695832-4D55-D647-ABD1-F4828AE4E6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8FF3E-83AF-9646-AAA6-33DEF233BF75}" type="datetimeFigureOut">
              <a:rPr kumimoji="1" lang="zh-CN" altLang="en-US" smtClean="0"/>
              <a:t>2020/6/17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0199AF0-6AFE-0247-B752-D6CDD1C1A1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94F82DD-D35C-0B42-AA8A-95C356BF4D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C750B-E6C3-5043-961D-4698891D2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55136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4400" b="1" kern="1200">
          <a:solidFill>
            <a:schemeClr val="tx1"/>
          </a:solidFill>
          <a:latin typeface="Times New Roman" panose="02020603050405020304" pitchFamily="18" charset="0"/>
          <a:ea typeface="Source Han Serif CN" panose="02020400000000000000" pitchFamily="18" charset="-128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3200" b="1" kern="1200">
          <a:solidFill>
            <a:schemeClr val="tx1"/>
          </a:solidFill>
          <a:latin typeface="Times New Roman" panose="02020603050405020304" pitchFamily="18" charset="0"/>
          <a:ea typeface="Source Han Serif CN" panose="02020400000000000000" pitchFamily="18" charset="-128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57E222-720F-6C4F-9FA0-B3B1E73FA7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/>
              <a:t>7.12</a:t>
            </a:r>
            <a:r>
              <a:rPr kumimoji="1" lang="zh-CN" altLang="en-US" dirty="0"/>
              <a:t>工程费用的控制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89CD41D-81D3-3D44-8E17-0ED356EACC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CN" altLang="en-US" dirty="0"/>
              <a:t>李高扬 副教授</a:t>
            </a:r>
          </a:p>
        </p:txBody>
      </p:sp>
    </p:spTree>
    <p:extLst>
      <p:ext uri="{BB962C8B-B14F-4D97-AF65-F5344CB8AC3E}">
        <p14:creationId xmlns:p14="http://schemas.microsoft.com/office/powerpoint/2010/main" val="931264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897BEF-422C-824B-BD19-A332990F2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进度偏差</a:t>
            </a:r>
            <a:r>
              <a:rPr lang="zh-CN" altLang="en-US" dirty="0"/>
              <a:t>（</a:t>
            </a:r>
            <a:r>
              <a:rPr lang="en-US" altLang="zh-CN" dirty="0"/>
              <a:t>SV</a:t>
            </a:r>
            <a:r>
              <a:rPr lang="zh-CN" altLang="en-US" dirty="0"/>
              <a:t>）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DA9C8E70-D94F-8640-9361-5D0C9EB3E9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267184"/>
              </p:ext>
            </p:extLst>
          </p:nvPr>
        </p:nvGraphicFramePr>
        <p:xfrm>
          <a:off x="838200" y="1825625"/>
          <a:ext cx="7446818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0006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59D74E-6526-9341-9A5E-91053A0CE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进度偏差</a:t>
            </a:r>
            <a:r>
              <a:rPr lang="zh-CN" altLang="en-US" dirty="0"/>
              <a:t>（</a:t>
            </a:r>
            <a:r>
              <a:rPr lang="en-US" altLang="zh-CN" dirty="0"/>
              <a:t>SV</a:t>
            </a:r>
            <a:r>
              <a:rPr lang="zh-CN" altLang="en-US" dirty="0"/>
              <a:t>）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586BC0B-1844-AE4B-94F5-0643A0F06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SV</a:t>
            </a:r>
            <a:r>
              <a:rPr lang="en-US" altLang="zh-CN" kern="100" dirty="0">
                <a:ea typeface="宋体" panose="02010600030101010101" pitchFamily="2" charset="-122"/>
              </a:rPr>
              <a:t>&gt;</a:t>
            </a:r>
            <a:r>
              <a:rPr lang="en-US" altLang="zh-CN" dirty="0"/>
              <a:t>0</a:t>
            </a:r>
            <a:r>
              <a:rPr lang="zh-CN" altLang="en-US" dirty="0"/>
              <a:t>，</a:t>
            </a:r>
            <a:r>
              <a:rPr lang="zh-CN" altLang="zh-CN" dirty="0"/>
              <a:t>进度超前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en-US" altLang="zh-CN" dirty="0"/>
              <a:t>SV</a:t>
            </a:r>
            <a:r>
              <a:rPr lang="en-US" altLang="zh-CN" kern="100" dirty="0">
                <a:ea typeface="宋体" panose="02010600030101010101" pitchFamily="2" charset="-122"/>
              </a:rPr>
              <a:t>&lt; </a:t>
            </a:r>
            <a:r>
              <a:rPr lang="en-US" altLang="zh-CN" dirty="0"/>
              <a:t>0</a:t>
            </a:r>
            <a:r>
              <a:rPr lang="zh-CN" altLang="en-US" dirty="0"/>
              <a:t>，</a:t>
            </a:r>
            <a:r>
              <a:rPr lang="zh-CN" altLang="zh-CN" dirty="0"/>
              <a:t>进度拖后</a:t>
            </a:r>
            <a:r>
              <a:rPr lang="zh-CN" altLang="en-US" dirty="0"/>
              <a:t>。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96498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5CF3A3-9EA3-7D44-8E84-0EDFE1A23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费用绩效指数</a:t>
            </a:r>
            <a:r>
              <a:rPr lang="zh-CN" altLang="en-US" dirty="0"/>
              <a:t>（</a:t>
            </a:r>
            <a:r>
              <a:rPr lang="en-US" altLang="zh-CN" dirty="0"/>
              <a:t>CPI</a:t>
            </a:r>
            <a:r>
              <a:rPr lang="zh-CN" altLang="en-US" dirty="0"/>
              <a:t>）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FE51FC-3625-2048-BA57-16EBC3566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832273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zh-CN" dirty="0"/>
              <a:t>费用绩效指数</a:t>
            </a:r>
            <a:r>
              <a:rPr lang="en-US" altLang="zh-CN" dirty="0"/>
              <a:t>CPI</a:t>
            </a:r>
            <a:r>
              <a:rPr lang="en-US" altLang="zh-CN" b="0" dirty="0"/>
              <a:t>=</a:t>
            </a:r>
            <a:r>
              <a:rPr lang="zh-CN" altLang="zh-CN" b="0" dirty="0"/>
              <a:t>已完工程计划费用（</a:t>
            </a:r>
            <a:r>
              <a:rPr lang="en-US" altLang="zh-CN" b="0" dirty="0"/>
              <a:t>BCWP</a:t>
            </a:r>
            <a:r>
              <a:rPr lang="zh-CN" altLang="zh-CN" b="0" dirty="0"/>
              <a:t>）</a:t>
            </a:r>
            <a:r>
              <a:rPr lang="en-US" altLang="zh-CN" b="0" dirty="0"/>
              <a:t>/</a:t>
            </a:r>
            <a:r>
              <a:rPr lang="zh-CN" altLang="zh-CN" b="0" dirty="0"/>
              <a:t>已完工程的实际费用（</a:t>
            </a:r>
            <a:r>
              <a:rPr lang="en-US" altLang="zh-CN" b="0" dirty="0"/>
              <a:t>ACWP</a:t>
            </a:r>
            <a:r>
              <a:rPr lang="zh-CN" altLang="zh-CN" b="0" dirty="0"/>
              <a:t>）</a:t>
            </a:r>
            <a:endParaRPr lang="en-US" altLang="zh-CN" b="0" dirty="0"/>
          </a:p>
          <a:p>
            <a:r>
              <a:rPr lang="en-US" altLang="zh-CN" dirty="0"/>
              <a:t>CPI</a:t>
            </a:r>
            <a:r>
              <a:rPr lang="en-US" altLang="zh-CN" kern="100" dirty="0">
                <a:ea typeface="宋体" panose="02010600030101010101" pitchFamily="2" charset="-122"/>
              </a:rPr>
              <a:t> &gt;</a:t>
            </a:r>
            <a:r>
              <a:rPr lang="en-US" altLang="zh-CN" dirty="0"/>
              <a:t>1</a:t>
            </a:r>
            <a:r>
              <a:rPr lang="zh-CN" altLang="en-US" dirty="0"/>
              <a:t>，</a:t>
            </a:r>
            <a:r>
              <a:rPr lang="zh-CN" altLang="zh-CN" dirty="0"/>
              <a:t>超支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en-US" altLang="zh-CN" dirty="0"/>
              <a:t>CPI</a:t>
            </a:r>
            <a:r>
              <a:rPr lang="en-US" altLang="zh-CN" kern="100" dirty="0">
                <a:ea typeface="宋体" panose="02010600030101010101" pitchFamily="2" charset="-122"/>
              </a:rPr>
              <a:t> &lt;</a:t>
            </a:r>
            <a:r>
              <a:rPr lang="en-US" altLang="zh-CN" dirty="0"/>
              <a:t>1</a:t>
            </a:r>
            <a:r>
              <a:rPr lang="zh-CN" altLang="en-US" dirty="0"/>
              <a:t>，</a:t>
            </a:r>
            <a:r>
              <a:rPr lang="zh-CN" altLang="zh-CN" dirty="0"/>
              <a:t>节支</a:t>
            </a:r>
            <a:r>
              <a:rPr lang="zh-CN" altLang="en-US" dirty="0"/>
              <a:t>。</a:t>
            </a:r>
            <a:r>
              <a:rPr lang="zh-CN" altLang="zh-CN" dirty="0">
                <a:effectLst/>
              </a:rPr>
              <a:t> </a:t>
            </a:r>
            <a:endParaRPr lang="en-US" altLang="zh-CN" dirty="0"/>
          </a:p>
          <a:p>
            <a:pPr marL="0" indent="0">
              <a:buNone/>
            </a:pPr>
            <a:r>
              <a:rPr lang="zh-CN" altLang="zh-CN" dirty="0">
                <a:effectLst/>
              </a:rPr>
              <a:t> </a:t>
            </a:r>
            <a:endParaRPr lang="zh-CN" altLang="zh-CN" b="0" dirty="0"/>
          </a:p>
        </p:txBody>
      </p:sp>
    </p:spTree>
    <p:extLst>
      <p:ext uri="{BB962C8B-B14F-4D97-AF65-F5344CB8AC3E}">
        <p14:creationId xmlns:p14="http://schemas.microsoft.com/office/powerpoint/2010/main" val="1860024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DC59A8-3C96-D840-A166-D7ADFE1D8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进度绩效指数</a:t>
            </a:r>
            <a:r>
              <a:rPr lang="zh-CN" altLang="en-US" dirty="0"/>
              <a:t>（</a:t>
            </a:r>
            <a:r>
              <a:rPr lang="en-US" altLang="zh-CN" dirty="0"/>
              <a:t>SPI</a:t>
            </a:r>
            <a:r>
              <a:rPr lang="zh-CN" altLang="en-US" dirty="0"/>
              <a:t>）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8739C4-1021-F84C-B5F0-80F5E14F1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zh-CN" dirty="0"/>
              <a:t>进度绩效指数</a:t>
            </a:r>
            <a:r>
              <a:rPr lang="en-US" altLang="zh-CN" dirty="0"/>
              <a:t>SPI</a:t>
            </a:r>
          </a:p>
          <a:p>
            <a:pPr marL="0" indent="0">
              <a:buNone/>
            </a:pPr>
            <a:r>
              <a:rPr lang="en-US" altLang="zh-CN" b="0" dirty="0"/>
              <a:t>=</a:t>
            </a:r>
            <a:r>
              <a:rPr lang="zh-CN" altLang="zh-CN" b="0" dirty="0"/>
              <a:t>已完工程计划费用（</a:t>
            </a:r>
            <a:r>
              <a:rPr lang="en-US" altLang="zh-CN" b="0" dirty="0"/>
              <a:t>BCWP</a:t>
            </a:r>
            <a:r>
              <a:rPr lang="zh-CN" altLang="en-US" b="0" dirty="0"/>
              <a:t>）</a:t>
            </a:r>
            <a:r>
              <a:rPr lang="en-US" altLang="zh-CN" b="0" dirty="0"/>
              <a:t>/</a:t>
            </a:r>
            <a:r>
              <a:rPr lang="zh-CN" altLang="zh-CN" b="0" dirty="0"/>
              <a:t>计划工程计划费（</a:t>
            </a:r>
            <a:r>
              <a:rPr lang="en-US" altLang="zh-CN" b="0" dirty="0"/>
              <a:t>BCWS</a:t>
            </a:r>
            <a:r>
              <a:rPr lang="zh-CN" altLang="zh-CN" b="0" dirty="0"/>
              <a:t>）</a:t>
            </a:r>
            <a:endParaRPr lang="en-US" altLang="zh-CN" b="0" dirty="0"/>
          </a:p>
          <a:p>
            <a:pPr marL="0" indent="0">
              <a:buNone/>
            </a:pPr>
            <a:r>
              <a:rPr lang="en-US" altLang="zh-CN" b="0" dirty="0"/>
              <a:t>=</a:t>
            </a:r>
            <a:r>
              <a:rPr lang="zh-CN" altLang="zh-CN" b="0" dirty="0"/>
              <a:t>（已完工程量×计划单价）</a:t>
            </a:r>
            <a:r>
              <a:rPr lang="en-US" altLang="zh-CN" b="0" dirty="0"/>
              <a:t>/</a:t>
            </a:r>
            <a:r>
              <a:rPr lang="zh-CN" altLang="zh-CN" b="0" dirty="0"/>
              <a:t>（计划工程量×计划单价）</a:t>
            </a:r>
            <a:endParaRPr lang="en-US" altLang="zh-CN" b="0" dirty="0"/>
          </a:p>
          <a:p>
            <a:r>
              <a:rPr lang="en-US" altLang="zh-CN" dirty="0"/>
              <a:t>SPI</a:t>
            </a:r>
            <a:r>
              <a:rPr lang="en-US" altLang="zh-CN" kern="100" dirty="0">
                <a:ea typeface="宋体" panose="02010600030101010101" pitchFamily="2" charset="-122"/>
              </a:rPr>
              <a:t> &lt;</a:t>
            </a:r>
            <a:r>
              <a:rPr lang="en-US" altLang="zh-CN" dirty="0"/>
              <a:t>1</a:t>
            </a:r>
            <a:r>
              <a:rPr lang="zh-CN" altLang="en-US" dirty="0"/>
              <a:t>，</a:t>
            </a:r>
            <a:r>
              <a:rPr lang="zh-CN" altLang="zh-CN" dirty="0"/>
              <a:t>实际进度比计划进度拖后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en-US" altLang="zh-CN" dirty="0"/>
              <a:t>SPI</a:t>
            </a:r>
            <a:r>
              <a:rPr lang="en-US" altLang="zh-CN" kern="100" dirty="0">
                <a:ea typeface="宋体" panose="02010600030101010101" pitchFamily="2" charset="-122"/>
              </a:rPr>
              <a:t> &gt;</a:t>
            </a:r>
            <a:r>
              <a:rPr lang="en-US" altLang="zh-CN" dirty="0"/>
              <a:t>1</a:t>
            </a:r>
            <a:r>
              <a:rPr lang="zh-CN" altLang="en-US" dirty="0"/>
              <a:t>，</a:t>
            </a:r>
            <a:r>
              <a:rPr lang="zh-CN" altLang="zh-CN" dirty="0"/>
              <a:t>实际进度比计划进度快</a:t>
            </a:r>
            <a:r>
              <a:rPr lang="zh-CN" altLang="en-US" dirty="0"/>
              <a:t>。</a:t>
            </a:r>
            <a:r>
              <a:rPr lang="zh-CN" altLang="zh-CN" dirty="0">
                <a:effectLst/>
              </a:rPr>
              <a:t> </a:t>
            </a:r>
            <a:endParaRPr lang="en-US" altLang="zh-CN" dirty="0"/>
          </a:p>
          <a:p>
            <a:pPr marL="0" indent="0">
              <a:buNone/>
            </a:pPr>
            <a:endParaRPr lang="en-US" altLang="zh-CN" b="0" dirty="0"/>
          </a:p>
          <a:p>
            <a:pPr marL="0" indent="0">
              <a:buNone/>
            </a:pPr>
            <a:endParaRPr lang="zh-CN" altLang="zh-CN" b="0" dirty="0"/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75807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0F1E30-F1D8-C445-AE86-F9C98460B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偏差分析</a:t>
            </a:r>
            <a:r>
              <a:rPr lang="zh-CN" altLang="en-US" dirty="0"/>
              <a:t>的两种情况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31799447-B707-304F-8D44-A2EF57BD35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1453714"/>
              </p:ext>
            </p:extLst>
          </p:nvPr>
        </p:nvGraphicFramePr>
        <p:xfrm>
          <a:off x="-1461654" y="169068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7115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CA9632-12C9-764D-9E78-B437A3F09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局部偏差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12C5372-5EEA-9C47-BA5A-14F1024EC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19109" cy="4351338"/>
          </a:xfrm>
        </p:spPr>
        <p:txBody>
          <a:bodyPr/>
          <a:lstStyle/>
          <a:p>
            <a:r>
              <a:rPr lang="zh-CN" altLang="zh-CN" dirty="0"/>
              <a:t>相对于总项目的造价而言，指各单项工程，单位工程和分部分项工程的偏差；</a:t>
            </a:r>
            <a:r>
              <a:rPr lang="zh-CN" altLang="zh-CN" dirty="0">
                <a:effectLst/>
              </a:rPr>
              <a:t> </a:t>
            </a:r>
            <a:endParaRPr lang="en-US" altLang="zh-CN" dirty="0">
              <a:effectLst/>
            </a:endParaRPr>
          </a:p>
          <a:p>
            <a:r>
              <a:rPr lang="zh-CN" altLang="zh-CN" dirty="0"/>
              <a:t>相对于项目实施的时间而言，指每一控制周期所发生的造价偏差。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81577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CA9632-12C9-764D-9E78-B437A3F09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累积偏差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12C5372-5EEA-9C47-BA5A-14F1024EC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51618" cy="4351338"/>
          </a:xfrm>
        </p:spPr>
        <p:txBody>
          <a:bodyPr/>
          <a:lstStyle/>
          <a:p>
            <a:r>
              <a:rPr lang="zh-CN" altLang="zh-CN" dirty="0"/>
              <a:t>在项目已经实施的时间内累计发生的偏差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zh-CN" dirty="0"/>
              <a:t>对局部偏差和累计偏差都要进行分析</a:t>
            </a:r>
            <a:r>
              <a:rPr lang="zh-CN" altLang="en-US" dirty="0"/>
              <a:t>。</a:t>
            </a:r>
            <a:r>
              <a:rPr lang="zh-CN" altLang="zh-CN" dirty="0">
                <a:effectLst/>
              </a:rPr>
              <a:t>  </a:t>
            </a:r>
            <a:endParaRPr kumimoji="1"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988F751-877A-9D4E-9FDD-B07A6FDECB6A}"/>
              </a:ext>
            </a:extLst>
          </p:cNvPr>
          <p:cNvSpPr txBox="1"/>
          <p:nvPr/>
        </p:nvSpPr>
        <p:spPr>
          <a:xfrm>
            <a:off x="-3380509" y="111667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68538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E67BCC-E22F-F94F-82A6-0930E9BFA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累计偏差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F4440F4-6FB4-5C46-B2C8-B82896C94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以局部偏差分析作为基础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zh-CN" altLang="zh-CN" dirty="0"/>
              <a:t>对局部偏差分析的结果进行综合分析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zh-CN" altLang="zh-CN" dirty="0"/>
              <a:t>对造价控制工作在较大范围内具有指导作用</a:t>
            </a:r>
            <a:r>
              <a:rPr lang="zh-CN" altLang="en-US" dirty="0"/>
              <a:t>。</a:t>
            </a:r>
            <a:r>
              <a:rPr lang="zh-CN" altLang="zh-CN" dirty="0">
                <a:effectLst/>
              </a:rPr>
              <a:t> 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025217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2DD18D-971C-4140-92A1-8D38A78AD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绝对偏差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8958999-1B72-5842-8C6E-09E047F02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zh-CN" dirty="0"/>
              <a:t>指费用实际值与造价计划值比较所得的差额</a:t>
            </a:r>
            <a:r>
              <a:rPr lang="zh-CN" altLang="en-US" dirty="0"/>
              <a:t>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45616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E44075-41DB-3B47-BE17-3539C5852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相对偏差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62612B9-84F4-B94E-AC67-81C4F0FEB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143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CN" altLang="zh-CN" dirty="0"/>
              <a:t>偏差的相对数或比例数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buNone/>
            </a:pPr>
            <a:r>
              <a:rPr lang="zh-CN" altLang="zh-CN" b="0" dirty="0"/>
              <a:t>费用相对偏差</a:t>
            </a:r>
            <a:endParaRPr lang="en-US" altLang="zh-CN" b="0" dirty="0"/>
          </a:p>
          <a:p>
            <a:pPr marL="0" indent="0">
              <a:buNone/>
            </a:pPr>
            <a:r>
              <a:rPr lang="en-US" altLang="zh-CN" b="0" dirty="0"/>
              <a:t>=</a:t>
            </a:r>
            <a:r>
              <a:rPr lang="zh-CN" altLang="zh-CN" b="0" dirty="0"/>
              <a:t>绝对偏差</a:t>
            </a:r>
            <a:r>
              <a:rPr lang="en-US" altLang="zh-CN" b="0" dirty="0"/>
              <a:t>/</a:t>
            </a:r>
            <a:r>
              <a:rPr lang="zh-CN" altLang="zh-CN" b="0" dirty="0"/>
              <a:t>费用的计划值</a:t>
            </a:r>
            <a:endParaRPr lang="en-US" altLang="zh-CN" b="0" dirty="0"/>
          </a:p>
          <a:p>
            <a:pPr marL="0" indent="0">
              <a:buNone/>
            </a:pPr>
            <a:r>
              <a:rPr lang="en-US" altLang="zh-CN" b="0" dirty="0"/>
              <a:t>=</a:t>
            </a:r>
            <a:r>
              <a:rPr lang="zh-CN" altLang="zh-CN" b="0" dirty="0"/>
              <a:t>（费用实际值—费用计划值）</a:t>
            </a:r>
            <a:r>
              <a:rPr lang="en-US" altLang="zh-CN" b="0" dirty="0"/>
              <a:t>/</a:t>
            </a:r>
            <a:r>
              <a:rPr lang="zh-CN" altLang="zh-CN" b="0" dirty="0"/>
              <a:t>费用计划值</a:t>
            </a:r>
            <a:endParaRPr lang="en-US" altLang="zh-CN" b="0" dirty="0"/>
          </a:p>
          <a:p>
            <a:r>
              <a:rPr lang="zh-CN" altLang="zh-CN" dirty="0"/>
              <a:t>正值表示费用超支</a:t>
            </a:r>
            <a:endParaRPr lang="en-US" altLang="zh-CN" dirty="0"/>
          </a:p>
          <a:p>
            <a:r>
              <a:rPr lang="zh-CN" altLang="zh-CN" dirty="0"/>
              <a:t>负值表示费用节约</a:t>
            </a:r>
            <a:r>
              <a:rPr lang="zh-CN" altLang="zh-CN" dirty="0">
                <a:effectLst/>
              </a:rPr>
              <a:t> </a:t>
            </a:r>
            <a:endParaRPr lang="zh-CN" altLang="zh-CN" b="0" dirty="0"/>
          </a:p>
          <a:p>
            <a:pPr marL="0" indent="0">
              <a:buNone/>
            </a:pP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90594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234B1F05-A1DA-ED4F-9A04-22298ED06B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7582354"/>
              </p:ext>
            </p:extLst>
          </p:nvPr>
        </p:nvGraphicFramePr>
        <p:xfrm>
          <a:off x="838200" y="96664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直线箭头连接符 5">
            <a:extLst>
              <a:ext uri="{FF2B5EF4-FFF2-40B4-BE49-F238E27FC236}">
                <a16:creationId xmlns:a16="http://schemas.microsoft.com/office/drawing/2014/main" id="{AB8B0CC4-08A6-764E-B4AA-86BD55FE0F50}"/>
              </a:ext>
            </a:extLst>
          </p:cNvPr>
          <p:cNvCxnSpPr/>
          <p:nvPr/>
        </p:nvCxnSpPr>
        <p:spPr>
          <a:xfrm>
            <a:off x="3269673" y="4073239"/>
            <a:ext cx="4433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线箭头连接符 6">
            <a:extLst>
              <a:ext uri="{FF2B5EF4-FFF2-40B4-BE49-F238E27FC236}">
                <a16:creationId xmlns:a16="http://schemas.microsoft.com/office/drawing/2014/main" id="{7CF306F3-33FB-7845-87F8-581339A4A87C}"/>
              </a:ext>
            </a:extLst>
          </p:cNvPr>
          <p:cNvCxnSpPr/>
          <p:nvPr/>
        </p:nvCxnSpPr>
        <p:spPr>
          <a:xfrm>
            <a:off x="6096000" y="4059385"/>
            <a:ext cx="4433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>
            <a:extLst>
              <a:ext uri="{FF2B5EF4-FFF2-40B4-BE49-F238E27FC236}">
                <a16:creationId xmlns:a16="http://schemas.microsoft.com/office/drawing/2014/main" id="{B2643ABD-BF88-2843-8D40-F85401852C54}"/>
              </a:ext>
            </a:extLst>
          </p:cNvPr>
          <p:cNvCxnSpPr/>
          <p:nvPr/>
        </p:nvCxnSpPr>
        <p:spPr>
          <a:xfrm>
            <a:off x="8575963" y="4073239"/>
            <a:ext cx="4433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7284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A48B9C-91F7-6C4E-BA94-790FE642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绝对偏差</a:t>
            </a:r>
            <a:r>
              <a:rPr lang="zh-CN" altLang="en-US" dirty="0"/>
              <a:t>和相对偏差</a:t>
            </a:r>
            <a:endParaRPr kumimoji="1"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F6214F57-B5F1-A74D-A4D8-46E0B01B50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1850052"/>
              </p:ext>
            </p:extLst>
          </p:nvPr>
        </p:nvGraphicFramePr>
        <p:xfrm>
          <a:off x="727364" y="2078181"/>
          <a:ext cx="9358745" cy="3462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699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7F22AD-51CB-4748-B9E1-FC21EAA71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偏差分析方法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20CD78CE-EA90-464F-8F9F-B92EC895E9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0118750"/>
              </p:ext>
            </p:extLst>
          </p:nvPr>
        </p:nvGraphicFramePr>
        <p:xfrm>
          <a:off x="-1433945" y="190875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84726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8C1840-B997-6A4E-9E09-D235B9C0C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横道图法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538584-4E23-DD45-88F5-19E8691CC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28855" cy="4351338"/>
          </a:xfrm>
        </p:spPr>
        <p:txBody>
          <a:bodyPr/>
          <a:lstStyle/>
          <a:p>
            <a:r>
              <a:rPr lang="zh-CN" altLang="zh-CN" dirty="0"/>
              <a:t>用不同的横道，标识已完工程的实际投资、计划工程的计划投资和已完工程的计划投资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zh-CN" altLang="zh-CN" dirty="0"/>
              <a:t>横道的长度与它们的数值是成正比的</a:t>
            </a:r>
            <a:r>
              <a:rPr lang="zh-CN" altLang="en-US" dirty="0"/>
              <a:t>。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4938434-4908-5A48-8200-92FB70A66EF0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8999" y="1459229"/>
            <a:ext cx="4315691" cy="44982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F9BF83A8-4EF5-C246-81D8-3B674DCB662A}"/>
              </a:ext>
            </a:extLst>
          </p:cNvPr>
          <p:cNvSpPr/>
          <p:nvPr/>
        </p:nvSpPr>
        <p:spPr>
          <a:xfrm>
            <a:off x="8451273" y="5289261"/>
            <a:ext cx="3103417" cy="668193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793418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7D07C0-D86E-E949-84B8-40D69782E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横道图</a:t>
            </a:r>
            <a:r>
              <a:rPr lang="zh-CN" altLang="en-US" dirty="0"/>
              <a:t>特点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651101-975A-414C-B27E-7DBC412F1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简单直观，便于掌握工程费用的全貌。</a:t>
            </a:r>
            <a:endParaRPr lang="en-US" altLang="zh-CN" dirty="0"/>
          </a:p>
          <a:p>
            <a:r>
              <a:rPr lang="zh-CN" altLang="zh-CN" dirty="0"/>
              <a:t>反映的信息量比较少</a:t>
            </a:r>
            <a:r>
              <a:rPr lang="zh-CN" altLang="en-US" dirty="0"/>
              <a:t>，</a:t>
            </a:r>
            <a:r>
              <a:rPr lang="zh-CN" altLang="zh-CN" dirty="0"/>
              <a:t>具有一定的局限性</a:t>
            </a:r>
            <a:r>
              <a:rPr lang="zh-CN" altLang="en-US" dirty="0"/>
              <a:t>。</a:t>
            </a:r>
            <a:r>
              <a:rPr lang="zh-CN" altLang="zh-CN" dirty="0">
                <a:effectLst/>
              </a:rPr>
              <a:t> 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57540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A78D78-5B1F-9D42-8192-63DDE805F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表格法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714C005-B139-A74E-9368-AF7A651B6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F5276479-55C9-2E4A-9DC1-EE11E092E624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199" y="1825625"/>
            <a:ext cx="6920345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832C65C5-3620-BF4C-8C74-9E50CB20610D}"/>
              </a:ext>
            </a:extLst>
          </p:cNvPr>
          <p:cNvSpPr/>
          <p:nvPr/>
        </p:nvSpPr>
        <p:spPr>
          <a:xfrm>
            <a:off x="838200" y="1690688"/>
            <a:ext cx="1960418" cy="4737821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539953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11DAE4-DDD8-A843-A136-057895FA5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表格法</a:t>
            </a:r>
            <a:r>
              <a:rPr lang="zh-CN" altLang="en-US" dirty="0"/>
              <a:t>的特点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F35CE0-BA49-F641-9136-EE23D5F10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灵活、适用性强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zh-CN" altLang="zh-CN" dirty="0"/>
              <a:t>节约大量的人力，提高数据处理的速度</a:t>
            </a:r>
            <a:r>
              <a:rPr lang="zh-CN" altLang="en-US" dirty="0"/>
              <a:t>。</a:t>
            </a:r>
            <a:r>
              <a:rPr lang="zh-CN" altLang="zh-CN" dirty="0">
                <a:effectLst/>
              </a:rPr>
              <a:t> 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082306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49345E-F278-7040-9F91-DC5C68163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曲线法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130F2D4-7448-CA4B-936F-399D4BE62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67200" cy="4351338"/>
          </a:xfrm>
        </p:spPr>
        <p:txBody>
          <a:bodyPr/>
          <a:lstStyle/>
          <a:p>
            <a:r>
              <a:rPr lang="zh-CN" altLang="zh-CN" dirty="0"/>
              <a:t>用费用累计曲线，来分析费用偏差和进度偏差的一种方法</a:t>
            </a:r>
            <a:r>
              <a:rPr lang="zh-CN" altLang="en-US" dirty="0"/>
              <a:t>。</a:t>
            </a:r>
            <a:r>
              <a:rPr lang="zh-CN" altLang="zh-CN" dirty="0">
                <a:effectLst/>
              </a:rPr>
              <a:t> </a:t>
            </a:r>
            <a:endParaRPr lang="en-US" altLang="zh-CN" dirty="0">
              <a:effectLst/>
            </a:endParaRPr>
          </a:p>
          <a:p>
            <a:r>
              <a:rPr lang="zh-CN" altLang="zh-CN" dirty="0"/>
              <a:t>形象直观</a:t>
            </a:r>
            <a:r>
              <a:rPr lang="zh-CN" altLang="en-US" dirty="0"/>
              <a:t>。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6EFB374-B387-674C-AA51-F3268C333B2E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2702" y="1561553"/>
            <a:ext cx="5479473" cy="4432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BAC4C706-2C7F-2547-A8D1-54E7C04B8C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048797">
            <a:off x="6915447" y="367393"/>
            <a:ext cx="994485" cy="1046115"/>
          </a:xfrm>
          <a:prstGeom prst="rect">
            <a:avLst/>
          </a:prstGeom>
        </p:spPr>
      </p:pic>
      <p:sp>
        <p:nvSpPr>
          <p:cNvPr id="7" name="椭圆 6">
            <a:extLst>
              <a:ext uri="{FF2B5EF4-FFF2-40B4-BE49-F238E27FC236}">
                <a16:creationId xmlns:a16="http://schemas.microsoft.com/office/drawing/2014/main" id="{6A58BC9E-6AE3-9747-B537-973E968C351F}"/>
              </a:ext>
            </a:extLst>
          </p:cNvPr>
          <p:cNvSpPr/>
          <p:nvPr/>
        </p:nvSpPr>
        <p:spPr>
          <a:xfrm>
            <a:off x="9754940" y="1489613"/>
            <a:ext cx="829933" cy="1397503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422C2937-A95A-7D43-B716-C1399B77DD1C}"/>
              </a:ext>
            </a:extLst>
          </p:cNvPr>
          <p:cNvSpPr/>
          <p:nvPr/>
        </p:nvSpPr>
        <p:spPr>
          <a:xfrm rot="5400000">
            <a:off x="9156867" y="2509921"/>
            <a:ext cx="829933" cy="1397503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05477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E09EB3E7-A27F-C145-8299-FDED20E88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171878"/>
              </p:ext>
            </p:extLst>
          </p:nvPr>
        </p:nvGraphicFramePr>
        <p:xfrm>
          <a:off x="-1960418" y="177020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607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1C39CD-8420-114F-9877-ADB3533FD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计算费用偏差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1ADE6ADC-B1DA-AA47-A5F3-432B30AA88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1214730"/>
              </p:ext>
            </p:extLst>
          </p:nvPr>
        </p:nvGraphicFramePr>
        <p:xfrm>
          <a:off x="-2237509" y="1691121"/>
          <a:ext cx="11104418" cy="448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1165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03207D-7F62-9B46-AE6B-19C0FDD07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dirty="0"/>
              <a:t>拟完工程的计划费用（</a:t>
            </a:r>
            <a:r>
              <a:rPr lang="en-US" altLang="zh-CN" dirty="0"/>
              <a:t>BCWS</a:t>
            </a:r>
            <a:r>
              <a:rPr lang="zh-CN" altLang="zh-CN" dirty="0"/>
              <a:t>）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15750F-A6A3-F749-A452-15BD0048C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416636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zh-CN" dirty="0"/>
              <a:t>根据进度计划，在某一时间内应完成的工程量的计划费用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buNone/>
            </a:pPr>
            <a:r>
              <a:rPr lang="zh-CN" altLang="zh-CN" b="0" dirty="0"/>
              <a:t>拟完工程的计划费用</a:t>
            </a:r>
            <a:r>
              <a:rPr lang="en-US" altLang="zh-CN" b="0" dirty="0"/>
              <a:t>=</a:t>
            </a:r>
            <a:r>
              <a:rPr lang="zh-CN" altLang="zh-CN" b="0" dirty="0"/>
              <a:t>拟完工程量×计划单价</a:t>
            </a:r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3054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44ABA5-1BF8-EB4A-B8E9-7D9E0E1CD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已完工程的实际费用</a:t>
            </a:r>
            <a:r>
              <a:rPr lang="zh-CN" altLang="en-US" dirty="0"/>
              <a:t>（</a:t>
            </a:r>
            <a:r>
              <a:rPr lang="en-US" altLang="zh-CN" dirty="0"/>
              <a:t>ACWP</a:t>
            </a:r>
            <a:r>
              <a:rPr lang="zh-CN" altLang="en-US" dirty="0"/>
              <a:t>）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2BC3B3-DCD8-EE4B-9447-0E621369D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zh-CN" dirty="0"/>
              <a:t>实耗值</a:t>
            </a:r>
            <a:r>
              <a:rPr lang="zh-CN" altLang="en-US" dirty="0"/>
              <a:t>：</a:t>
            </a:r>
            <a:r>
              <a:rPr lang="zh-CN" altLang="zh-CN" dirty="0"/>
              <a:t>指某一时刻为止，已完成工程实际花费的总金额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buNone/>
            </a:pPr>
            <a:r>
              <a:rPr lang="zh-CN" altLang="zh-CN" b="0" dirty="0"/>
              <a:t>已完工程的实际费用</a:t>
            </a:r>
            <a:r>
              <a:rPr lang="en-US" altLang="zh-CN" b="0" dirty="0"/>
              <a:t>=</a:t>
            </a:r>
            <a:r>
              <a:rPr lang="zh-CN" altLang="zh-CN" b="0" dirty="0"/>
              <a:t>已完工程量×实际单价</a:t>
            </a:r>
            <a:r>
              <a:rPr lang="zh-CN" altLang="zh-CN" b="0" dirty="0">
                <a:effectLst/>
              </a:rPr>
              <a:t>   </a:t>
            </a:r>
            <a:endParaRPr kumimoji="1" lang="zh-CN" altLang="en-US" b="0" dirty="0"/>
          </a:p>
        </p:txBody>
      </p:sp>
    </p:spTree>
    <p:extLst>
      <p:ext uri="{BB962C8B-B14F-4D97-AF65-F5344CB8AC3E}">
        <p14:creationId xmlns:p14="http://schemas.microsoft.com/office/powerpoint/2010/main" val="1068829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44ABA5-1BF8-EB4A-B8E9-7D9E0E1CD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dirty="0"/>
              <a:t>已完工程的计划费用（</a:t>
            </a:r>
            <a:r>
              <a:rPr lang="en-US" altLang="zh-CN" dirty="0"/>
              <a:t> BCWP</a:t>
            </a:r>
            <a:r>
              <a:rPr lang="zh-CN" altLang="zh-CN" dirty="0"/>
              <a:t>）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2BC3B3-DCD8-EE4B-9447-0E621369D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822267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dirty="0"/>
              <a:t>为了更好地分析</a:t>
            </a:r>
            <a:r>
              <a:rPr lang="zh-CN" altLang="en-US" dirty="0"/>
              <a:t>以上</a:t>
            </a:r>
            <a:r>
              <a:rPr lang="zh-CN" altLang="zh-CN" dirty="0"/>
              <a:t>两种</a:t>
            </a:r>
            <a:r>
              <a:rPr lang="zh-CN" altLang="en-US" dirty="0"/>
              <a:t>费用</a:t>
            </a:r>
            <a:r>
              <a:rPr lang="zh-CN" altLang="zh-CN" dirty="0"/>
              <a:t>偏差而引入的参数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buNone/>
            </a:pPr>
            <a:r>
              <a:rPr lang="zh-CN" altLang="zh-CN" b="0" dirty="0"/>
              <a:t>已完工程的计划费用</a:t>
            </a:r>
            <a:r>
              <a:rPr lang="en-US" altLang="zh-CN" b="0" dirty="0"/>
              <a:t>=</a:t>
            </a:r>
            <a:r>
              <a:rPr lang="zh-CN" altLang="zh-CN" b="0" dirty="0"/>
              <a:t>已完工程量×计划单价</a:t>
            </a:r>
          </a:p>
          <a:p>
            <a:pPr marL="0" indent="0">
              <a:buNone/>
            </a:pPr>
            <a:endParaRPr kumimoji="1" lang="zh-CN" altLang="en-US" b="0" dirty="0"/>
          </a:p>
        </p:txBody>
      </p:sp>
    </p:spTree>
    <p:extLst>
      <p:ext uri="{BB962C8B-B14F-4D97-AF65-F5344CB8AC3E}">
        <p14:creationId xmlns:p14="http://schemas.microsoft.com/office/powerpoint/2010/main" val="2458885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内容占位符 5">
            <a:extLst>
              <a:ext uri="{FF2B5EF4-FFF2-40B4-BE49-F238E27FC236}">
                <a16:creationId xmlns:a16="http://schemas.microsoft.com/office/drawing/2014/main" id="{BB9062DD-8028-F644-B4D4-610FE1994A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07544"/>
              </p:ext>
            </p:extLst>
          </p:nvPr>
        </p:nvGraphicFramePr>
        <p:xfrm>
          <a:off x="838197" y="1825625"/>
          <a:ext cx="797329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标题 4">
            <a:extLst>
              <a:ext uri="{FF2B5EF4-FFF2-40B4-BE49-F238E27FC236}">
                <a16:creationId xmlns:a16="http://schemas.microsoft.com/office/drawing/2014/main" id="{A0DC340A-C069-BE47-84ED-7E8591A53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3226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590C77-7B4C-0C4F-974C-F0B54D7BE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赢得值法的</a:t>
            </a:r>
            <a:r>
              <a:rPr lang="en-US" altLang="zh-CN" dirty="0"/>
              <a:t>4</a:t>
            </a:r>
            <a:r>
              <a:rPr lang="zh-CN" altLang="zh-CN" dirty="0"/>
              <a:t>个评价指标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B33B3866-429F-9F43-A50E-79083F68D1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079995"/>
              </p:ext>
            </p:extLst>
          </p:nvPr>
        </p:nvGraphicFramePr>
        <p:xfrm>
          <a:off x="-2126673" y="169068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2942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FD6935A-11E2-554E-9671-6B08EDBBA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037" y="1253331"/>
            <a:ext cx="9109364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zh-CN" dirty="0"/>
              <a:t>费用偏差</a:t>
            </a:r>
            <a:r>
              <a:rPr lang="en-US" altLang="zh-CN" dirty="0"/>
              <a:t>CV</a:t>
            </a:r>
          </a:p>
          <a:p>
            <a:pPr marL="0" indent="0">
              <a:buNone/>
            </a:pPr>
            <a:r>
              <a:rPr lang="en-US" altLang="zh-CN" b="0" dirty="0"/>
              <a:t>=</a:t>
            </a:r>
            <a:r>
              <a:rPr lang="zh-CN" altLang="zh-CN" b="0" dirty="0"/>
              <a:t>已完工程的计划费用（</a:t>
            </a:r>
            <a:r>
              <a:rPr lang="en-US" altLang="zh-CN" b="0" dirty="0"/>
              <a:t>BCWP</a:t>
            </a:r>
            <a:r>
              <a:rPr lang="zh-CN" altLang="zh-CN" b="0" dirty="0"/>
              <a:t>）－已完工程的实际费用（</a:t>
            </a:r>
            <a:r>
              <a:rPr lang="en-US" altLang="zh-CN" b="0" dirty="0"/>
              <a:t>ACWP</a:t>
            </a:r>
            <a:r>
              <a:rPr lang="zh-CN" altLang="zh-CN" b="0" dirty="0"/>
              <a:t>）</a:t>
            </a:r>
            <a:endParaRPr lang="en-US" altLang="zh-CN" b="0" dirty="0"/>
          </a:p>
          <a:p>
            <a:pPr marL="0" indent="0">
              <a:buNone/>
            </a:pPr>
            <a:r>
              <a:rPr lang="en-US" altLang="zh-CN" b="0" dirty="0"/>
              <a:t>=</a:t>
            </a:r>
            <a:r>
              <a:rPr lang="zh-CN" altLang="zh-CN" b="0" dirty="0"/>
              <a:t>已完工程量×计划单价－已完工程量×实际单价</a:t>
            </a:r>
            <a:endParaRPr lang="en-US" altLang="zh-CN" b="0" dirty="0"/>
          </a:p>
          <a:p>
            <a:pPr marL="0" indent="0">
              <a:buNone/>
            </a:pPr>
            <a:r>
              <a:rPr lang="en-US" altLang="zh-CN" b="0" dirty="0"/>
              <a:t>=</a:t>
            </a:r>
            <a:r>
              <a:rPr lang="zh-CN" altLang="zh-CN" b="0" dirty="0"/>
              <a:t>已完工程量×（计划单价－实际单价）</a:t>
            </a:r>
          </a:p>
          <a:p>
            <a:endParaRPr kumimoji="1"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7A04636-1C41-534B-9BCB-0A415F86E640}"/>
              </a:ext>
            </a:extLst>
          </p:cNvPr>
          <p:cNvSpPr/>
          <p:nvPr/>
        </p:nvSpPr>
        <p:spPr>
          <a:xfrm>
            <a:off x="3796145" y="4544291"/>
            <a:ext cx="4461164" cy="886691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75AB01F-2A7B-E148-B5FB-957121279553}"/>
              </a:ext>
            </a:extLst>
          </p:cNvPr>
          <p:cNvSpPr/>
          <p:nvPr/>
        </p:nvSpPr>
        <p:spPr>
          <a:xfrm>
            <a:off x="4289255" y="5430982"/>
            <a:ext cx="3613490" cy="10317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4000"/>
              </a:lnSpc>
            </a:pPr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CV&gt;0</a:t>
            </a:r>
            <a:r>
              <a:rPr lang="zh-CN" altLang="en-US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，节约了费用；</a:t>
            </a:r>
            <a:endParaRPr lang="en-US" altLang="zh-CN" sz="2800" b="1" kern="1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CV&lt;0</a:t>
            </a:r>
            <a:r>
              <a:rPr lang="zh-CN" altLang="en-US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，费用超支。 </a:t>
            </a:r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zh-CN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30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852</Words>
  <Application>Microsoft Macintosh PowerPoint</Application>
  <PresentationFormat>宽屏</PresentationFormat>
  <Paragraphs>110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3" baseType="lpstr">
      <vt:lpstr>等线</vt:lpstr>
      <vt:lpstr>宋体</vt:lpstr>
      <vt:lpstr>Source Han Serif CN</vt:lpstr>
      <vt:lpstr>Arial</vt:lpstr>
      <vt:lpstr>Times New Roman</vt:lpstr>
      <vt:lpstr>Office 主题​​</vt:lpstr>
      <vt:lpstr>7.12工程费用的控制</vt:lpstr>
      <vt:lpstr>PowerPoint 演示文稿</vt:lpstr>
      <vt:lpstr>计算费用偏差 </vt:lpstr>
      <vt:lpstr>拟完工程的计划费用（BCWS） </vt:lpstr>
      <vt:lpstr>已完工程的实际费用（ACWP） </vt:lpstr>
      <vt:lpstr>已完工程的计划费用（ BCWP）</vt:lpstr>
      <vt:lpstr>PowerPoint 演示文稿</vt:lpstr>
      <vt:lpstr>赢得值法的4个评价指标 </vt:lpstr>
      <vt:lpstr>PowerPoint 演示文稿</vt:lpstr>
      <vt:lpstr>进度偏差（SV） </vt:lpstr>
      <vt:lpstr>进度偏差（SV） </vt:lpstr>
      <vt:lpstr>费用绩效指数（CPI）</vt:lpstr>
      <vt:lpstr>进度绩效指数（SPI）</vt:lpstr>
      <vt:lpstr>偏差分析的两种情况 </vt:lpstr>
      <vt:lpstr>局部偏差 </vt:lpstr>
      <vt:lpstr>累积偏差 </vt:lpstr>
      <vt:lpstr>累计偏差 </vt:lpstr>
      <vt:lpstr>绝对偏差 </vt:lpstr>
      <vt:lpstr>相对偏差 </vt:lpstr>
      <vt:lpstr>绝对偏差和相对偏差</vt:lpstr>
      <vt:lpstr>偏差分析方法 </vt:lpstr>
      <vt:lpstr>横道图法 </vt:lpstr>
      <vt:lpstr>横道图特点</vt:lpstr>
      <vt:lpstr>表格法 </vt:lpstr>
      <vt:lpstr>表格法的特点 </vt:lpstr>
      <vt:lpstr>曲线法 </vt:lpstr>
      <vt:lpstr>PowerPoint 演示文稿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7.12工程费用的控制</dc:title>
  <dc:creator>好 喵喵</dc:creator>
  <cp:lastModifiedBy>好 喵喵</cp:lastModifiedBy>
  <cp:revision>8</cp:revision>
  <dcterms:created xsi:type="dcterms:W3CDTF">2020-06-17T06:05:32Z</dcterms:created>
  <dcterms:modified xsi:type="dcterms:W3CDTF">2020-06-17T07:28:28Z</dcterms:modified>
</cp:coreProperties>
</file>