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#1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CFE9D-7304-6346-85F4-F9286C8A8509}" type="doc">
      <dgm:prSet loTypeId="urn:microsoft.com/office/officeart/2005/8/layout/hProcess9#1" loCatId="process" qsTypeId="urn:microsoft.com/office/officeart/2005/8/quickstyle/simple1#1" qsCatId="simple" csTypeId="urn:microsoft.com/office/officeart/2005/8/colors/colorful2#1" csCatId="colorful" phldr="1"/>
      <dgm:spPr/>
      <dgm:t>
        <a:bodyPr/>
        <a:lstStyle/>
        <a:p>
          <a:endParaRPr lang="zh-CN" altLang="en-US"/>
        </a:p>
      </dgm:t>
    </dgm:pt>
    <dgm:pt modelId="{07085453-DB41-A647-9401-40670E858C3E}">
      <dgm:prSet phldr="0" custT="1"/>
      <dgm:spPr>
        <a:solidFill>
          <a:srgbClr val="D7B9AB"/>
        </a:solidFill>
      </dgm:spPr>
      <dgm:t>
        <a:bodyPr vert="horz" wrap="square"/>
        <a:lstStyle/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5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年后的终值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F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=100+100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3%</a:t>
          </a:r>
          <a:r>
            <a:rPr lang="zh-CN" sz="2400" b="1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altLang="zh-CN" sz="2400" b="1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5</a:t>
          </a:r>
          <a:endParaRPr lang="zh-CN" sz="2400" b="1" dirty="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  =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115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万元</a:t>
          </a:r>
          <a:endParaRPr lang="zh-CN" sz="2400" dirty="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gm:t>
    </dgm:pt>
    <dgm:pt modelId="{83B3E4CD-5187-E04C-B71B-56C8383356FE}" type="parTrans" cxnId="{29243945-45A9-42B1-AC2A-C1A86B41E93D}">
      <dgm:prSet/>
      <dgm:spPr/>
      <dgm:t>
        <a:bodyPr/>
        <a:lstStyle/>
        <a:p>
          <a:endParaRPr lang="zh-CN" altLang="en-US" sz="240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gm:t>
    </dgm:pt>
    <dgm:pt modelId="{E108B352-D5B5-1344-8883-FBFCFEEE28BE}" type="sibTrans" cxnId="{29243945-45A9-42B1-AC2A-C1A86B41E93D}">
      <dgm:prSet/>
      <dgm:spPr/>
      <dgm:t>
        <a:bodyPr/>
        <a:lstStyle/>
        <a:p>
          <a:endParaRPr lang="zh-CN" altLang="en-US" sz="240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gm:t>
    </dgm:pt>
    <dgm:pt modelId="{3FBA65C4-D155-BC43-B26F-AB4F08B9526C}">
      <dgm:prSet phldr="0" custT="1"/>
      <dgm:spPr/>
      <dgm:t>
        <a:bodyPr vert="horz" wrap="square"/>
        <a:lstStyle/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n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年后的终值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F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=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P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+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P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sz="2400" b="1" i="1" dirty="0" err="1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i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n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 </a:t>
          </a:r>
        </a:p>
        <a:p>
          <a:pPr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400" b="1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F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=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P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alt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(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1+</a:t>
          </a:r>
          <a:r>
            <a:rPr lang="en-US" sz="2400" b="1" i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ni</a:t>
          </a:r>
          <a:r>
            <a:rPr lang="en-US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)</a:t>
          </a:r>
          <a:r>
            <a:rPr lang="zh-CN" sz="2400" b="1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</a:t>
          </a:r>
          <a:endParaRPr lang="zh-CN" sz="2400" dirty="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gm:t>
    </dgm:pt>
    <dgm:pt modelId="{E68EE3C7-E6DE-0942-8D44-B44C4A7412FC}" type="parTrans" cxnId="{0382DDF4-FBED-4EFD-8FF2-BA8ED7187FAB}">
      <dgm:prSet/>
      <dgm:spPr/>
      <dgm:t>
        <a:bodyPr/>
        <a:lstStyle/>
        <a:p>
          <a:endParaRPr lang="zh-CN" altLang="en-US" sz="240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gm:t>
    </dgm:pt>
    <dgm:pt modelId="{F1390FC5-53EF-2A4B-AF1E-F63BE642E3D0}" type="sibTrans" cxnId="{0382DDF4-FBED-4EFD-8FF2-BA8ED7187FAB}">
      <dgm:prSet/>
      <dgm:spPr/>
      <dgm:t>
        <a:bodyPr/>
        <a:lstStyle/>
        <a:p>
          <a:endParaRPr lang="zh-CN" altLang="en-US" sz="240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gm:t>
    </dgm:pt>
    <dgm:pt modelId="{38A4BB4E-9151-4345-A1AC-C54A1CDF15AF}" type="pres">
      <dgm:prSet presAssocID="{180CFE9D-7304-6346-85F4-F9286C8A850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69B3551-BAF4-9C4B-A21C-0279E1BDD273}" type="pres">
      <dgm:prSet presAssocID="{180CFE9D-7304-6346-85F4-F9286C8A8509}" presName="arrow" presStyleLbl="bgShp" presStyleIdx="0" presStyleCnt="1"/>
      <dgm:spPr/>
    </dgm:pt>
    <dgm:pt modelId="{16960830-6BC3-734A-9AAB-E1DA2BD81F09}" type="pres">
      <dgm:prSet presAssocID="{180CFE9D-7304-6346-85F4-F9286C8A8509}" presName="linearProcess" presStyleCnt="0"/>
      <dgm:spPr/>
    </dgm:pt>
    <dgm:pt modelId="{2E9A3DBD-FF20-4E4F-9BBB-E6676FF52F42}" type="pres">
      <dgm:prSet presAssocID="{07085453-DB41-A647-9401-40670E858C3E}" presName="textNode" presStyleLbl="node1" presStyleIdx="0" presStyleCnt="2" custScaleX="9613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7EC74E-F6FD-344B-8B43-9791078F615D}" type="pres">
      <dgm:prSet presAssocID="{E108B352-D5B5-1344-8883-FBFCFEEE28BE}" presName="sibTrans" presStyleCnt="0"/>
      <dgm:spPr/>
    </dgm:pt>
    <dgm:pt modelId="{0FD41382-21FF-114A-94A1-732BD42DCFDE}" type="pres">
      <dgm:prSet presAssocID="{3FBA65C4-D155-BC43-B26F-AB4F08B9526C}" presName="textNode" presStyleLbl="node1" presStyleIdx="1" presStyleCnt="2" custScaleX="7753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E35F40C-0E6C-4A10-A559-C1050C80FB17}" type="presOf" srcId="{3FBA65C4-D155-BC43-B26F-AB4F08B9526C}" destId="{0FD41382-21FF-114A-94A1-732BD42DCFDE}" srcOrd="0" destOrd="0" presId="urn:microsoft.com/office/officeart/2005/8/layout/hProcess9#1"/>
    <dgm:cxn modelId="{29243945-45A9-42B1-AC2A-C1A86B41E93D}" srcId="{180CFE9D-7304-6346-85F4-F9286C8A8509}" destId="{07085453-DB41-A647-9401-40670E858C3E}" srcOrd="0" destOrd="0" parTransId="{83B3E4CD-5187-E04C-B71B-56C8383356FE}" sibTransId="{E108B352-D5B5-1344-8883-FBFCFEEE28BE}"/>
    <dgm:cxn modelId="{B8B0FA32-AD38-42B2-94CB-1CF3A6E48F58}" type="presOf" srcId="{07085453-DB41-A647-9401-40670E858C3E}" destId="{2E9A3DBD-FF20-4E4F-9BBB-E6676FF52F42}" srcOrd="0" destOrd="0" presId="urn:microsoft.com/office/officeart/2005/8/layout/hProcess9#1"/>
    <dgm:cxn modelId="{0382DDF4-FBED-4EFD-8FF2-BA8ED7187FAB}" srcId="{180CFE9D-7304-6346-85F4-F9286C8A8509}" destId="{3FBA65C4-D155-BC43-B26F-AB4F08B9526C}" srcOrd="1" destOrd="0" parTransId="{E68EE3C7-E6DE-0942-8D44-B44C4A7412FC}" sibTransId="{F1390FC5-53EF-2A4B-AF1E-F63BE642E3D0}"/>
    <dgm:cxn modelId="{5182B3C5-63C2-4D27-9943-31C781200919}" type="presOf" srcId="{180CFE9D-7304-6346-85F4-F9286C8A8509}" destId="{38A4BB4E-9151-4345-A1AC-C54A1CDF15AF}" srcOrd="0" destOrd="0" presId="urn:microsoft.com/office/officeart/2005/8/layout/hProcess9#1"/>
    <dgm:cxn modelId="{2552D4F0-E4E8-4E78-8333-93FD0CC184C6}" type="presParOf" srcId="{38A4BB4E-9151-4345-A1AC-C54A1CDF15AF}" destId="{569B3551-BAF4-9C4B-A21C-0279E1BDD273}" srcOrd="0" destOrd="0" presId="urn:microsoft.com/office/officeart/2005/8/layout/hProcess9#1"/>
    <dgm:cxn modelId="{BBD562A6-846A-419C-8AD5-284E2117EC81}" type="presParOf" srcId="{38A4BB4E-9151-4345-A1AC-C54A1CDF15AF}" destId="{16960830-6BC3-734A-9AAB-E1DA2BD81F09}" srcOrd="1" destOrd="0" presId="urn:microsoft.com/office/officeart/2005/8/layout/hProcess9#1"/>
    <dgm:cxn modelId="{6F5264CB-2980-4783-89B0-C640FFAA8AC9}" type="presParOf" srcId="{16960830-6BC3-734A-9AAB-E1DA2BD81F09}" destId="{2E9A3DBD-FF20-4E4F-9BBB-E6676FF52F42}" srcOrd="0" destOrd="0" presId="urn:microsoft.com/office/officeart/2005/8/layout/hProcess9#1"/>
    <dgm:cxn modelId="{DFA9046C-0990-45F0-914C-99F93941515E}" type="presParOf" srcId="{16960830-6BC3-734A-9AAB-E1DA2BD81F09}" destId="{F47EC74E-F6FD-344B-8B43-9791078F615D}" srcOrd="1" destOrd="0" presId="urn:microsoft.com/office/officeart/2005/8/layout/hProcess9#1"/>
    <dgm:cxn modelId="{24524B31-FB4A-4E72-8239-A4FA6DCA4D8A}" type="presParOf" srcId="{16960830-6BC3-734A-9AAB-E1DA2BD81F09}" destId="{0FD41382-21FF-114A-94A1-732BD42DCFDE}" srcOrd="2" destOrd="0" presId="urn:microsoft.com/office/officeart/2005/8/layout/hProcess9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9B3551-BAF4-9C4B-A21C-0279E1BDD273}">
      <dsp:nvSpPr>
        <dsp:cNvPr id="0" name=""/>
        <dsp:cNvSpPr/>
      </dsp:nvSpPr>
      <dsp:spPr>
        <a:xfrm>
          <a:off x="703702" y="0"/>
          <a:ext cx="7975290" cy="435165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9A3DBD-FF20-4E4F-9BBB-E6676FF52F42}">
      <dsp:nvSpPr>
        <dsp:cNvPr id="0" name=""/>
        <dsp:cNvSpPr/>
      </dsp:nvSpPr>
      <dsp:spPr>
        <a:xfrm>
          <a:off x="1656186" y="1305496"/>
          <a:ext cx="3100482" cy="1740662"/>
        </a:xfrm>
        <a:prstGeom prst="roundRect">
          <a:avLst/>
        </a:prstGeom>
        <a:solidFill>
          <a:srgbClr val="D7B9A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5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年后的终值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F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=100+100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3%</a:t>
          </a:r>
          <a:r>
            <a:rPr lang="zh-CN" sz="2400" b="1" kern="1200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altLang="zh-CN" sz="2400" b="1" kern="1200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5</a:t>
          </a:r>
          <a:endParaRPr lang="zh-CN" sz="2400" b="1" kern="1200" dirty="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  =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115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万元</a:t>
          </a:r>
          <a:endParaRPr lang="zh-CN" sz="2400" kern="1200" dirty="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sp:txBody>
      <dsp:txXfrm>
        <a:off x="1656186" y="1305496"/>
        <a:ext cx="3100482" cy="1740662"/>
      </dsp:txXfrm>
    </dsp:sp>
    <dsp:sp modelId="{0FD41382-21FF-114A-94A1-732BD42DCFDE}">
      <dsp:nvSpPr>
        <dsp:cNvPr id="0" name=""/>
        <dsp:cNvSpPr/>
      </dsp:nvSpPr>
      <dsp:spPr>
        <a:xfrm>
          <a:off x="5225803" y="1305496"/>
          <a:ext cx="2500705" cy="1740662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n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年后的终值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F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=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P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+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P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sz="2400" b="1" i="1" kern="1200" dirty="0" err="1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i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n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2400" b="1" kern="1200" dirty="0" smtClean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F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  <a:sym typeface="+mn-ea"/>
            </a:rPr>
            <a:t>=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P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×</a:t>
          </a:r>
          <a:r>
            <a:rPr lang="en-US" alt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(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1+</a:t>
          </a:r>
          <a:r>
            <a:rPr lang="en-US" sz="2400" b="1" i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ni</a:t>
          </a:r>
          <a:r>
            <a:rPr lang="en-US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)</a:t>
          </a:r>
          <a:r>
            <a:rPr lang="zh-CN" sz="2400" b="1" kern="1200" dirty="0">
              <a:latin typeface="Times New Roman" panose="02020603050405020304" pitchFamily="18" charset="0"/>
              <a:ea typeface="MF ShangYa" pitchFamily="2" charset="-122"/>
              <a:cs typeface="Times New Roman" panose="02020603050405020304" pitchFamily="18" charset="0"/>
            </a:rPr>
            <a:t> </a:t>
          </a:r>
          <a:endParaRPr lang="zh-CN" sz="2400" kern="1200" dirty="0">
            <a:latin typeface="Times New Roman" panose="02020603050405020304" pitchFamily="18" charset="0"/>
            <a:ea typeface="MF ShangYa" pitchFamily="2" charset="-122"/>
            <a:cs typeface="Times New Roman" panose="02020603050405020304" pitchFamily="18" charset="0"/>
          </a:endParaRPr>
        </a:p>
      </dsp:txBody>
      <dsp:txXfrm>
        <a:off x="5225803" y="1305496"/>
        <a:ext cx="2500705" cy="1740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#1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3.1</a:t>
            </a:r>
            <a:r>
              <a:rPr lang="zh-CN" altLang="en-US" dirty="0" smtClean="0"/>
              <a:t>节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zh-CN" dirty="0" smtClean="0"/>
              <a:t>资金的表现形式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dirty="0" smtClean="0"/>
              <a:t>货币</a:t>
            </a:r>
            <a:endParaRPr lang="en-US" altLang="zh-CN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zh-CN" dirty="0" smtClean="0"/>
              <a:t>货币化的物资</a:t>
            </a: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644008" y="1484784"/>
            <a:ext cx="1080120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资金</a:t>
            </a:r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1484784"/>
            <a:ext cx="1080120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货币</a:t>
            </a:r>
            <a:endParaRPr lang="zh-CN" altLang="en-US" sz="3200" b="1" dirty="0"/>
          </a:p>
        </p:txBody>
      </p:sp>
      <p:sp>
        <p:nvSpPr>
          <p:cNvPr id="6" name="不等于号 5"/>
          <p:cNvSpPr/>
          <p:nvPr/>
        </p:nvSpPr>
        <p:spPr>
          <a:xfrm>
            <a:off x="3707904" y="1556792"/>
            <a:ext cx="720080" cy="43204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2636912"/>
            <a:ext cx="1080120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资金</a:t>
            </a:r>
            <a:endParaRPr lang="zh-CN" alt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2636912"/>
            <a:ext cx="1080120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物资</a:t>
            </a:r>
            <a:endParaRPr lang="zh-CN" altLang="en-US" sz="3200" b="1" dirty="0"/>
          </a:p>
        </p:txBody>
      </p:sp>
      <p:sp>
        <p:nvSpPr>
          <p:cNvPr id="9" name="不等于号 8"/>
          <p:cNvSpPr/>
          <p:nvPr/>
        </p:nvSpPr>
        <p:spPr>
          <a:xfrm>
            <a:off x="3779912" y="2708920"/>
            <a:ext cx="720080" cy="43204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3501008"/>
            <a:ext cx="7776864" cy="1137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 smtClean="0"/>
              <a:t>项目所消耗的人力，物力和自然资源，最后是以价值的形态，也</a:t>
            </a:r>
            <a:r>
              <a:rPr lang="zh-CN" altLang="en-US" sz="2400" dirty="0" smtClean="0"/>
              <a:t>就</a:t>
            </a:r>
            <a:r>
              <a:rPr lang="zh-CN" altLang="zh-CN" sz="2400" dirty="0" smtClean="0"/>
              <a:t>是资金的形式表现出来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zh-CN" sz="4000" dirty="0" smtClean="0"/>
              <a:t>资金实质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</a:t>
            </a:r>
            <a:r>
              <a:rPr lang="zh-CN" altLang="zh-CN" dirty="0" smtClean="0"/>
              <a:t>生产要素在扩大再生产及其资金流通过程中，资金随时间的变化而产生的增值。</a:t>
            </a:r>
            <a:r>
              <a:rPr lang="zh-CN" altLang="en-US" dirty="0" smtClean="0"/>
              <a:t>即</a:t>
            </a:r>
            <a:r>
              <a:rPr lang="zh-CN" altLang="zh-CN" dirty="0" smtClean="0"/>
              <a:t>是资金的时间价值。 </a:t>
            </a:r>
            <a:endParaRPr kumimoji="1" lang="zh-CN" altLang="en-US" dirty="0" smtClean="0"/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利率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6463630" cy="4351338"/>
          </a:xfrm>
        </p:spPr>
        <p:txBody>
          <a:bodyPr/>
          <a:lstStyle/>
          <a:p>
            <a:r>
              <a:rPr lang="zh-CN" altLang="zh-CN" dirty="0" smtClean="0"/>
              <a:t>用</a:t>
            </a:r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zh-CN" altLang="zh-CN" dirty="0"/>
              <a:t>表示</a:t>
            </a:r>
            <a:r>
              <a:rPr lang="zh-CN" altLang="zh-CN" dirty="0" smtClean="0"/>
              <a:t>，</a:t>
            </a:r>
            <a:r>
              <a:rPr lang="zh-CN" altLang="en-US" dirty="0" smtClean="0"/>
              <a:t>利率</a:t>
            </a:r>
            <a:r>
              <a:rPr lang="en-US" altLang="zh-CN" dirty="0" smtClean="0"/>
              <a:t>=</a:t>
            </a:r>
            <a:r>
              <a:rPr lang="zh-CN" altLang="en-US" dirty="0" smtClean="0"/>
              <a:t>利息</a:t>
            </a:r>
            <a:r>
              <a:rPr lang="en-US" altLang="zh-CN" dirty="0" smtClean="0"/>
              <a:t>/</a:t>
            </a:r>
            <a:r>
              <a:rPr lang="zh-CN" altLang="en-US" dirty="0" smtClean="0"/>
              <a:t>本金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如：</a:t>
            </a:r>
            <a:r>
              <a:rPr lang="en-US" altLang="zh-CN" dirty="0" smtClean="0"/>
              <a:t>300/100003 ×100%=3%</a:t>
            </a:r>
            <a:endParaRPr lang="zh-CN" altLang="zh-CN" dirty="0"/>
          </a:p>
          <a:p>
            <a:endParaRPr kumimoji="1" lang="zh-CN" alt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73743874" name="左大括号 1073743873"/>
          <p:cNvSpPr/>
          <p:nvPr/>
        </p:nvSpPr>
        <p:spPr>
          <a:xfrm>
            <a:off x="4243070" y="3068955"/>
            <a:ext cx="367665" cy="1202690"/>
          </a:xfrm>
          <a:prstGeom prst="leftBrace">
            <a:avLst>
              <a:gd name="adj1" fmla="val 43067"/>
              <a:gd name="adj2" fmla="val 50000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025140" y="3414395"/>
            <a:ext cx="1152525" cy="5835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利息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11395" y="3997960"/>
            <a:ext cx="1152525" cy="5835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复利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44085" y="2830830"/>
            <a:ext cx="1152525" cy="5835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单利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sym typeface="+mn-ea"/>
              </a:rPr>
              <a:t>单利法</a:t>
            </a:r>
            <a:r>
              <a:rPr lang="zh-CN" altLang="en-US" dirty="0">
                <a:sym typeface="+mn-ea"/>
              </a:rPr>
              <a:t>计算</a:t>
            </a:r>
            <a:endParaRPr lang="zh-CN" altLang="en-US"/>
          </a:p>
        </p:txBody>
      </p:sp>
      <p:graphicFrame>
        <p:nvGraphicFramePr>
          <p:cNvPr id="4" name="内容占位符 3"/>
          <p:cNvGraphicFramePr/>
          <p:nvPr/>
        </p:nvGraphicFramePr>
        <p:xfrm>
          <a:off x="-130175" y="2184400"/>
          <a:ext cx="9382695" cy="4351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6860" y="1654810"/>
            <a:ext cx="8836025" cy="4351655"/>
          </a:xfrm>
        </p:spPr>
        <p:txBody>
          <a:bodyPr/>
          <a:lstStyle/>
          <a:p>
            <a:pPr marL="0" indent="0">
              <a:buNone/>
            </a:pPr>
            <a:r>
              <a:rPr lang="zh-CN" altLang="zh-CN" dirty="0"/>
              <a:t>存入银行</a:t>
            </a:r>
            <a:r>
              <a:rPr lang="en-US" altLang="zh-CN" dirty="0"/>
              <a:t>100</a:t>
            </a:r>
            <a:r>
              <a:rPr lang="zh-CN" altLang="zh-CN" dirty="0"/>
              <a:t>万元，年利率</a:t>
            </a:r>
            <a:r>
              <a:rPr lang="en-US" altLang="zh-CN" dirty="0"/>
              <a:t>3%</a:t>
            </a:r>
            <a:r>
              <a:rPr lang="zh-CN" altLang="zh-CN" dirty="0"/>
              <a:t>，假定存入</a:t>
            </a:r>
            <a:r>
              <a:rPr lang="en-US" altLang="zh-CN" dirty="0"/>
              <a:t>5</a:t>
            </a:r>
            <a:r>
              <a:rPr lang="zh-CN" altLang="zh-CN" dirty="0"/>
              <a:t>年，利息有多少呢？</a:t>
            </a:r>
            <a:r>
              <a:rPr lang="zh-CN" altLang="zh-CN" dirty="0">
                <a:effectLst/>
              </a:rPr>
              <a:t> 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单利法与复利法计算比较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500174"/>
            <a:ext cx="74295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存入本金</a:t>
            </a:r>
            <a:r>
              <a:rPr lang="en-US" sz="2800" dirty="0" smtClean="0"/>
              <a:t>100</a:t>
            </a:r>
            <a:r>
              <a:rPr lang="zh-CN" altLang="en-US" sz="2800" dirty="0" smtClean="0"/>
              <a:t>万，年利率</a:t>
            </a:r>
            <a:r>
              <a:rPr lang="en-US" sz="2800" dirty="0" smtClean="0"/>
              <a:t>5%</a:t>
            </a:r>
            <a:r>
              <a:rPr lang="zh-CN" altLang="en-US" sz="2800" dirty="0" smtClean="0"/>
              <a:t>，存入</a:t>
            </a:r>
            <a:r>
              <a:rPr lang="en-US" sz="2800" dirty="0" smtClean="0"/>
              <a:t>10</a:t>
            </a:r>
            <a:r>
              <a:rPr lang="zh-CN" altLang="en-US" sz="2800" dirty="0" smtClean="0"/>
              <a:t>年，终值为多少？</a:t>
            </a:r>
            <a:endParaRPr lang="en-US" altLang="zh-CN" sz="2800" dirty="0" smtClean="0"/>
          </a:p>
          <a:p>
            <a:endParaRPr lang="en-US" altLang="zh-CN" sz="2800" b="1" dirty="0" smtClean="0"/>
          </a:p>
          <a:p>
            <a:r>
              <a:rPr lang="zh-CN" altLang="en-US" sz="2800" b="1" dirty="0" smtClean="0"/>
              <a:t>单利法：</a:t>
            </a:r>
            <a:endParaRPr lang="en-US" altLang="zh-CN" sz="2800" b="1" dirty="0" smtClean="0"/>
          </a:p>
          <a:p>
            <a:r>
              <a:rPr lang="en-US" sz="2800" dirty="0" smtClean="0"/>
              <a:t>10</a:t>
            </a:r>
            <a:r>
              <a:rPr lang="zh-CN" altLang="en-US" sz="2800" dirty="0" smtClean="0"/>
              <a:t>年后终值为</a:t>
            </a:r>
            <a:r>
              <a:rPr lang="zh-CN" altLang="en-US" sz="2800" dirty="0" smtClean="0"/>
              <a:t>：</a:t>
            </a:r>
            <a:r>
              <a:rPr lang="en-US" sz="2800" dirty="0" smtClean="0"/>
              <a:t>100</a:t>
            </a:r>
            <a:r>
              <a:rPr lang="en-US" altLang="zh-CN" sz="2800" dirty="0" smtClean="0"/>
              <a:t>×</a:t>
            </a:r>
            <a:r>
              <a:rPr lang="en-US" altLang="zh-CN" sz="2800" dirty="0" smtClean="0"/>
              <a:t>(</a:t>
            </a:r>
            <a:r>
              <a:rPr lang="en-US" sz="2800" dirty="0" smtClean="0"/>
              <a:t>1+10</a:t>
            </a:r>
            <a:r>
              <a:rPr lang="en-US" altLang="zh-CN" sz="2800" dirty="0" smtClean="0"/>
              <a:t>×</a:t>
            </a:r>
            <a:r>
              <a:rPr lang="en-US" sz="2800" dirty="0" smtClean="0"/>
              <a:t>5%</a:t>
            </a:r>
            <a:r>
              <a:rPr lang="en-US" sz="2800" dirty="0" smtClean="0"/>
              <a:t>)</a:t>
            </a:r>
            <a:r>
              <a:rPr lang="en-US" sz="2800" dirty="0" smtClean="0"/>
              <a:t>=</a:t>
            </a:r>
            <a:r>
              <a:rPr lang="en-US" sz="2800" dirty="0" smtClean="0"/>
              <a:t>150</a:t>
            </a:r>
            <a:r>
              <a:rPr lang="zh-CN" altLang="en-US" sz="2800" dirty="0" smtClean="0"/>
              <a:t>万</a:t>
            </a:r>
            <a:r>
              <a:rPr lang="zh-CN" altLang="en-US" sz="2800" dirty="0" smtClean="0"/>
              <a:t>元</a:t>
            </a:r>
            <a:endParaRPr lang="en-US" altLang="zh-CN" sz="2800" dirty="0" smtClean="0"/>
          </a:p>
          <a:p>
            <a:r>
              <a:rPr lang="zh-CN" altLang="en-US" sz="2800" b="1" dirty="0" smtClean="0"/>
              <a:t>复利法：</a:t>
            </a:r>
            <a:endParaRPr lang="en-US" altLang="zh-CN" sz="2800" b="1" dirty="0" smtClean="0"/>
          </a:p>
          <a:p>
            <a:r>
              <a:rPr lang="en-US" sz="2800" dirty="0" smtClean="0"/>
              <a:t>10</a:t>
            </a:r>
            <a:r>
              <a:rPr lang="zh-CN" altLang="en-US" sz="2800" dirty="0" smtClean="0"/>
              <a:t>年</a:t>
            </a:r>
            <a:r>
              <a:rPr lang="zh-CN" altLang="en-US" sz="2800" dirty="0" smtClean="0"/>
              <a:t>后终</a:t>
            </a:r>
            <a:r>
              <a:rPr lang="zh-CN" altLang="en-US" sz="2800" dirty="0" smtClean="0"/>
              <a:t>值</a:t>
            </a:r>
            <a:r>
              <a:rPr lang="zh-CN" altLang="en-US" sz="2800" dirty="0" smtClean="0"/>
              <a:t>为：</a:t>
            </a:r>
            <a:r>
              <a:rPr lang="en-US" sz="2800" dirty="0" smtClean="0"/>
              <a:t>100</a:t>
            </a:r>
            <a:r>
              <a:rPr lang="en-US" altLang="zh-CN" sz="2800" dirty="0" smtClean="0"/>
              <a:t>×(</a:t>
            </a:r>
            <a:r>
              <a:rPr lang="en-US" sz="2800" dirty="0" smtClean="0"/>
              <a:t>1+5%)</a:t>
            </a:r>
            <a:r>
              <a:rPr lang="en-US" sz="2800" baseline="30000" dirty="0" smtClean="0"/>
              <a:t>10</a:t>
            </a:r>
            <a:r>
              <a:rPr lang="en-US" sz="2800" dirty="0" smtClean="0"/>
              <a:t>=163</a:t>
            </a:r>
            <a:r>
              <a:rPr lang="zh-CN" altLang="en-US" sz="2800" dirty="0" smtClean="0"/>
              <a:t>万元</a:t>
            </a:r>
          </a:p>
          <a:p>
            <a:endParaRPr lang="zh-CN" alt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204</Words>
  <Application>Microsoft Office PowerPoint</Application>
  <PresentationFormat>全屏显示(4:3)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第3.1节</vt:lpstr>
      <vt:lpstr>资金的表现形式</vt:lpstr>
      <vt:lpstr>幻灯片 3</vt:lpstr>
      <vt:lpstr>资金实质</vt:lpstr>
      <vt:lpstr>利率 </vt:lpstr>
      <vt:lpstr>幻灯片 6</vt:lpstr>
      <vt:lpstr>单利法计算</vt:lpstr>
      <vt:lpstr>单利法与复利法计算比较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第3.1节</dc:title>
  <dc:creator>Administrator</dc:creator>
  <cp:lastModifiedBy>ligaoyang</cp:lastModifiedBy>
  <cp:revision>36</cp:revision>
  <dcterms:created xsi:type="dcterms:W3CDTF">2020-10-07T06:29:00Z</dcterms:created>
  <dcterms:modified xsi:type="dcterms:W3CDTF">2020-10-11T02:32:00Z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