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9" r:id="rId11"/>
    <p:sldId id="270" r:id="rId12"/>
    <p:sldId id="271" r:id="rId13"/>
    <p:sldId id="273" r:id="rId14"/>
    <p:sldId id="275" r:id="rId15"/>
    <p:sldId id="272" r:id="rId16"/>
    <p:sldId id="276" r:id="rId17"/>
    <p:sldId id="268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B49E"/>
    <a:srgbClr val="D7B9AB"/>
    <a:srgbClr val="BC867C"/>
    <a:srgbClr val="33CC33"/>
    <a:srgbClr val="AF9391"/>
    <a:srgbClr val="728799"/>
    <a:srgbClr val="5E9CD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89"/>
    <p:restoredTop sz="93165"/>
  </p:normalViewPr>
  <p:slideViewPr>
    <p:cSldViewPr snapToGrid="0" snapToObjects="1" showGuides="1">
      <p:cViewPr varScale="1">
        <p:scale>
          <a:sx n="47" d="100"/>
          <a:sy n="47" d="100"/>
        </p:scale>
        <p:origin x="-619" y="-86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style val="10"/>
  <c:chart>
    <c:title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zh-CN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合同价款</c:v>
                </c:pt>
              </c:strCache>
            </c:strRef>
          </c:tx>
          <c:spPr>
            <a:solidFill>
              <a:srgbClr val="E4B49E"/>
            </a:solidFill>
          </c:spPr>
          <c:invertIfNegative val="1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合同价款的10%</c:v>
                </c:pt>
              </c:strCache>
            </c:strRef>
          </c:tx>
          <c:invertIfNegative val="1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合同价款的30%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</c:ser>
        <c:dLbls/>
        <c:axId val="86779776"/>
        <c:axId val="96194944"/>
      </c:barChart>
      <c:catAx>
        <c:axId val="86779776"/>
        <c:scaling>
          <c:orientation val="minMax"/>
        </c:scaling>
        <c:axPos val="b"/>
        <c:numFmt formatCode="General" sourceLinked="1"/>
        <c:majorTickMark val="none"/>
        <c:tickLblPos val="nextTo"/>
        <c:crossAx val="96194944"/>
        <c:crosses val="autoZero"/>
        <c:auto val="1"/>
        <c:lblAlgn val="ctr"/>
        <c:lblOffset val="100"/>
      </c:catAx>
      <c:valAx>
        <c:axId val="961949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67797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260ADD-2C78-E84E-9A40-8EA14DB5E2C3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zh-CN" altLang="en-US"/>
        </a:p>
      </dgm:t>
    </dgm:pt>
    <dgm:pt modelId="{92931A99-C671-AE48-9171-2360A2853873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建设工程的发包形式 </a:t>
          </a:r>
        </a:p>
      </dgm:t>
    </dgm:pt>
    <dgm:pt modelId="{B6DF785C-5A57-3B48-B621-A8A60FB2843B}" type="parTrans" cxnId="{13460A64-0AF8-FD40-A93D-DFA9E0BE379A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255582D-AEAF-C14E-BBF6-B18798F33B88}" type="sibTrans" cxnId="{13460A64-0AF8-FD40-A93D-DFA9E0BE379A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30577DB7-E4B5-D145-9D18-956AEDBA9065}">
      <dgm:prSet custT="1"/>
      <dgm:spPr/>
      <dgm:t>
        <a:bodyPr/>
        <a:lstStyle/>
        <a:p>
          <a:r>
            <a:rPr lang="zh-CN" alt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直接发包 </a:t>
          </a:r>
        </a:p>
      </dgm:t>
    </dgm:pt>
    <dgm:pt modelId="{6BF000EE-AE28-5149-A2D5-7F033130E057}" type="parTrans" cxnId="{A12D99D1-881E-F54B-B5C6-1BC1930B28EC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3E918010-8C13-DC45-9DFB-B8A9A97E3A9D}" type="sibTrans" cxnId="{A12D99D1-881E-F54B-B5C6-1BC1930B28EC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9B17C3C-6A98-3643-92A9-65116543755D}">
      <dgm:prSet custT="1"/>
      <dgm:spPr/>
      <dgm:t>
        <a:bodyPr/>
        <a:lstStyle/>
        <a:p>
          <a:r>
            <a:rPr lang="zh-CN" alt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招标发包 </a:t>
          </a:r>
        </a:p>
      </dgm:t>
    </dgm:pt>
    <dgm:pt modelId="{95CA2023-3DC8-624D-9864-7E34B91F2E4D}" type="parTrans" cxnId="{485DD388-D28B-BE46-9958-627CB0CA375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A3800A5-D53A-6E4A-BA63-31FE1A28AE9F}" type="sibTrans" cxnId="{485DD388-D28B-BE46-9958-627CB0CA375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53118E4-9C15-544F-83C7-479247DEEC95}" type="pres">
      <dgm:prSet presAssocID="{B2260ADD-2C78-E84E-9A40-8EA14DB5E2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043F576F-C908-C745-8BE9-075F2DE96991}" type="pres">
      <dgm:prSet presAssocID="{92931A99-C671-AE48-9171-2360A2853873}" presName="root" presStyleCnt="0"/>
      <dgm:spPr/>
    </dgm:pt>
    <dgm:pt modelId="{839802E3-331A-6D47-BE8F-FB3BC8E27959}" type="pres">
      <dgm:prSet presAssocID="{92931A99-C671-AE48-9171-2360A2853873}" presName="rootComposite" presStyleCnt="0"/>
      <dgm:spPr/>
    </dgm:pt>
    <dgm:pt modelId="{5314171C-658B-4D49-85B4-8E10530D0EB7}" type="pres">
      <dgm:prSet presAssocID="{92931A99-C671-AE48-9171-2360A2853873}" presName="rootText" presStyleLbl="node1" presStyleIdx="0" presStyleCnt="1"/>
      <dgm:spPr/>
      <dgm:t>
        <a:bodyPr/>
        <a:lstStyle/>
        <a:p>
          <a:endParaRPr lang="zh-CN" altLang="en-US"/>
        </a:p>
      </dgm:t>
    </dgm:pt>
    <dgm:pt modelId="{8DD1BDE4-F3EF-8444-9ACA-2B9E5D295236}" type="pres">
      <dgm:prSet presAssocID="{92931A99-C671-AE48-9171-2360A2853873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0546F80F-385D-ED4A-AC29-AA4967234306}" type="pres">
      <dgm:prSet presAssocID="{92931A99-C671-AE48-9171-2360A2853873}" presName="childShape" presStyleCnt="0"/>
      <dgm:spPr/>
    </dgm:pt>
    <dgm:pt modelId="{B5F8EB47-F2B8-A94A-944C-0D6513BA8B78}" type="pres">
      <dgm:prSet presAssocID="{6BF000EE-AE28-5149-A2D5-7F033130E057}" presName="Name13" presStyleLbl="parChTrans1D2" presStyleIdx="0" presStyleCnt="2"/>
      <dgm:spPr/>
      <dgm:t>
        <a:bodyPr/>
        <a:lstStyle/>
        <a:p>
          <a:endParaRPr lang="zh-CN" altLang="en-US"/>
        </a:p>
      </dgm:t>
    </dgm:pt>
    <dgm:pt modelId="{B53C8CC0-56FF-C74A-B8C2-E5E920E1A91F}" type="pres">
      <dgm:prSet presAssocID="{30577DB7-E4B5-D145-9D18-956AEDBA9065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1721FD4-75FB-6E43-B72E-1D35A9282717}" type="pres">
      <dgm:prSet presAssocID="{95CA2023-3DC8-624D-9864-7E34B91F2E4D}" presName="Name13" presStyleLbl="parChTrans1D2" presStyleIdx="1" presStyleCnt="2"/>
      <dgm:spPr/>
      <dgm:t>
        <a:bodyPr/>
        <a:lstStyle/>
        <a:p>
          <a:endParaRPr lang="zh-CN" altLang="en-US"/>
        </a:p>
      </dgm:t>
    </dgm:pt>
    <dgm:pt modelId="{9A06024B-DA73-CF4F-96FE-18C8244B0874}" type="pres">
      <dgm:prSet presAssocID="{99B17C3C-6A98-3643-92A9-65116543755D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975FCA4-9FEA-B447-B6FB-C3CE01C6EF6E}" type="presOf" srcId="{95CA2023-3DC8-624D-9864-7E34B91F2E4D}" destId="{A1721FD4-75FB-6E43-B72E-1D35A9282717}" srcOrd="0" destOrd="0" presId="urn:microsoft.com/office/officeart/2005/8/layout/hierarchy3"/>
    <dgm:cxn modelId="{E75931B6-2F48-3E40-8DF8-8953C676252C}" type="presOf" srcId="{B2260ADD-2C78-E84E-9A40-8EA14DB5E2C3}" destId="{753118E4-9C15-544F-83C7-479247DEEC95}" srcOrd="0" destOrd="0" presId="urn:microsoft.com/office/officeart/2005/8/layout/hierarchy3"/>
    <dgm:cxn modelId="{13460A64-0AF8-FD40-A93D-DFA9E0BE379A}" srcId="{B2260ADD-2C78-E84E-9A40-8EA14DB5E2C3}" destId="{92931A99-C671-AE48-9171-2360A2853873}" srcOrd="0" destOrd="0" parTransId="{B6DF785C-5A57-3B48-B621-A8A60FB2843B}" sibTransId="{6255582D-AEAF-C14E-BBF6-B18798F33B88}"/>
    <dgm:cxn modelId="{485DD388-D28B-BE46-9958-627CB0CA375D}" srcId="{92931A99-C671-AE48-9171-2360A2853873}" destId="{99B17C3C-6A98-3643-92A9-65116543755D}" srcOrd="1" destOrd="0" parTransId="{95CA2023-3DC8-624D-9864-7E34B91F2E4D}" sibTransId="{7A3800A5-D53A-6E4A-BA63-31FE1A28AE9F}"/>
    <dgm:cxn modelId="{E2159FED-0B0C-E646-B4C6-58FD2AC77855}" type="presOf" srcId="{30577DB7-E4B5-D145-9D18-956AEDBA9065}" destId="{B53C8CC0-56FF-C74A-B8C2-E5E920E1A91F}" srcOrd="0" destOrd="0" presId="urn:microsoft.com/office/officeart/2005/8/layout/hierarchy3"/>
    <dgm:cxn modelId="{82F16B3E-1C7C-2E46-B691-7A2424E3AC06}" type="presOf" srcId="{92931A99-C671-AE48-9171-2360A2853873}" destId="{8DD1BDE4-F3EF-8444-9ACA-2B9E5D295236}" srcOrd="1" destOrd="0" presId="urn:microsoft.com/office/officeart/2005/8/layout/hierarchy3"/>
    <dgm:cxn modelId="{9ABB4DAE-8EA2-B847-AF0E-1B665D239E2F}" type="presOf" srcId="{6BF000EE-AE28-5149-A2D5-7F033130E057}" destId="{B5F8EB47-F2B8-A94A-944C-0D6513BA8B78}" srcOrd="0" destOrd="0" presId="urn:microsoft.com/office/officeart/2005/8/layout/hierarchy3"/>
    <dgm:cxn modelId="{C2F7B88F-B9F1-7A41-A7C7-8CDDE01C3ECE}" type="presOf" srcId="{92931A99-C671-AE48-9171-2360A2853873}" destId="{5314171C-658B-4D49-85B4-8E10530D0EB7}" srcOrd="0" destOrd="0" presId="urn:microsoft.com/office/officeart/2005/8/layout/hierarchy3"/>
    <dgm:cxn modelId="{A12D99D1-881E-F54B-B5C6-1BC1930B28EC}" srcId="{92931A99-C671-AE48-9171-2360A2853873}" destId="{30577DB7-E4B5-D145-9D18-956AEDBA9065}" srcOrd="0" destOrd="0" parTransId="{6BF000EE-AE28-5149-A2D5-7F033130E057}" sibTransId="{3E918010-8C13-DC45-9DFB-B8A9A97E3A9D}"/>
    <dgm:cxn modelId="{13595BDF-E934-AB41-BEDE-3B5D178082A5}" type="presOf" srcId="{99B17C3C-6A98-3643-92A9-65116543755D}" destId="{9A06024B-DA73-CF4F-96FE-18C8244B0874}" srcOrd="0" destOrd="0" presId="urn:microsoft.com/office/officeart/2005/8/layout/hierarchy3"/>
    <dgm:cxn modelId="{23727512-E051-4745-BD9D-073D0E51780E}" type="presParOf" srcId="{753118E4-9C15-544F-83C7-479247DEEC95}" destId="{043F576F-C908-C745-8BE9-075F2DE96991}" srcOrd="0" destOrd="0" presId="urn:microsoft.com/office/officeart/2005/8/layout/hierarchy3"/>
    <dgm:cxn modelId="{F90F772B-7CE9-6B4B-BC0A-8F88F0D8ADEA}" type="presParOf" srcId="{043F576F-C908-C745-8BE9-075F2DE96991}" destId="{839802E3-331A-6D47-BE8F-FB3BC8E27959}" srcOrd="0" destOrd="0" presId="urn:microsoft.com/office/officeart/2005/8/layout/hierarchy3"/>
    <dgm:cxn modelId="{2669C35F-60F4-F846-B9B8-9996495B91C1}" type="presParOf" srcId="{839802E3-331A-6D47-BE8F-FB3BC8E27959}" destId="{5314171C-658B-4D49-85B4-8E10530D0EB7}" srcOrd="0" destOrd="0" presId="urn:microsoft.com/office/officeart/2005/8/layout/hierarchy3"/>
    <dgm:cxn modelId="{AAF74876-4BBB-5A4D-9ECE-7544D891612F}" type="presParOf" srcId="{839802E3-331A-6D47-BE8F-FB3BC8E27959}" destId="{8DD1BDE4-F3EF-8444-9ACA-2B9E5D295236}" srcOrd="1" destOrd="0" presId="urn:microsoft.com/office/officeart/2005/8/layout/hierarchy3"/>
    <dgm:cxn modelId="{9D9E5C14-D688-C245-98EF-1C0EDD97E94D}" type="presParOf" srcId="{043F576F-C908-C745-8BE9-075F2DE96991}" destId="{0546F80F-385D-ED4A-AC29-AA4967234306}" srcOrd="1" destOrd="0" presId="urn:microsoft.com/office/officeart/2005/8/layout/hierarchy3"/>
    <dgm:cxn modelId="{AFEA53B0-1835-D244-8A34-C5ED9DD97F2A}" type="presParOf" srcId="{0546F80F-385D-ED4A-AC29-AA4967234306}" destId="{B5F8EB47-F2B8-A94A-944C-0D6513BA8B78}" srcOrd="0" destOrd="0" presId="urn:microsoft.com/office/officeart/2005/8/layout/hierarchy3"/>
    <dgm:cxn modelId="{26D37ABD-2D66-9C41-A4A7-B3ED5D7FE443}" type="presParOf" srcId="{0546F80F-385D-ED4A-AC29-AA4967234306}" destId="{B53C8CC0-56FF-C74A-B8C2-E5E920E1A91F}" srcOrd="1" destOrd="0" presId="urn:microsoft.com/office/officeart/2005/8/layout/hierarchy3"/>
    <dgm:cxn modelId="{DF10D9C2-83E6-2E4F-B4FE-C6918714B3D8}" type="presParOf" srcId="{0546F80F-385D-ED4A-AC29-AA4967234306}" destId="{A1721FD4-75FB-6E43-B72E-1D35A9282717}" srcOrd="2" destOrd="0" presId="urn:microsoft.com/office/officeart/2005/8/layout/hierarchy3"/>
    <dgm:cxn modelId="{52E92991-457E-464A-9DD2-4F017AC8ADA2}" type="presParOf" srcId="{0546F80F-385D-ED4A-AC29-AA4967234306}" destId="{9A06024B-DA73-CF4F-96FE-18C8244B087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CD0727-D6A9-0147-A3BE-9EA5B5B61060}" type="doc">
      <dgm:prSet loTypeId="urn:microsoft.com/office/officeart/2005/8/layout/hList6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CB74F62C-39E2-A242-8E9D-EC8B0B1B73D3}">
      <dgm:prSet custT="1"/>
      <dgm:spPr>
        <a:solidFill>
          <a:srgbClr val="728799"/>
        </a:solidFill>
      </dgm:spPr>
      <dgm:t>
        <a:bodyPr/>
        <a:lstStyle/>
        <a:p>
          <a:r>
            <a:rPr lang="zh-CN" alt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招标文件与中标人的投标文件不一致的地方，应该以投标文件为准。</a:t>
          </a:r>
        </a:p>
      </dgm:t>
    </dgm:pt>
    <dgm:pt modelId="{EC83D478-D8F3-5945-8D77-52A88424506A}" type="parTrans" cxnId="{AB3AD7FB-6D04-BC43-8380-4681EC8B94A4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7FE5FF0-FF60-FA48-9A8F-B65CECBDEEFA}" type="sibTrans" cxnId="{AB3AD7FB-6D04-BC43-8380-4681EC8B94A4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0836858-7E04-4E45-83A1-F1E849908636}">
      <dgm:prSet custT="1"/>
      <dgm:spPr/>
      <dgm:t>
        <a:bodyPr/>
        <a:lstStyle/>
        <a:p>
          <a:r>
            <a:rPr lang="zh-CN" alt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没有实行招标的工程合同价款，在发承包双方认可的工程价款基础上，由发承包双方在合同中约定。</a:t>
          </a:r>
        </a:p>
      </dgm:t>
    </dgm:pt>
    <dgm:pt modelId="{E295EA34-285F-2E4B-8C7E-4ACCAC9186DA}" type="parTrans" cxnId="{61958796-E1EC-D646-8E32-BEC5D823D0FD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3271D45B-2546-9745-90F0-598D3403D72C}" type="sibTrans" cxnId="{61958796-E1EC-D646-8E32-BEC5D823D0FD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7D48CB0-3401-AC40-90C3-EC17ED611116}" type="pres">
      <dgm:prSet presAssocID="{1FCD0727-D6A9-0147-A3BE-9EA5B5B610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BC0DB38-27CB-F044-8AAF-7601EFE4F02A}" type="pres">
      <dgm:prSet presAssocID="{CB74F62C-39E2-A242-8E9D-EC8B0B1B73D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124400-0B44-EA40-BF43-E1A9F4CAD8F4}" type="pres">
      <dgm:prSet presAssocID="{97FE5FF0-FF60-FA48-9A8F-B65CECBDEEFA}" presName="sibTrans" presStyleCnt="0"/>
      <dgm:spPr/>
    </dgm:pt>
    <dgm:pt modelId="{28C9BB64-D186-8143-8DEF-389C04DB59CB}" type="pres">
      <dgm:prSet presAssocID="{40836858-7E04-4E45-83A1-F1E84990863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E4948C2-9B51-0347-AE4C-937E1B61D347}" type="presOf" srcId="{CB74F62C-39E2-A242-8E9D-EC8B0B1B73D3}" destId="{0BC0DB38-27CB-F044-8AAF-7601EFE4F02A}" srcOrd="0" destOrd="0" presId="urn:microsoft.com/office/officeart/2005/8/layout/hList6"/>
    <dgm:cxn modelId="{61958796-E1EC-D646-8E32-BEC5D823D0FD}" srcId="{1FCD0727-D6A9-0147-A3BE-9EA5B5B61060}" destId="{40836858-7E04-4E45-83A1-F1E849908636}" srcOrd="1" destOrd="0" parTransId="{E295EA34-285F-2E4B-8C7E-4ACCAC9186DA}" sibTransId="{3271D45B-2546-9745-90F0-598D3403D72C}"/>
    <dgm:cxn modelId="{AB3AD7FB-6D04-BC43-8380-4681EC8B94A4}" srcId="{1FCD0727-D6A9-0147-A3BE-9EA5B5B61060}" destId="{CB74F62C-39E2-A242-8E9D-EC8B0B1B73D3}" srcOrd="0" destOrd="0" parTransId="{EC83D478-D8F3-5945-8D77-52A88424506A}" sibTransId="{97FE5FF0-FF60-FA48-9A8F-B65CECBDEEFA}"/>
    <dgm:cxn modelId="{EC5E83DB-2A80-4D4E-B745-A58F6A51F0D5}" type="presOf" srcId="{1FCD0727-D6A9-0147-A3BE-9EA5B5B61060}" destId="{47D48CB0-3401-AC40-90C3-EC17ED611116}" srcOrd="0" destOrd="0" presId="urn:microsoft.com/office/officeart/2005/8/layout/hList6"/>
    <dgm:cxn modelId="{704397D5-7BB9-5A42-BC9F-CA757C6B4C2E}" type="presOf" srcId="{40836858-7E04-4E45-83A1-F1E849908636}" destId="{28C9BB64-D186-8143-8DEF-389C04DB59CB}" srcOrd="0" destOrd="0" presId="urn:microsoft.com/office/officeart/2005/8/layout/hList6"/>
    <dgm:cxn modelId="{A56E6139-40A0-064C-8EF7-AA86A212B5AA}" type="presParOf" srcId="{47D48CB0-3401-AC40-90C3-EC17ED611116}" destId="{0BC0DB38-27CB-F044-8AAF-7601EFE4F02A}" srcOrd="0" destOrd="0" presId="urn:microsoft.com/office/officeart/2005/8/layout/hList6"/>
    <dgm:cxn modelId="{FBBE1797-36A2-434D-8FB6-B94258C7D2F5}" type="presParOf" srcId="{47D48CB0-3401-AC40-90C3-EC17ED611116}" destId="{92124400-0B44-EA40-BF43-E1A9F4CAD8F4}" srcOrd="1" destOrd="0" presId="urn:microsoft.com/office/officeart/2005/8/layout/hList6"/>
    <dgm:cxn modelId="{F6C5C97E-C93F-2040-972B-A6653D1700DC}" type="presParOf" srcId="{47D48CB0-3401-AC40-90C3-EC17ED611116}" destId="{28C9BB64-D186-8143-8DEF-389C04DB59CB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CEFF3-BA2F-8B49-9BD4-3E47FC9D4A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029B8F2B-9B72-324C-BF71-B0F561360196}">
      <dgm:prSet custT="1"/>
      <dgm:spPr>
        <a:solidFill>
          <a:srgbClr val="728799"/>
        </a:solidFill>
      </dgm:spPr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采用定额计价方式；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2EADA4E-903D-7B48-89EE-1CB3CF383F27}" type="parTrans" cxnId="{77B05A67-3608-B341-B027-93826E2CF3DC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5553563D-39B0-5841-B1E6-9F6E65961AD5}" type="sibTrans" cxnId="{77B05A67-3608-B341-B027-93826E2CF3DC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2BB9F2D-2369-494D-B39A-A1606B16889B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发承包双方认可的工程价款，一般是指双方都认可的施工图预算；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39E71A0-8B81-9D49-8A71-CD2581FD95DD}" type="parTrans" cxnId="{E1E8AD7F-B64E-824A-86B0-59C78CB56CEF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3C3DB87-3302-5B46-B04E-8512CF44D1D0}" type="sibTrans" cxnId="{E1E8AD7F-B64E-824A-86B0-59C78CB56CEF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EC7E7D1-44B4-6649-AF8C-49B4B0558726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除了合同签订的依据和时限没有统一要求外，其他要求均与招标工程相同。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6E48A22-4CE3-A544-ACD4-867D29F7EAB9}" type="parTrans" cxnId="{21D988D3-9325-3C47-B65E-9784D64D910A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C1E97DEE-A885-E24B-84A4-41DCF8A61788}" type="sibTrans" cxnId="{21D988D3-9325-3C47-B65E-9784D64D910A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910FEF4-7B70-9A42-A5B5-DE38492942C5}" type="pres">
      <dgm:prSet presAssocID="{FFACEFF3-BA2F-8B49-9BD4-3E47FC9D4A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5C2FCA6-BF3A-EB41-938E-DC7184C4BEB0}" type="pres">
      <dgm:prSet presAssocID="{029B8F2B-9B72-324C-BF71-B0F56136019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18013A-C999-FC46-BC36-3FB39F2FA18A}" type="pres">
      <dgm:prSet presAssocID="{5553563D-39B0-5841-B1E6-9F6E65961AD5}" presName="spacer" presStyleCnt="0"/>
      <dgm:spPr/>
    </dgm:pt>
    <dgm:pt modelId="{289DD1BC-5123-9147-B518-57F4425433C7}" type="pres">
      <dgm:prSet presAssocID="{92BB9F2D-2369-494D-B39A-A1606B16889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7A3C0C6-4972-2D4E-A933-A5CD46AA21D9}" type="pres">
      <dgm:prSet presAssocID="{83C3DB87-3302-5B46-B04E-8512CF44D1D0}" presName="spacer" presStyleCnt="0"/>
      <dgm:spPr/>
    </dgm:pt>
    <dgm:pt modelId="{86EC7E00-D9EF-5149-A95C-7182B583DE1B}" type="pres">
      <dgm:prSet presAssocID="{6EC7E7D1-44B4-6649-AF8C-49B4B055872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7DCC16D-2D6F-3C48-8FF6-C073B8A959E7}" type="presOf" srcId="{FFACEFF3-BA2F-8B49-9BD4-3E47FC9D4A76}" destId="{D910FEF4-7B70-9A42-A5B5-DE38492942C5}" srcOrd="0" destOrd="0" presId="urn:microsoft.com/office/officeart/2005/8/layout/vList2"/>
    <dgm:cxn modelId="{E1E8AD7F-B64E-824A-86B0-59C78CB56CEF}" srcId="{FFACEFF3-BA2F-8B49-9BD4-3E47FC9D4A76}" destId="{92BB9F2D-2369-494D-B39A-A1606B16889B}" srcOrd="1" destOrd="0" parTransId="{639E71A0-8B81-9D49-8A71-CD2581FD95DD}" sibTransId="{83C3DB87-3302-5B46-B04E-8512CF44D1D0}"/>
    <dgm:cxn modelId="{681D4E99-B51D-594E-B7D2-E11F683183A5}" type="presOf" srcId="{92BB9F2D-2369-494D-B39A-A1606B16889B}" destId="{289DD1BC-5123-9147-B518-57F4425433C7}" srcOrd="0" destOrd="0" presId="urn:microsoft.com/office/officeart/2005/8/layout/vList2"/>
    <dgm:cxn modelId="{21D988D3-9325-3C47-B65E-9784D64D910A}" srcId="{FFACEFF3-BA2F-8B49-9BD4-3E47FC9D4A76}" destId="{6EC7E7D1-44B4-6649-AF8C-49B4B0558726}" srcOrd="2" destOrd="0" parTransId="{96E48A22-4CE3-A544-ACD4-867D29F7EAB9}" sibTransId="{C1E97DEE-A885-E24B-84A4-41DCF8A61788}"/>
    <dgm:cxn modelId="{87623898-7BCC-6940-B526-24C4B789F5CF}" type="presOf" srcId="{6EC7E7D1-44B4-6649-AF8C-49B4B0558726}" destId="{86EC7E00-D9EF-5149-A95C-7182B583DE1B}" srcOrd="0" destOrd="0" presId="urn:microsoft.com/office/officeart/2005/8/layout/vList2"/>
    <dgm:cxn modelId="{77B05A67-3608-B341-B027-93826E2CF3DC}" srcId="{FFACEFF3-BA2F-8B49-9BD4-3E47FC9D4A76}" destId="{029B8F2B-9B72-324C-BF71-B0F561360196}" srcOrd="0" destOrd="0" parTransId="{72EADA4E-903D-7B48-89EE-1CB3CF383F27}" sibTransId="{5553563D-39B0-5841-B1E6-9F6E65961AD5}"/>
    <dgm:cxn modelId="{3283C0F8-B9A0-D94D-92FE-D437A5749664}" type="presOf" srcId="{029B8F2B-9B72-324C-BF71-B0F561360196}" destId="{05C2FCA6-BF3A-EB41-938E-DC7184C4BEB0}" srcOrd="0" destOrd="0" presId="urn:microsoft.com/office/officeart/2005/8/layout/vList2"/>
    <dgm:cxn modelId="{9BE87153-3CE5-894C-AA61-36D752AD8228}" type="presParOf" srcId="{D910FEF4-7B70-9A42-A5B5-DE38492942C5}" destId="{05C2FCA6-BF3A-EB41-938E-DC7184C4BEB0}" srcOrd="0" destOrd="0" presId="urn:microsoft.com/office/officeart/2005/8/layout/vList2"/>
    <dgm:cxn modelId="{D987FC11-E151-F040-8BC8-8CAEB005781C}" type="presParOf" srcId="{D910FEF4-7B70-9A42-A5B5-DE38492942C5}" destId="{1618013A-C999-FC46-BC36-3FB39F2FA18A}" srcOrd="1" destOrd="0" presId="urn:microsoft.com/office/officeart/2005/8/layout/vList2"/>
    <dgm:cxn modelId="{F6BAC8F4-4770-8643-9B77-8187409286D3}" type="presParOf" srcId="{D910FEF4-7B70-9A42-A5B5-DE38492942C5}" destId="{289DD1BC-5123-9147-B518-57F4425433C7}" srcOrd="2" destOrd="0" presId="urn:microsoft.com/office/officeart/2005/8/layout/vList2"/>
    <dgm:cxn modelId="{08A4D19A-C1A1-A14E-9D24-649F2F66FB65}" type="presParOf" srcId="{D910FEF4-7B70-9A42-A5B5-DE38492942C5}" destId="{87A3C0C6-4972-2D4E-A933-A5CD46AA21D9}" srcOrd="3" destOrd="0" presId="urn:microsoft.com/office/officeart/2005/8/layout/vList2"/>
    <dgm:cxn modelId="{53524438-2399-FA45-AB8D-2678F479224D}" type="presParOf" srcId="{D910FEF4-7B70-9A42-A5B5-DE38492942C5}" destId="{86EC7E00-D9EF-5149-A95C-7182B583DE1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749563-63AE-3C43-A91E-AE691DD5D552}" type="doc">
      <dgm:prSet loTypeId="urn:microsoft.com/office/officeart/2005/8/layout/hList6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57D87625-2A18-1E48-9E95-ADE9F64A7791}">
      <dgm:prSet custT="1"/>
      <dgm:spPr>
        <a:solidFill>
          <a:srgbClr val="728799"/>
        </a:solidFill>
      </dgm:spPr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承包人与发包人签订合同后，领取预付款之前，承包人要提交预付款担保；</a:t>
          </a:r>
        </a:p>
      </dgm:t>
    </dgm:pt>
    <dgm:pt modelId="{5B0B2BE0-C71C-C847-B826-287030D9CA2F}" type="parTrans" cxnId="{45098232-D78F-1246-9D15-84FF37C03FD5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A408F6F-3C49-2F43-ABFE-87839582A974}" type="sibTrans" cxnId="{45098232-D78F-1246-9D15-84FF37C03FD5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BF6A281-132B-B74A-8FB8-CA5E394CB440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担保的作用：保证承包人能够按照合同规定的目的，来使用并及时偿还发包人支付的全部预付款。</a:t>
          </a:r>
        </a:p>
      </dgm:t>
    </dgm:pt>
    <dgm:pt modelId="{F07DDC45-4A91-1142-8B8C-AD85629C9B60}" type="parTrans" cxnId="{DA2DC6D0-9684-0D44-8535-18BE9A34F8F4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9EFF59C-1AAF-454C-9EE4-5A7E35C832D0}" type="sibTrans" cxnId="{DA2DC6D0-9684-0D44-8535-18BE9A34F8F4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C8ED00CB-1A2C-8A49-8A75-ABB7DB7A912C}" type="pres">
      <dgm:prSet presAssocID="{70749563-63AE-3C43-A91E-AE691DD5D5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F2CE461-E7C5-8B4A-88B0-F447DF598605}" type="pres">
      <dgm:prSet presAssocID="{57D87625-2A18-1E48-9E95-ADE9F64A779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34264B-0858-DB43-B982-40AFB22573CE}" type="pres">
      <dgm:prSet presAssocID="{DA408F6F-3C49-2F43-ABFE-87839582A974}" presName="sibTrans" presStyleCnt="0"/>
      <dgm:spPr/>
    </dgm:pt>
    <dgm:pt modelId="{7F005BDF-E822-4445-BD4F-9C8D22D9E8A0}" type="pres">
      <dgm:prSet presAssocID="{BBF6A281-132B-B74A-8FB8-CA5E394CB44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CDA76B6-1820-1B44-B5DE-FD7850BED242}" type="presOf" srcId="{BBF6A281-132B-B74A-8FB8-CA5E394CB440}" destId="{7F005BDF-E822-4445-BD4F-9C8D22D9E8A0}" srcOrd="0" destOrd="0" presId="urn:microsoft.com/office/officeart/2005/8/layout/hList6"/>
    <dgm:cxn modelId="{DA2DC6D0-9684-0D44-8535-18BE9A34F8F4}" srcId="{70749563-63AE-3C43-A91E-AE691DD5D552}" destId="{BBF6A281-132B-B74A-8FB8-CA5E394CB440}" srcOrd="1" destOrd="0" parTransId="{F07DDC45-4A91-1142-8B8C-AD85629C9B60}" sibTransId="{A9EFF59C-1AAF-454C-9EE4-5A7E35C832D0}"/>
    <dgm:cxn modelId="{2F2E41E6-9CC7-A34E-ABB9-F62F98526B39}" type="presOf" srcId="{70749563-63AE-3C43-A91E-AE691DD5D552}" destId="{C8ED00CB-1A2C-8A49-8A75-ABB7DB7A912C}" srcOrd="0" destOrd="0" presId="urn:microsoft.com/office/officeart/2005/8/layout/hList6"/>
    <dgm:cxn modelId="{45098232-D78F-1246-9D15-84FF37C03FD5}" srcId="{70749563-63AE-3C43-A91E-AE691DD5D552}" destId="{57D87625-2A18-1E48-9E95-ADE9F64A7791}" srcOrd="0" destOrd="0" parTransId="{5B0B2BE0-C71C-C847-B826-287030D9CA2F}" sibTransId="{DA408F6F-3C49-2F43-ABFE-87839582A974}"/>
    <dgm:cxn modelId="{58A88048-104F-C744-8950-807971B8C820}" type="presOf" srcId="{57D87625-2A18-1E48-9E95-ADE9F64A7791}" destId="{9F2CE461-E7C5-8B4A-88B0-F447DF598605}" srcOrd="0" destOrd="0" presId="urn:microsoft.com/office/officeart/2005/8/layout/hList6"/>
    <dgm:cxn modelId="{C129B658-3F40-9145-BBFE-D710689CB080}" type="presParOf" srcId="{C8ED00CB-1A2C-8A49-8A75-ABB7DB7A912C}" destId="{9F2CE461-E7C5-8B4A-88B0-F447DF598605}" srcOrd="0" destOrd="0" presId="urn:microsoft.com/office/officeart/2005/8/layout/hList6"/>
    <dgm:cxn modelId="{059195BE-6C6A-654B-BBDA-268154642A13}" type="presParOf" srcId="{C8ED00CB-1A2C-8A49-8A75-ABB7DB7A912C}" destId="{3134264B-0858-DB43-B982-40AFB22573CE}" srcOrd="1" destOrd="0" presId="urn:microsoft.com/office/officeart/2005/8/layout/hList6"/>
    <dgm:cxn modelId="{222CD4B3-BFB3-E744-A6E6-869EA53399DD}" type="presParOf" srcId="{C8ED00CB-1A2C-8A49-8A75-ABB7DB7A912C}" destId="{7F005BDF-E822-4445-BD4F-9C8D22D9E8A0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749563-63AE-3C43-A91E-AE691DD5D552}" type="doc">
      <dgm:prSet loTypeId="urn:microsoft.com/office/officeart/2005/8/layout/hList6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57D87625-2A18-1E48-9E95-ADE9F64A7791}">
      <dgm:prSet custT="1"/>
      <dgm:spPr>
        <a:solidFill>
          <a:srgbClr val="728799"/>
        </a:solidFill>
      </dgm:spPr>
      <dgm:t>
        <a:bodyPr/>
        <a:lstStyle/>
        <a:p>
          <a:r>
            <a:rPr lang="zh-CN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承包人中途毁约，终止工程，使发包人不能在规定期限内，从应付工程款中扣除全部预付款，则发包人有权从该项担保金额中获得补偿</a:t>
          </a:r>
          <a:r>
            <a:rPr lang="zh-CN" altLang="en-US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。</a:t>
          </a:r>
          <a:endParaRPr lang="zh-CN" altLang="en-US" sz="2400" b="1" dirty="0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5B0B2BE0-C71C-C847-B826-287030D9CA2F}" type="parTrans" cxnId="{45098232-D78F-1246-9D15-84FF37C03FD5}">
      <dgm:prSet/>
      <dgm:spPr/>
      <dgm:t>
        <a:bodyPr/>
        <a:lstStyle/>
        <a:p>
          <a:endParaRPr lang="zh-CN" altLang="en-US" sz="2400" b="1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A408F6F-3C49-2F43-ABFE-87839582A974}" type="sibTrans" cxnId="{45098232-D78F-1246-9D15-84FF37C03FD5}">
      <dgm:prSet/>
      <dgm:spPr/>
      <dgm:t>
        <a:bodyPr/>
        <a:lstStyle/>
        <a:p>
          <a:endParaRPr lang="zh-CN" altLang="en-US" sz="2400" b="1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BF6A281-132B-B74A-8FB8-CA5E394CB440}">
      <dgm:prSet custT="1"/>
      <dgm:spPr/>
      <dgm:t>
        <a:bodyPr/>
        <a:lstStyle/>
        <a:p>
          <a:r>
            <a:rPr lang="zh-CN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对于小额的预付款，也可以采用查账的方式，或者要求承包方提供购买材料的合同和发票等。</a:t>
          </a:r>
          <a:endParaRPr lang="zh-CN" altLang="en-US" sz="2400" b="1" dirty="0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07DDC45-4A91-1142-8B8C-AD85629C9B60}" type="parTrans" cxnId="{DA2DC6D0-9684-0D44-8535-18BE9A34F8F4}">
      <dgm:prSet/>
      <dgm:spPr/>
      <dgm:t>
        <a:bodyPr/>
        <a:lstStyle/>
        <a:p>
          <a:endParaRPr lang="zh-CN" altLang="en-US" sz="2400" b="1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9EFF59C-1AAF-454C-9EE4-5A7E35C832D0}" type="sibTrans" cxnId="{DA2DC6D0-9684-0D44-8535-18BE9A34F8F4}">
      <dgm:prSet/>
      <dgm:spPr/>
      <dgm:t>
        <a:bodyPr/>
        <a:lstStyle/>
        <a:p>
          <a:endParaRPr lang="zh-CN" altLang="en-US" sz="2400" b="1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C02BE42-DAB8-DA4E-A51E-C46431647A39}">
      <dgm:prSet custT="1"/>
      <dgm:spPr/>
      <dgm:t>
        <a:bodyPr/>
        <a:lstStyle/>
        <a:p>
          <a:r>
            <a:rPr lang="zh-CN" altLang="en-US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对于预付款数额较大的，可以采用预付款担保方式。</a:t>
          </a:r>
        </a:p>
      </dgm:t>
    </dgm:pt>
    <dgm:pt modelId="{9D36FA21-5A98-574B-BD19-48A359504879}" type="parTrans" cxnId="{7281A7AA-A927-D343-A130-F31146D56B39}">
      <dgm:prSet/>
      <dgm:spPr/>
      <dgm:t>
        <a:bodyPr/>
        <a:lstStyle/>
        <a:p>
          <a:endParaRPr lang="zh-CN" altLang="en-US" sz="2400" b="1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71521122-4DDC-5249-B56D-B7F848D52329}" type="sibTrans" cxnId="{7281A7AA-A927-D343-A130-F31146D56B39}">
      <dgm:prSet/>
      <dgm:spPr/>
      <dgm:t>
        <a:bodyPr/>
        <a:lstStyle/>
        <a:p>
          <a:endParaRPr lang="zh-CN" altLang="en-US" sz="2400" b="1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C8ED00CB-1A2C-8A49-8A75-ABB7DB7A912C}" type="pres">
      <dgm:prSet presAssocID="{70749563-63AE-3C43-A91E-AE691DD5D5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F2CE461-E7C5-8B4A-88B0-F447DF598605}" type="pres">
      <dgm:prSet presAssocID="{57D87625-2A18-1E48-9E95-ADE9F64A7791}" presName="node" presStyleLbl="node1" presStyleIdx="0" presStyleCnt="3" custScaleX="27515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34264B-0858-DB43-B982-40AFB22573CE}" type="pres">
      <dgm:prSet presAssocID="{DA408F6F-3C49-2F43-ABFE-87839582A974}" presName="sibTrans" presStyleCnt="0"/>
      <dgm:spPr/>
    </dgm:pt>
    <dgm:pt modelId="{7F005BDF-E822-4445-BD4F-9C8D22D9E8A0}" type="pres">
      <dgm:prSet presAssocID="{BBF6A281-132B-B74A-8FB8-CA5E394CB440}" presName="node" presStyleLbl="node1" presStyleIdx="1" presStyleCnt="3" custScaleX="199691" custLinFactNeighborX="551" custLinFactNeighborY="128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0F3C56D-7AA1-1546-80DB-CB76A60B3003}" type="pres">
      <dgm:prSet presAssocID="{A9EFF59C-1AAF-454C-9EE4-5A7E35C832D0}" presName="sibTrans" presStyleCnt="0"/>
      <dgm:spPr/>
    </dgm:pt>
    <dgm:pt modelId="{2DD9AD86-2035-FA44-9938-70000DC2D06A}" type="pres">
      <dgm:prSet presAssocID="{8C02BE42-DAB8-DA4E-A51E-C46431647A39}" presName="node" presStyleLbl="node1" presStyleIdx="2" presStyleCnt="3" custScaleX="14658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886A523-B515-F44D-9D9B-59017CBE95FB}" type="presOf" srcId="{8C02BE42-DAB8-DA4E-A51E-C46431647A39}" destId="{2DD9AD86-2035-FA44-9938-70000DC2D06A}" srcOrd="0" destOrd="0" presId="urn:microsoft.com/office/officeart/2005/8/layout/hList6"/>
    <dgm:cxn modelId="{2CDA76B6-1820-1B44-B5DE-FD7850BED242}" type="presOf" srcId="{BBF6A281-132B-B74A-8FB8-CA5E394CB440}" destId="{7F005BDF-E822-4445-BD4F-9C8D22D9E8A0}" srcOrd="0" destOrd="0" presId="urn:microsoft.com/office/officeart/2005/8/layout/hList6"/>
    <dgm:cxn modelId="{DA2DC6D0-9684-0D44-8535-18BE9A34F8F4}" srcId="{70749563-63AE-3C43-A91E-AE691DD5D552}" destId="{BBF6A281-132B-B74A-8FB8-CA5E394CB440}" srcOrd="1" destOrd="0" parTransId="{F07DDC45-4A91-1142-8B8C-AD85629C9B60}" sibTransId="{A9EFF59C-1AAF-454C-9EE4-5A7E35C832D0}"/>
    <dgm:cxn modelId="{7281A7AA-A927-D343-A130-F31146D56B39}" srcId="{70749563-63AE-3C43-A91E-AE691DD5D552}" destId="{8C02BE42-DAB8-DA4E-A51E-C46431647A39}" srcOrd="2" destOrd="0" parTransId="{9D36FA21-5A98-574B-BD19-48A359504879}" sibTransId="{71521122-4DDC-5249-B56D-B7F848D52329}"/>
    <dgm:cxn modelId="{45098232-D78F-1246-9D15-84FF37C03FD5}" srcId="{70749563-63AE-3C43-A91E-AE691DD5D552}" destId="{57D87625-2A18-1E48-9E95-ADE9F64A7791}" srcOrd="0" destOrd="0" parTransId="{5B0B2BE0-C71C-C847-B826-287030D9CA2F}" sibTransId="{DA408F6F-3C49-2F43-ABFE-87839582A974}"/>
    <dgm:cxn modelId="{2F2E41E6-9CC7-A34E-ABB9-F62F98526B39}" type="presOf" srcId="{70749563-63AE-3C43-A91E-AE691DD5D552}" destId="{C8ED00CB-1A2C-8A49-8A75-ABB7DB7A912C}" srcOrd="0" destOrd="0" presId="urn:microsoft.com/office/officeart/2005/8/layout/hList6"/>
    <dgm:cxn modelId="{58A88048-104F-C744-8950-807971B8C820}" type="presOf" srcId="{57D87625-2A18-1E48-9E95-ADE9F64A7791}" destId="{9F2CE461-E7C5-8B4A-88B0-F447DF598605}" srcOrd="0" destOrd="0" presId="urn:microsoft.com/office/officeart/2005/8/layout/hList6"/>
    <dgm:cxn modelId="{C129B658-3F40-9145-BBFE-D710689CB080}" type="presParOf" srcId="{C8ED00CB-1A2C-8A49-8A75-ABB7DB7A912C}" destId="{9F2CE461-E7C5-8B4A-88B0-F447DF598605}" srcOrd="0" destOrd="0" presId="urn:microsoft.com/office/officeart/2005/8/layout/hList6"/>
    <dgm:cxn modelId="{059195BE-6C6A-654B-BBDA-268154642A13}" type="presParOf" srcId="{C8ED00CB-1A2C-8A49-8A75-ABB7DB7A912C}" destId="{3134264B-0858-DB43-B982-40AFB22573CE}" srcOrd="1" destOrd="0" presId="urn:microsoft.com/office/officeart/2005/8/layout/hList6"/>
    <dgm:cxn modelId="{222CD4B3-BFB3-E744-A6E6-869EA53399DD}" type="presParOf" srcId="{C8ED00CB-1A2C-8A49-8A75-ABB7DB7A912C}" destId="{7F005BDF-E822-4445-BD4F-9C8D22D9E8A0}" srcOrd="2" destOrd="0" presId="urn:microsoft.com/office/officeart/2005/8/layout/hList6"/>
    <dgm:cxn modelId="{6E6A049E-F07C-3440-AFDC-3E39864DA97A}" type="presParOf" srcId="{C8ED00CB-1A2C-8A49-8A75-ABB7DB7A912C}" destId="{70F3C56D-7AA1-1546-80DB-CB76A60B3003}" srcOrd="3" destOrd="0" presId="urn:microsoft.com/office/officeart/2005/8/layout/hList6"/>
    <dgm:cxn modelId="{D80C4174-E61B-B243-846C-6A434FBEE94D}" type="presParOf" srcId="{C8ED00CB-1A2C-8A49-8A75-ABB7DB7A912C}" destId="{2DD9AD86-2035-FA44-9938-70000DC2D06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842F03-59DB-324F-9A48-18B3A3578577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523FC343-FAEE-3644-B241-4E4CB57A91D9}">
      <dgm:prSet custT="1"/>
      <dgm:spPr>
        <a:solidFill>
          <a:srgbClr val="728799"/>
        </a:solidFill>
      </dgm:spPr>
      <dgm:t>
        <a:bodyPr/>
        <a:lstStyle/>
        <a:p>
          <a:r>
            <a:rPr lang="zh-CN" altLang="en-US" sz="32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主要形式银行保函</a:t>
          </a:r>
          <a:endParaRPr lang="zh-CN" altLang="en-US" sz="3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037F2B8-4887-8F45-8521-4467DBBFC966}" type="parTrans" cxnId="{7E95DE46-484F-444C-B88A-6B6FA377804D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D3061DF-A465-3B4D-848B-FE68C88FD79F}" type="sibTrans" cxnId="{7E95DE46-484F-444C-B88A-6B6FA377804D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3DC55AB-306B-494F-B442-E0141E7A0852}">
      <dgm:prSet custT="1"/>
      <dgm:spPr>
        <a:ln>
          <a:solidFill>
            <a:srgbClr val="728799"/>
          </a:solidFill>
        </a:ln>
      </dgm:spPr>
      <dgm:t>
        <a:bodyPr/>
        <a:lstStyle/>
        <a:p>
          <a:r>
            <a:rPr lang="zh-CN" altLang="en-US" sz="28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担保金额通常与发包人的预付款是等值的；</a:t>
          </a:r>
        </a:p>
      </dgm:t>
    </dgm:pt>
    <dgm:pt modelId="{F7E3FA1B-83A4-0A46-8C75-2B1C52004D9C}" type="parTrans" cxnId="{E12FA381-C003-9A49-AB53-6F2A4F6B484C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CA913EA-D1A9-C64A-AB19-0D56C24BE90F}" type="sibTrans" cxnId="{E12FA381-C003-9A49-AB53-6F2A4F6B484C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01EA3BB8-11E2-A34E-9D45-525D29575CDE}">
      <dgm:prSet custT="1"/>
      <dgm:spPr/>
      <dgm:t>
        <a:bodyPr/>
        <a:lstStyle/>
        <a:p>
          <a:r>
            <a:rPr lang="zh-CN" altLang="en-US" sz="32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发承包双方约定的其他形式</a:t>
          </a:r>
          <a:endParaRPr lang="zh-CN" altLang="en-US" sz="3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032C0011-38E6-2948-A539-E49B68366492}" type="parTrans" cxnId="{0E3F1721-C12E-A04D-BE22-FD4826DBF415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A51250A-5A5D-BB49-BCF9-1F83F67D74C1}" type="sibTrans" cxnId="{0E3F1721-C12E-A04D-BE22-FD4826DBF415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18E351C-66F0-6D46-8FA1-C486F280F77B}">
      <dgm:prSet custT="1"/>
      <dgm:spPr/>
      <dgm:t>
        <a:bodyPr/>
        <a:lstStyle/>
        <a:p>
          <a:r>
            <a:rPr lang="zh-CN" altLang="en-US" sz="28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由担保公司提供担保或者是采取抵押等担保形式。  </a:t>
          </a:r>
        </a:p>
      </dgm:t>
    </dgm:pt>
    <dgm:pt modelId="{FE0D99DE-A4DC-5D42-94F5-0F896466B522}" type="parTrans" cxnId="{9BCB0FD1-96FD-ED40-ADBF-658892083B63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4262959-141F-8247-A756-FF6CC9FD0C3C}" type="sibTrans" cxnId="{9BCB0FD1-96FD-ED40-ADBF-658892083B63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68916A7-822D-DC42-82DB-E188953E7BF0}" type="pres">
      <dgm:prSet presAssocID="{9A842F03-59DB-324F-9A48-18B3A357857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D5F68783-3452-3A4B-B5A2-14B69961120B}" type="pres">
      <dgm:prSet presAssocID="{523FC343-FAEE-3644-B241-4E4CB57A91D9}" presName="root" presStyleCnt="0"/>
      <dgm:spPr/>
    </dgm:pt>
    <dgm:pt modelId="{0E675990-8337-784D-B3FA-47CC1CA6B9BE}" type="pres">
      <dgm:prSet presAssocID="{523FC343-FAEE-3644-B241-4E4CB57A91D9}" presName="rootComposite" presStyleCnt="0"/>
      <dgm:spPr/>
    </dgm:pt>
    <dgm:pt modelId="{99740D99-DDC0-1E40-AD14-A740069DC42B}" type="pres">
      <dgm:prSet presAssocID="{523FC343-FAEE-3644-B241-4E4CB57A91D9}" presName="rootText" presStyleLbl="node1" presStyleIdx="0" presStyleCnt="2"/>
      <dgm:spPr/>
      <dgm:t>
        <a:bodyPr/>
        <a:lstStyle/>
        <a:p>
          <a:endParaRPr lang="zh-CN" altLang="en-US"/>
        </a:p>
      </dgm:t>
    </dgm:pt>
    <dgm:pt modelId="{FE51ACDC-A2DD-D441-BC39-EE27BD9EC5F9}" type="pres">
      <dgm:prSet presAssocID="{523FC343-FAEE-3644-B241-4E4CB57A91D9}" presName="rootConnector" presStyleLbl="node1" presStyleIdx="0" presStyleCnt="2"/>
      <dgm:spPr/>
      <dgm:t>
        <a:bodyPr/>
        <a:lstStyle/>
        <a:p>
          <a:endParaRPr lang="zh-CN" altLang="en-US"/>
        </a:p>
      </dgm:t>
    </dgm:pt>
    <dgm:pt modelId="{C4512740-E292-784C-A70C-2D413340DC32}" type="pres">
      <dgm:prSet presAssocID="{523FC343-FAEE-3644-B241-4E4CB57A91D9}" presName="childShape" presStyleCnt="0"/>
      <dgm:spPr/>
    </dgm:pt>
    <dgm:pt modelId="{9C9C4060-CB2F-C147-BF69-824070E342F1}" type="pres">
      <dgm:prSet presAssocID="{F7E3FA1B-83A4-0A46-8C75-2B1C52004D9C}" presName="Name13" presStyleLbl="parChTrans1D2" presStyleIdx="0" presStyleCnt="2"/>
      <dgm:spPr/>
      <dgm:t>
        <a:bodyPr/>
        <a:lstStyle/>
        <a:p>
          <a:endParaRPr lang="zh-CN" altLang="en-US"/>
        </a:p>
      </dgm:t>
    </dgm:pt>
    <dgm:pt modelId="{0FAC2E16-C955-884E-B038-316E5E6285FE}" type="pres">
      <dgm:prSet presAssocID="{73DC55AB-306B-494F-B442-E0141E7A0852}" presName="childText" presStyleLbl="bgAcc1" presStyleIdx="0" presStyleCnt="2" custScaleX="12497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26D8236-E122-154C-8026-B00B126F9E41}" type="pres">
      <dgm:prSet presAssocID="{01EA3BB8-11E2-A34E-9D45-525D29575CDE}" presName="root" presStyleCnt="0"/>
      <dgm:spPr/>
    </dgm:pt>
    <dgm:pt modelId="{0F21551B-3FD1-6F46-8663-4F411DFC7351}" type="pres">
      <dgm:prSet presAssocID="{01EA3BB8-11E2-A34E-9D45-525D29575CDE}" presName="rootComposite" presStyleCnt="0"/>
      <dgm:spPr/>
    </dgm:pt>
    <dgm:pt modelId="{47975393-926E-C047-B303-52435CA1B6BF}" type="pres">
      <dgm:prSet presAssocID="{01EA3BB8-11E2-A34E-9D45-525D29575CDE}" presName="rootText" presStyleLbl="node1" presStyleIdx="1" presStyleCnt="2"/>
      <dgm:spPr/>
      <dgm:t>
        <a:bodyPr/>
        <a:lstStyle/>
        <a:p>
          <a:endParaRPr lang="zh-CN" altLang="en-US"/>
        </a:p>
      </dgm:t>
    </dgm:pt>
    <dgm:pt modelId="{CE7C0EF4-725F-CF47-AC6B-32BFE871191F}" type="pres">
      <dgm:prSet presAssocID="{01EA3BB8-11E2-A34E-9D45-525D29575CDE}" presName="rootConnector" presStyleLbl="node1" presStyleIdx="1" presStyleCnt="2"/>
      <dgm:spPr/>
      <dgm:t>
        <a:bodyPr/>
        <a:lstStyle/>
        <a:p>
          <a:endParaRPr lang="zh-CN" altLang="en-US"/>
        </a:p>
      </dgm:t>
    </dgm:pt>
    <dgm:pt modelId="{4B1702DC-BC6F-4D44-9875-DE6E2F8FBA8A}" type="pres">
      <dgm:prSet presAssocID="{01EA3BB8-11E2-A34E-9D45-525D29575CDE}" presName="childShape" presStyleCnt="0"/>
      <dgm:spPr/>
    </dgm:pt>
    <dgm:pt modelId="{53D59D3F-38FE-994F-9A6B-5803E4053899}" type="pres">
      <dgm:prSet presAssocID="{FE0D99DE-A4DC-5D42-94F5-0F896466B522}" presName="Name13" presStyleLbl="parChTrans1D2" presStyleIdx="1" presStyleCnt="2"/>
      <dgm:spPr/>
      <dgm:t>
        <a:bodyPr/>
        <a:lstStyle/>
        <a:p>
          <a:endParaRPr lang="zh-CN" altLang="en-US"/>
        </a:p>
      </dgm:t>
    </dgm:pt>
    <dgm:pt modelId="{07EE68B9-17A9-6B4A-8B91-A61720B06303}" type="pres">
      <dgm:prSet presAssocID="{218E351C-66F0-6D46-8FA1-C486F280F77B}" presName="childText" presStyleLbl="bgAcc1" presStyleIdx="1" presStyleCnt="2" custScaleX="12497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4735C5C-C872-B346-9C2E-2957CC21CA21}" type="presOf" srcId="{F7E3FA1B-83A4-0A46-8C75-2B1C52004D9C}" destId="{9C9C4060-CB2F-C147-BF69-824070E342F1}" srcOrd="0" destOrd="0" presId="urn:microsoft.com/office/officeart/2005/8/layout/hierarchy3"/>
    <dgm:cxn modelId="{72929A2A-D461-6C41-B910-E84EF3EDF702}" type="presOf" srcId="{9A842F03-59DB-324F-9A48-18B3A3578577}" destId="{268916A7-822D-DC42-82DB-E188953E7BF0}" srcOrd="0" destOrd="0" presId="urn:microsoft.com/office/officeart/2005/8/layout/hierarchy3"/>
    <dgm:cxn modelId="{9F59B5A1-F26F-C946-B29A-B65DF29B96B1}" type="presOf" srcId="{218E351C-66F0-6D46-8FA1-C486F280F77B}" destId="{07EE68B9-17A9-6B4A-8B91-A61720B06303}" srcOrd="0" destOrd="0" presId="urn:microsoft.com/office/officeart/2005/8/layout/hierarchy3"/>
    <dgm:cxn modelId="{ABF09573-0318-A444-ADC5-2FED319731FC}" type="presOf" srcId="{01EA3BB8-11E2-A34E-9D45-525D29575CDE}" destId="{CE7C0EF4-725F-CF47-AC6B-32BFE871191F}" srcOrd="1" destOrd="0" presId="urn:microsoft.com/office/officeart/2005/8/layout/hierarchy3"/>
    <dgm:cxn modelId="{E12FA381-C003-9A49-AB53-6F2A4F6B484C}" srcId="{523FC343-FAEE-3644-B241-4E4CB57A91D9}" destId="{73DC55AB-306B-494F-B442-E0141E7A0852}" srcOrd="0" destOrd="0" parTransId="{F7E3FA1B-83A4-0A46-8C75-2B1C52004D9C}" sibTransId="{8CA913EA-D1A9-C64A-AB19-0D56C24BE90F}"/>
    <dgm:cxn modelId="{9BCB0FD1-96FD-ED40-ADBF-658892083B63}" srcId="{01EA3BB8-11E2-A34E-9D45-525D29575CDE}" destId="{218E351C-66F0-6D46-8FA1-C486F280F77B}" srcOrd="0" destOrd="0" parTransId="{FE0D99DE-A4DC-5D42-94F5-0F896466B522}" sibTransId="{E4262959-141F-8247-A756-FF6CC9FD0C3C}"/>
    <dgm:cxn modelId="{7E95DE46-484F-444C-B88A-6B6FA377804D}" srcId="{9A842F03-59DB-324F-9A48-18B3A3578577}" destId="{523FC343-FAEE-3644-B241-4E4CB57A91D9}" srcOrd="0" destOrd="0" parTransId="{A037F2B8-4887-8F45-8521-4467DBBFC966}" sibTransId="{6D3061DF-A465-3B4D-848B-FE68C88FD79F}"/>
    <dgm:cxn modelId="{0E3F1721-C12E-A04D-BE22-FD4826DBF415}" srcId="{9A842F03-59DB-324F-9A48-18B3A3578577}" destId="{01EA3BB8-11E2-A34E-9D45-525D29575CDE}" srcOrd="1" destOrd="0" parTransId="{032C0011-38E6-2948-A539-E49B68366492}" sibTransId="{7A51250A-5A5D-BB49-BCF9-1F83F67D74C1}"/>
    <dgm:cxn modelId="{385EA50F-9F51-DE48-A937-3271C7C223D7}" type="presOf" srcId="{523FC343-FAEE-3644-B241-4E4CB57A91D9}" destId="{99740D99-DDC0-1E40-AD14-A740069DC42B}" srcOrd="0" destOrd="0" presId="urn:microsoft.com/office/officeart/2005/8/layout/hierarchy3"/>
    <dgm:cxn modelId="{37256726-CE9B-194D-AB7E-241E19B79BD4}" type="presOf" srcId="{FE0D99DE-A4DC-5D42-94F5-0F896466B522}" destId="{53D59D3F-38FE-994F-9A6B-5803E4053899}" srcOrd="0" destOrd="0" presId="urn:microsoft.com/office/officeart/2005/8/layout/hierarchy3"/>
    <dgm:cxn modelId="{A547FDE4-1A42-6F44-9A15-4EA93423F102}" type="presOf" srcId="{523FC343-FAEE-3644-B241-4E4CB57A91D9}" destId="{FE51ACDC-A2DD-D441-BC39-EE27BD9EC5F9}" srcOrd="1" destOrd="0" presId="urn:microsoft.com/office/officeart/2005/8/layout/hierarchy3"/>
    <dgm:cxn modelId="{2D2D9867-F9AF-1E49-AA90-0CE342A79C1F}" type="presOf" srcId="{73DC55AB-306B-494F-B442-E0141E7A0852}" destId="{0FAC2E16-C955-884E-B038-316E5E6285FE}" srcOrd="0" destOrd="0" presId="urn:microsoft.com/office/officeart/2005/8/layout/hierarchy3"/>
    <dgm:cxn modelId="{8A064705-8617-1D4A-80B0-3E4750B85AD0}" type="presOf" srcId="{01EA3BB8-11E2-A34E-9D45-525D29575CDE}" destId="{47975393-926E-C047-B303-52435CA1B6BF}" srcOrd="0" destOrd="0" presId="urn:microsoft.com/office/officeart/2005/8/layout/hierarchy3"/>
    <dgm:cxn modelId="{0B7AE941-6514-4B4A-A36F-3AF42B42DB53}" type="presParOf" srcId="{268916A7-822D-DC42-82DB-E188953E7BF0}" destId="{D5F68783-3452-3A4B-B5A2-14B69961120B}" srcOrd="0" destOrd="0" presId="urn:microsoft.com/office/officeart/2005/8/layout/hierarchy3"/>
    <dgm:cxn modelId="{282648DC-A4C8-364D-B74E-74E9EE10E501}" type="presParOf" srcId="{D5F68783-3452-3A4B-B5A2-14B69961120B}" destId="{0E675990-8337-784D-B3FA-47CC1CA6B9BE}" srcOrd="0" destOrd="0" presId="urn:microsoft.com/office/officeart/2005/8/layout/hierarchy3"/>
    <dgm:cxn modelId="{E3505D23-F0CB-FB42-ADCF-A0BFCF4AC24F}" type="presParOf" srcId="{0E675990-8337-784D-B3FA-47CC1CA6B9BE}" destId="{99740D99-DDC0-1E40-AD14-A740069DC42B}" srcOrd="0" destOrd="0" presId="urn:microsoft.com/office/officeart/2005/8/layout/hierarchy3"/>
    <dgm:cxn modelId="{6EDB9EA4-CFE2-B24B-97FC-7EC83CE8DF7D}" type="presParOf" srcId="{0E675990-8337-784D-B3FA-47CC1CA6B9BE}" destId="{FE51ACDC-A2DD-D441-BC39-EE27BD9EC5F9}" srcOrd="1" destOrd="0" presId="urn:microsoft.com/office/officeart/2005/8/layout/hierarchy3"/>
    <dgm:cxn modelId="{C60E0FA1-1575-8849-B5C7-903B225C60E7}" type="presParOf" srcId="{D5F68783-3452-3A4B-B5A2-14B69961120B}" destId="{C4512740-E292-784C-A70C-2D413340DC32}" srcOrd="1" destOrd="0" presId="urn:microsoft.com/office/officeart/2005/8/layout/hierarchy3"/>
    <dgm:cxn modelId="{84BD95A6-D3FC-6F4B-98D8-1B8EEACAF2DD}" type="presParOf" srcId="{C4512740-E292-784C-A70C-2D413340DC32}" destId="{9C9C4060-CB2F-C147-BF69-824070E342F1}" srcOrd="0" destOrd="0" presId="urn:microsoft.com/office/officeart/2005/8/layout/hierarchy3"/>
    <dgm:cxn modelId="{A9CB0505-FCBB-3841-9268-B1B9CA3D4814}" type="presParOf" srcId="{C4512740-E292-784C-A70C-2D413340DC32}" destId="{0FAC2E16-C955-884E-B038-316E5E6285FE}" srcOrd="1" destOrd="0" presId="urn:microsoft.com/office/officeart/2005/8/layout/hierarchy3"/>
    <dgm:cxn modelId="{7AD7A9A3-CDF5-4D41-B5A8-B408480BE3E0}" type="presParOf" srcId="{268916A7-822D-DC42-82DB-E188953E7BF0}" destId="{326D8236-E122-154C-8026-B00B126F9E41}" srcOrd="1" destOrd="0" presId="urn:microsoft.com/office/officeart/2005/8/layout/hierarchy3"/>
    <dgm:cxn modelId="{19BFB329-FB0C-E24D-AF3E-CA26CE215551}" type="presParOf" srcId="{326D8236-E122-154C-8026-B00B126F9E41}" destId="{0F21551B-3FD1-6F46-8663-4F411DFC7351}" srcOrd="0" destOrd="0" presId="urn:microsoft.com/office/officeart/2005/8/layout/hierarchy3"/>
    <dgm:cxn modelId="{F12FB2C6-D967-0B47-AB57-F0E962799A7B}" type="presParOf" srcId="{0F21551B-3FD1-6F46-8663-4F411DFC7351}" destId="{47975393-926E-C047-B303-52435CA1B6BF}" srcOrd="0" destOrd="0" presId="urn:microsoft.com/office/officeart/2005/8/layout/hierarchy3"/>
    <dgm:cxn modelId="{A99E916C-0E36-9245-846B-3EB6C8265C99}" type="presParOf" srcId="{0F21551B-3FD1-6F46-8663-4F411DFC7351}" destId="{CE7C0EF4-725F-CF47-AC6B-32BFE871191F}" srcOrd="1" destOrd="0" presId="urn:microsoft.com/office/officeart/2005/8/layout/hierarchy3"/>
    <dgm:cxn modelId="{9D11E881-898F-444A-8992-E86A2DF5C4CC}" type="presParOf" srcId="{326D8236-E122-154C-8026-B00B126F9E41}" destId="{4B1702DC-BC6F-4D44-9875-DE6E2F8FBA8A}" srcOrd="1" destOrd="0" presId="urn:microsoft.com/office/officeart/2005/8/layout/hierarchy3"/>
    <dgm:cxn modelId="{D051A54B-214B-1C40-8CD3-51765624923E}" type="presParOf" srcId="{4B1702DC-BC6F-4D44-9875-DE6E2F8FBA8A}" destId="{53D59D3F-38FE-994F-9A6B-5803E4053899}" srcOrd="0" destOrd="0" presId="urn:microsoft.com/office/officeart/2005/8/layout/hierarchy3"/>
    <dgm:cxn modelId="{D3D1AAA8-8F44-DB4B-AB20-3A29CCFE5B3F}" type="presParOf" srcId="{4B1702DC-BC6F-4D44-9875-DE6E2F8FBA8A}" destId="{07EE68B9-17A9-6B4A-8B91-A61720B0630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19F397-7D7A-E14A-BB6D-6E6B716C838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BB50AFD2-5626-C649-8A3F-F52983B1D4C7}">
      <dgm:prSet custT="1"/>
      <dgm:spPr/>
      <dgm:t>
        <a:bodyPr/>
        <a:lstStyle/>
        <a:p>
          <a:r>
            <a:rPr lang="zh-CN" altLang="en-US" sz="36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计量的依据</a:t>
          </a:r>
        </a:p>
      </dgm:t>
    </dgm:pt>
    <dgm:pt modelId="{24FDC885-D4D5-D349-9708-DB0470827CAA}" type="parTrans" cxnId="{DF77DE86-05A5-E64D-9DAE-7FE4B3A07262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177B20D-D2DA-6C4F-88DB-27EB36A776B7}" type="sibTrans" cxnId="{DF77DE86-05A5-E64D-9DAE-7FE4B3A07262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6DC7286-976D-1245-A85A-478CC938FE6B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工程所在地省、市定额站发布的定额、清单计价办法以及配套的费用定额等规范文件。</a:t>
          </a:r>
        </a:p>
      </dgm:t>
    </dgm:pt>
    <dgm:pt modelId="{13B82C40-4DD8-D842-A47C-90E619D29ADD}" type="parTrans" cxnId="{1EECB331-135D-0447-A993-49200A642A4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3CEB31D-C3BC-704A-B8C0-D846C5603372}" type="sibTrans" cxnId="{1EECB331-135D-0447-A993-49200A642A4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F6BE17C-FB7A-A047-8970-7C6C974D50AA}" type="pres">
      <dgm:prSet presAssocID="{6F19F397-7D7A-E14A-BB6D-6E6B716C838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DE75AFDE-2C93-A64C-BAE8-7247837E8B24}" type="pres">
      <dgm:prSet presAssocID="{BB50AFD2-5626-C649-8A3F-F52983B1D4C7}" presName="root" presStyleCnt="0"/>
      <dgm:spPr/>
    </dgm:pt>
    <dgm:pt modelId="{1FD8E2D5-973E-414D-BF91-59AE827AEA7E}" type="pres">
      <dgm:prSet presAssocID="{BB50AFD2-5626-C649-8A3F-F52983B1D4C7}" presName="rootComposite" presStyleCnt="0"/>
      <dgm:spPr/>
    </dgm:pt>
    <dgm:pt modelId="{3AFA3FC5-D214-AB42-BD34-15C4BC722E70}" type="pres">
      <dgm:prSet presAssocID="{BB50AFD2-5626-C649-8A3F-F52983B1D4C7}" presName="rootText" presStyleLbl="node1" presStyleIdx="0" presStyleCnt="1" custScaleX="63290" custScaleY="43030"/>
      <dgm:spPr/>
      <dgm:t>
        <a:bodyPr/>
        <a:lstStyle/>
        <a:p>
          <a:endParaRPr lang="zh-CN" altLang="en-US"/>
        </a:p>
      </dgm:t>
    </dgm:pt>
    <dgm:pt modelId="{0DD5F40A-0D37-0B4D-A496-5B7649E9A586}" type="pres">
      <dgm:prSet presAssocID="{BB50AFD2-5626-C649-8A3F-F52983B1D4C7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552DED20-B8BC-2342-95F1-4079D1B6885C}" type="pres">
      <dgm:prSet presAssocID="{BB50AFD2-5626-C649-8A3F-F52983B1D4C7}" presName="childShape" presStyleCnt="0"/>
      <dgm:spPr/>
    </dgm:pt>
    <dgm:pt modelId="{22CEDCDC-4D76-A34D-852B-B3C37A10FD35}" type="pres">
      <dgm:prSet presAssocID="{13B82C40-4DD8-D842-A47C-90E619D29ADD}" presName="Name13" presStyleLbl="parChTrans1D2" presStyleIdx="0" presStyleCnt="1"/>
      <dgm:spPr/>
      <dgm:t>
        <a:bodyPr/>
        <a:lstStyle/>
        <a:p>
          <a:endParaRPr lang="zh-CN" altLang="en-US"/>
        </a:p>
      </dgm:t>
    </dgm:pt>
    <dgm:pt modelId="{29B2550B-5487-1145-8E98-01436CFB1B03}" type="pres">
      <dgm:prSet presAssocID="{B6DC7286-976D-1245-A85A-478CC938FE6B}" presName="childText" presStyleLbl="bgAcc1" presStyleIdx="0" presStyleCnt="1" custScaleX="99104" custScaleY="66110" custLinFactNeighborX="-1338" custLinFactNeighborY="-232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EECB331-135D-0447-A993-49200A642A4D}" srcId="{BB50AFD2-5626-C649-8A3F-F52983B1D4C7}" destId="{B6DC7286-976D-1245-A85A-478CC938FE6B}" srcOrd="0" destOrd="0" parTransId="{13B82C40-4DD8-D842-A47C-90E619D29ADD}" sibTransId="{D3CEB31D-C3BC-704A-B8C0-D846C5603372}"/>
    <dgm:cxn modelId="{2D423EBF-AC31-E449-98C9-AA1CEEE98F71}" type="presOf" srcId="{BB50AFD2-5626-C649-8A3F-F52983B1D4C7}" destId="{0DD5F40A-0D37-0B4D-A496-5B7649E9A586}" srcOrd="1" destOrd="0" presId="urn:microsoft.com/office/officeart/2005/8/layout/hierarchy3"/>
    <dgm:cxn modelId="{DF77DE86-05A5-E64D-9DAE-7FE4B3A07262}" srcId="{6F19F397-7D7A-E14A-BB6D-6E6B716C8381}" destId="{BB50AFD2-5626-C649-8A3F-F52983B1D4C7}" srcOrd="0" destOrd="0" parTransId="{24FDC885-D4D5-D349-9708-DB0470827CAA}" sibTransId="{1177B20D-D2DA-6C4F-88DB-27EB36A776B7}"/>
    <dgm:cxn modelId="{9A7D6635-F7AB-4E48-9BC5-2F5CAB7F29D1}" type="presOf" srcId="{B6DC7286-976D-1245-A85A-478CC938FE6B}" destId="{29B2550B-5487-1145-8E98-01436CFB1B03}" srcOrd="0" destOrd="0" presId="urn:microsoft.com/office/officeart/2005/8/layout/hierarchy3"/>
    <dgm:cxn modelId="{93F57B16-06D9-A74F-94D5-0C8D12E68CB3}" type="presOf" srcId="{6F19F397-7D7A-E14A-BB6D-6E6B716C8381}" destId="{6F6BE17C-FB7A-A047-8970-7C6C974D50AA}" srcOrd="0" destOrd="0" presId="urn:microsoft.com/office/officeart/2005/8/layout/hierarchy3"/>
    <dgm:cxn modelId="{7B263CC4-9BB4-574F-858E-718676344AC7}" type="presOf" srcId="{BB50AFD2-5626-C649-8A3F-F52983B1D4C7}" destId="{3AFA3FC5-D214-AB42-BD34-15C4BC722E70}" srcOrd="0" destOrd="0" presId="urn:microsoft.com/office/officeart/2005/8/layout/hierarchy3"/>
    <dgm:cxn modelId="{E1508547-1C3A-9544-A12A-4525D04A82CE}" type="presOf" srcId="{13B82C40-4DD8-D842-A47C-90E619D29ADD}" destId="{22CEDCDC-4D76-A34D-852B-B3C37A10FD35}" srcOrd="0" destOrd="0" presId="urn:microsoft.com/office/officeart/2005/8/layout/hierarchy3"/>
    <dgm:cxn modelId="{9759BFA5-BDD8-7642-BCBF-7CD64AC4594E}" type="presParOf" srcId="{6F6BE17C-FB7A-A047-8970-7C6C974D50AA}" destId="{DE75AFDE-2C93-A64C-BAE8-7247837E8B24}" srcOrd="0" destOrd="0" presId="urn:microsoft.com/office/officeart/2005/8/layout/hierarchy3"/>
    <dgm:cxn modelId="{2C327381-F85F-194C-A77B-77B9B37E4AC4}" type="presParOf" srcId="{DE75AFDE-2C93-A64C-BAE8-7247837E8B24}" destId="{1FD8E2D5-973E-414D-BF91-59AE827AEA7E}" srcOrd="0" destOrd="0" presId="urn:microsoft.com/office/officeart/2005/8/layout/hierarchy3"/>
    <dgm:cxn modelId="{9B71EA8E-A3ED-7847-974E-1330A6994079}" type="presParOf" srcId="{1FD8E2D5-973E-414D-BF91-59AE827AEA7E}" destId="{3AFA3FC5-D214-AB42-BD34-15C4BC722E70}" srcOrd="0" destOrd="0" presId="urn:microsoft.com/office/officeart/2005/8/layout/hierarchy3"/>
    <dgm:cxn modelId="{93D5EDEB-CC5F-7541-84C6-B6C364ED3101}" type="presParOf" srcId="{1FD8E2D5-973E-414D-BF91-59AE827AEA7E}" destId="{0DD5F40A-0D37-0B4D-A496-5B7649E9A586}" srcOrd="1" destOrd="0" presId="urn:microsoft.com/office/officeart/2005/8/layout/hierarchy3"/>
    <dgm:cxn modelId="{3D430791-8991-EB4D-B387-FDCEA120BAE2}" type="presParOf" srcId="{DE75AFDE-2C93-A64C-BAE8-7247837E8B24}" destId="{552DED20-B8BC-2342-95F1-4079D1B6885C}" srcOrd="1" destOrd="0" presId="urn:microsoft.com/office/officeart/2005/8/layout/hierarchy3"/>
    <dgm:cxn modelId="{1B09436D-D588-2D49-9E31-8ACFB070275A}" type="presParOf" srcId="{552DED20-B8BC-2342-95F1-4079D1B6885C}" destId="{22CEDCDC-4D76-A34D-852B-B3C37A10FD35}" srcOrd="0" destOrd="0" presId="urn:microsoft.com/office/officeart/2005/8/layout/hierarchy3"/>
    <dgm:cxn modelId="{C7E8D7BC-17E8-E640-8B3F-A85CDEA00C42}" type="presParOf" srcId="{552DED20-B8BC-2342-95F1-4079D1B6885C}" destId="{29B2550B-5487-1145-8E98-01436CFB1B0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47A0B0-CABC-6B4C-9251-46D48BC298A9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C805A96D-CA92-974D-AF68-7EF27002B691}">
      <dgm:prSet custT="1"/>
      <dgm:spPr>
        <a:solidFill>
          <a:srgbClr val="D7B9AB"/>
        </a:solidFill>
        <a:ln>
          <a:solidFill>
            <a:srgbClr val="D7B9AB"/>
          </a:solidFill>
        </a:ln>
      </dgm:spPr>
      <dgm:t>
        <a:bodyPr/>
        <a:lstStyle/>
        <a:p>
          <a:r>
            <a:rPr lang="zh-CN" altLang="en-US" sz="32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对于单价子目</a:t>
          </a:r>
        </a:p>
      </dgm:t>
    </dgm:pt>
    <dgm:pt modelId="{89CE334B-6E45-6145-8978-3156FAD91C27}" type="parTrans" cxnId="{F73C9EE4-1466-774B-944A-B62DB6BFB3A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36253411-AD19-1E41-8238-6A781171AF3A}" type="sibTrans" cxnId="{F73C9EE4-1466-774B-944A-B62DB6BFB3A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33D16D5-A5E4-D74F-8473-B2AD6E06A019}">
      <dgm:prSet custT="1"/>
      <dgm:spPr/>
      <dgm:t>
        <a:bodyPr/>
        <a:lstStyle/>
        <a:p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可以按月计量，比如每月</a:t>
          </a:r>
          <a:r>
            <a:rPr 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20</a:t>
          </a:r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日，可以按照工程的形象进度计量；</a:t>
          </a:r>
        </a:p>
      </dgm:t>
    </dgm:pt>
    <dgm:pt modelId="{315025EF-16C6-CB4E-B178-A69625B91761}" type="parTrans" cxnId="{72DB4DF4-D6DC-3A45-8DDC-7051720884A1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335743C-8AB7-1D4A-A722-07191A0BAB12}" type="sibTrans" cxnId="{72DB4DF4-D6DC-3A45-8DDC-7051720884A1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CAE1E40-0D86-014F-9138-0D5015AF734C}">
      <dgm:prSet custT="1"/>
      <dgm:spPr/>
      <dgm:t>
        <a:bodyPr/>
        <a:lstStyle/>
        <a:p>
          <a:r>
            <a:rPr lang="zh-CN" altLang="en-US" sz="32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对于总价子目</a:t>
          </a:r>
        </a:p>
      </dgm:t>
    </dgm:pt>
    <dgm:pt modelId="{D0AB831B-65D0-4B43-BCAE-4E69C1F7CAB1}" type="parTrans" cxnId="{76028BAF-3BE1-8345-9FFB-7C041BCA06FC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A28EFEF-04B7-494B-A558-FE4D8C095E84}" type="sibTrans" cxnId="{76028BAF-3BE1-8345-9FFB-7C041BCA06FC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E4199EE-8670-CF4E-A7B0-2716ABDD9C2A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可以按月计量，也可以按照批准的支付分解表计量。</a:t>
          </a:r>
        </a:p>
      </dgm:t>
    </dgm:pt>
    <dgm:pt modelId="{E1DD1ECD-423E-4347-9449-10A49EE7A644}" type="parTrans" cxnId="{CA934BD6-0034-5440-8891-CB4FC305BC27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F744C09-F803-DA47-9CC1-EB78A7B2160F}" type="sibTrans" cxnId="{CA934BD6-0034-5440-8891-CB4FC305BC27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CB38806-85F0-354F-8302-AB6B051CE07A}" type="pres">
      <dgm:prSet presAssocID="{7247A0B0-CABC-6B4C-9251-46D48BC298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386F667-AEB5-7C44-A86F-1400F0071AE3}" type="pres">
      <dgm:prSet presAssocID="{C805A96D-CA92-974D-AF68-7EF27002B691}" presName="composite" presStyleCnt="0"/>
      <dgm:spPr/>
    </dgm:pt>
    <dgm:pt modelId="{F61B5F2B-64FB-FE40-B726-97EEF57DCA9F}" type="pres">
      <dgm:prSet presAssocID="{C805A96D-CA92-974D-AF68-7EF27002B691}" presName="parTx" presStyleLbl="alignNode1" presStyleIdx="0" presStyleCnt="2" custLinFactNeighborX="-1" custLinFactNeighborY="-46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4C6BD0-6423-4644-9D61-A185FCE10FD1}" type="pres">
      <dgm:prSet presAssocID="{C805A96D-CA92-974D-AF68-7EF27002B69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AE21BB1-0E69-D14E-A3E1-CEFA60D9872A}" type="pres">
      <dgm:prSet presAssocID="{36253411-AD19-1E41-8238-6A781171AF3A}" presName="space" presStyleCnt="0"/>
      <dgm:spPr/>
    </dgm:pt>
    <dgm:pt modelId="{F7672027-CD17-C245-93AE-E1BB2E89E865}" type="pres">
      <dgm:prSet presAssocID="{ACAE1E40-0D86-014F-9138-0D5015AF734C}" presName="composite" presStyleCnt="0"/>
      <dgm:spPr/>
    </dgm:pt>
    <dgm:pt modelId="{D919B92D-6F32-AE43-A774-24F4D41C7D6B}" type="pres">
      <dgm:prSet presAssocID="{ACAE1E40-0D86-014F-9138-0D5015AF734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51359F5-1B6F-BE43-B9B5-67E8E92FCCB1}" type="pres">
      <dgm:prSet presAssocID="{ACAE1E40-0D86-014F-9138-0D5015AF734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6028BAF-3BE1-8345-9FFB-7C041BCA06FC}" srcId="{7247A0B0-CABC-6B4C-9251-46D48BC298A9}" destId="{ACAE1E40-0D86-014F-9138-0D5015AF734C}" srcOrd="1" destOrd="0" parTransId="{D0AB831B-65D0-4B43-BCAE-4E69C1F7CAB1}" sibTransId="{FA28EFEF-04B7-494B-A558-FE4D8C095E84}"/>
    <dgm:cxn modelId="{72DB4DF4-D6DC-3A45-8DDC-7051720884A1}" srcId="{C805A96D-CA92-974D-AF68-7EF27002B691}" destId="{233D16D5-A5E4-D74F-8473-B2AD6E06A019}" srcOrd="0" destOrd="0" parTransId="{315025EF-16C6-CB4E-B178-A69625B91761}" sibTransId="{2335743C-8AB7-1D4A-A722-07191A0BAB12}"/>
    <dgm:cxn modelId="{28B9A4C3-9019-F349-9BEE-2860CFBFC89C}" type="presOf" srcId="{7247A0B0-CABC-6B4C-9251-46D48BC298A9}" destId="{9CB38806-85F0-354F-8302-AB6B051CE07A}" srcOrd="0" destOrd="0" presId="urn:microsoft.com/office/officeart/2005/8/layout/hList1"/>
    <dgm:cxn modelId="{904A45EB-2A9C-0148-B396-B6D3DDC06CE6}" type="presOf" srcId="{ACAE1E40-0D86-014F-9138-0D5015AF734C}" destId="{D919B92D-6F32-AE43-A774-24F4D41C7D6B}" srcOrd="0" destOrd="0" presId="urn:microsoft.com/office/officeart/2005/8/layout/hList1"/>
    <dgm:cxn modelId="{734E58EB-A9AC-0C44-95F5-E0AEB4B9A152}" type="presOf" srcId="{9E4199EE-8670-CF4E-A7B0-2716ABDD9C2A}" destId="{851359F5-1B6F-BE43-B9B5-67E8E92FCCB1}" srcOrd="0" destOrd="0" presId="urn:microsoft.com/office/officeart/2005/8/layout/hList1"/>
    <dgm:cxn modelId="{B8BA512C-1531-DA46-A05F-1F42E2819C1F}" type="presOf" srcId="{233D16D5-A5E4-D74F-8473-B2AD6E06A019}" destId="{584C6BD0-6423-4644-9D61-A185FCE10FD1}" srcOrd="0" destOrd="0" presId="urn:microsoft.com/office/officeart/2005/8/layout/hList1"/>
    <dgm:cxn modelId="{86B4169D-FF4B-B349-875D-4013AD8BF575}" type="presOf" srcId="{C805A96D-CA92-974D-AF68-7EF27002B691}" destId="{F61B5F2B-64FB-FE40-B726-97EEF57DCA9F}" srcOrd="0" destOrd="0" presId="urn:microsoft.com/office/officeart/2005/8/layout/hList1"/>
    <dgm:cxn modelId="{CA934BD6-0034-5440-8891-CB4FC305BC27}" srcId="{ACAE1E40-0D86-014F-9138-0D5015AF734C}" destId="{9E4199EE-8670-CF4E-A7B0-2716ABDD9C2A}" srcOrd="0" destOrd="0" parTransId="{E1DD1ECD-423E-4347-9449-10A49EE7A644}" sibTransId="{FF744C09-F803-DA47-9CC1-EB78A7B2160F}"/>
    <dgm:cxn modelId="{F73C9EE4-1466-774B-944A-B62DB6BFB3AD}" srcId="{7247A0B0-CABC-6B4C-9251-46D48BC298A9}" destId="{C805A96D-CA92-974D-AF68-7EF27002B691}" srcOrd="0" destOrd="0" parTransId="{89CE334B-6E45-6145-8978-3156FAD91C27}" sibTransId="{36253411-AD19-1E41-8238-6A781171AF3A}"/>
    <dgm:cxn modelId="{A85B349C-6029-AA4A-9363-01706608AED2}" type="presParOf" srcId="{9CB38806-85F0-354F-8302-AB6B051CE07A}" destId="{0386F667-AEB5-7C44-A86F-1400F0071AE3}" srcOrd="0" destOrd="0" presId="urn:microsoft.com/office/officeart/2005/8/layout/hList1"/>
    <dgm:cxn modelId="{79CF55F5-3BC6-B444-969D-AD0D34A3644D}" type="presParOf" srcId="{0386F667-AEB5-7C44-A86F-1400F0071AE3}" destId="{F61B5F2B-64FB-FE40-B726-97EEF57DCA9F}" srcOrd="0" destOrd="0" presId="urn:microsoft.com/office/officeart/2005/8/layout/hList1"/>
    <dgm:cxn modelId="{386684A6-7040-8345-9F1A-C2292CB73EC1}" type="presParOf" srcId="{0386F667-AEB5-7C44-A86F-1400F0071AE3}" destId="{584C6BD0-6423-4644-9D61-A185FCE10FD1}" srcOrd="1" destOrd="0" presId="urn:microsoft.com/office/officeart/2005/8/layout/hList1"/>
    <dgm:cxn modelId="{2DE2F893-2590-564D-A3B7-1699DE672165}" type="presParOf" srcId="{9CB38806-85F0-354F-8302-AB6B051CE07A}" destId="{2AE21BB1-0E69-D14E-A3E1-CEFA60D9872A}" srcOrd="1" destOrd="0" presId="urn:microsoft.com/office/officeart/2005/8/layout/hList1"/>
    <dgm:cxn modelId="{61CBE671-8794-814E-8978-6A93D566ACB1}" type="presParOf" srcId="{9CB38806-85F0-354F-8302-AB6B051CE07A}" destId="{F7672027-CD17-C245-93AE-E1BB2E89E865}" srcOrd="2" destOrd="0" presId="urn:microsoft.com/office/officeart/2005/8/layout/hList1"/>
    <dgm:cxn modelId="{69EB2A6A-2409-6B44-AFC0-97E80986FDAF}" type="presParOf" srcId="{F7672027-CD17-C245-93AE-E1BB2E89E865}" destId="{D919B92D-6F32-AE43-A774-24F4D41C7D6B}" srcOrd="0" destOrd="0" presId="urn:microsoft.com/office/officeart/2005/8/layout/hList1"/>
    <dgm:cxn modelId="{04002169-E363-5D43-8A41-C8A999B1137A}" type="presParOf" srcId="{F7672027-CD17-C245-93AE-E1BB2E89E865}" destId="{851359F5-1B6F-BE43-B9B5-67E8E92FCCB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C04633-C522-A94D-97A6-E8B153B86BDD}" type="doc">
      <dgm:prSet loTypeId="urn:microsoft.com/office/officeart/2005/8/layout/default#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A9C7059-6741-D048-BF6C-00EAD6638539}">
      <dgm:prSet custT="1"/>
      <dgm:spPr>
        <a:solidFill>
          <a:srgbClr val="AF9391"/>
        </a:solidFill>
      </dgm:spPr>
      <dgm:t>
        <a:bodyPr/>
        <a:lstStyle/>
        <a:p>
          <a:r>
            <a:rPr lang="zh-CN" altLang="en-US" sz="2400" b="1">
              <a:latin typeface="Source Han Serif CN" panose="02020400000000000000" pitchFamily="18" charset="-128"/>
              <a:ea typeface="Source Han Serif CN" panose="02020400000000000000" pitchFamily="18" charset="-128"/>
            </a:rPr>
            <a:t>施工索赔与现场签证的程序、金额确认与支付时间</a:t>
          </a:r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023F403F-D19C-D746-8CBB-4DEFCB863BC1}" type="parTrans" cxnId="{3A62E001-2AE7-124C-8F1B-251BDD139703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AAF405DF-3CB4-5542-9067-F20DB012038C}" type="sibTrans" cxnId="{3A62E001-2AE7-124C-8F1B-251BDD139703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FC152A28-9A1F-6941-8229-01A456D3229D}">
      <dgm:prSet custT="1"/>
      <dgm:spPr>
        <a:solidFill>
          <a:srgbClr val="BC867C"/>
        </a:solidFill>
      </dgm:spPr>
      <dgm:t>
        <a:bodyPr/>
        <a:lstStyle/>
        <a:p>
          <a:r>
            <a:rPr lang="zh-CN" altLang="en-US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承担计价风险的内容、范围以及超出约定内容、范围的调整办法</a:t>
          </a:r>
          <a:endParaRPr lang="zh-CN" altLang="en-US" sz="2400" dirty="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AA607C87-56DA-E240-974A-623D21C08BCD}" type="parTrans" cxnId="{7D44FF1C-89BC-F94F-91DA-B176C1878091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69F03E8C-5161-6148-8A85-07971B00F57D}" type="sibTrans" cxnId="{7D44FF1C-89BC-F94F-91DA-B176C1878091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8C5FEA59-EB0B-EB49-8CF3-E9E99BC929DC}">
      <dgm:prSet custT="1"/>
      <dgm:spPr/>
      <dgm:t>
        <a:bodyPr/>
        <a:lstStyle/>
        <a:p>
          <a:r>
            <a:rPr lang="zh-CN" altLang="en-US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工程竣工价款结算编制与核对、支付及时间</a:t>
          </a:r>
          <a:endParaRPr lang="zh-CN" altLang="en-US" sz="2400" dirty="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2E3E3EF7-5F55-0B45-84B0-A0C4C44CFEF6}" type="parTrans" cxnId="{E736F3C8-6444-9A4B-9C4E-F7F0B80E08D8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6D3EB79E-170B-FC44-BBF5-605E42E1AD59}" type="sibTrans" cxnId="{E736F3C8-6444-9A4B-9C4E-F7F0B80E08D8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1CB0A387-8CD1-284A-B98B-ADE6AB5A378C}">
      <dgm:prSet custT="1"/>
      <dgm:spPr/>
      <dgm:t>
        <a:bodyPr/>
        <a:lstStyle/>
        <a:p>
          <a:r>
            <a:rPr lang="zh-CN" altLang="en-US" sz="2400" b="1">
              <a:latin typeface="Source Han Serif CN" panose="02020400000000000000" pitchFamily="18" charset="-128"/>
              <a:ea typeface="Source Han Serif CN" panose="02020400000000000000" pitchFamily="18" charset="-128"/>
            </a:rPr>
            <a:t>工程质量保证金的数额、预扣方式及时间</a:t>
          </a:r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2316D199-3708-6A44-9406-F255CABACA01}" type="parTrans" cxnId="{94EBA8CD-7958-1747-A45D-07E95DA2E717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BDF2BE5C-DACE-4941-8557-38B5B1D6823C}" type="sibTrans" cxnId="{94EBA8CD-7958-1747-A45D-07E95DA2E717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9ABD80E2-3B6D-6644-B590-EBEF20F1A686}">
      <dgm:prSet custT="1"/>
      <dgm:spPr/>
      <dgm:t>
        <a:bodyPr/>
        <a:lstStyle/>
        <a:p>
          <a:r>
            <a:rPr lang="zh-CN" altLang="en-US" sz="2400" b="1">
              <a:latin typeface="Source Han Serif CN" panose="02020400000000000000" pitchFamily="18" charset="-128"/>
              <a:ea typeface="Source Han Serif CN" panose="02020400000000000000" pitchFamily="18" charset="-128"/>
            </a:rPr>
            <a:t>违约责任以及发生工程价款争议的解决方法及时间</a:t>
          </a:r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D000F152-417C-924E-B520-E65B1B664038}" type="parTrans" cxnId="{96E5A014-D69E-B240-8F21-05C1B4659372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8E08326B-8813-8C46-95BF-8B4F26FC6A3E}" type="sibTrans" cxnId="{96E5A014-D69E-B240-8F21-05C1B4659372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B94CDA24-157B-5746-BC5C-6BAC4E47E91F}">
      <dgm:prSet custT="1"/>
      <dgm:spPr/>
      <dgm:t>
        <a:bodyPr/>
        <a:lstStyle/>
        <a:p>
          <a:r>
            <a:rPr lang="zh-CN" altLang="en-US" sz="2400" b="1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与履行合同、支付价款有关的其他事项等</a:t>
          </a:r>
          <a:endParaRPr lang="zh-CN" altLang="en-US" sz="2400" dirty="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C94F2ADC-A5A2-324A-9F67-6F8FDBBBA2D1}" type="parTrans" cxnId="{59025812-66BA-A049-A541-BC14CD6B4416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CEC04FDB-4A8B-AC40-B0D5-CC7DAAFA91CC}" type="sibTrans" cxnId="{59025812-66BA-A049-A541-BC14CD6B4416}">
      <dgm:prSet/>
      <dgm:spPr/>
      <dgm:t>
        <a:bodyPr/>
        <a:lstStyle/>
        <a:p>
          <a:endParaRPr lang="zh-CN" altLang="en-US" sz="24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gm:t>
    </dgm:pt>
    <dgm:pt modelId="{04916C88-7DBB-EA4A-AE97-A07B1713712F}" type="pres">
      <dgm:prSet presAssocID="{DAC04633-C522-A94D-97A6-E8B153B86B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AEFE91E-697D-7F40-832D-29368CF7E280}" type="pres">
      <dgm:prSet presAssocID="{6A9C7059-6741-D048-BF6C-00EAD663853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F5EE3C2-F392-EE49-BDE2-628AD3A64E19}" type="pres">
      <dgm:prSet presAssocID="{AAF405DF-3CB4-5542-9067-F20DB012038C}" presName="sibTrans" presStyleCnt="0"/>
      <dgm:spPr/>
    </dgm:pt>
    <dgm:pt modelId="{3EE943C1-B319-1E44-B99D-14EE5A303A4F}" type="pres">
      <dgm:prSet presAssocID="{FC152A28-9A1F-6941-8229-01A456D3229D}" presName="node" presStyleLbl="node1" presStyleIdx="1" presStyleCnt="6" custScaleX="11066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3D813C5-7FDB-C94D-B30B-DB65D65B95FA}" type="pres">
      <dgm:prSet presAssocID="{69F03E8C-5161-6148-8A85-07971B00F57D}" presName="sibTrans" presStyleCnt="0"/>
      <dgm:spPr/>
    </dgm:pt>
    <dgm:pt modelId="{CA995C35-E565-CA40-8B93-5904B3B1E07F}" type="pres">
      <dgm:prSet presAssocID="{8C5FEA59-EB0B-EB49-8CF3-E9E99BC929DC}" presName="node" presStyleLbl="node1" presStyleIdx="2" presStyleCnt="6" custScaleX="8859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FBFFD3-6035-574A-8BD4-F9C198CC5F39}" type="pres">
      <dgm:prSet presAssocID="{6D3EB79E-170B-FC44-BBF5-605E42E1AD59}" presName="sibTrans" presStyleCnt="0"/>
      <dgm:spPr/>
    </dgm:pt>
    <dgm:pt modelId="{D6B55F00-022E-AD47-8C50-B6907D313D73}" type="pres">
      <dgm:prSet presAssocID="{1CB0A387-8CD1-284A-B98B-ADE6AB5A378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05868CD-3CE5-5042-97C9-EEBC4EE5AA86}" type="pres">
      <dgm:prSet presAssocID="{BDF2BE5C-DACE-4941-8557-38B5B1D6823C}" presName="sibTrans" presStyleCnt="0"/>
      <dgm:spPr/>
    </dgm:pt>
    <dgm:pt modelId="{2055240B-4A0C-3040-A65E-F138C2F5C5C6}" type="pres">
      <dgm:prSet presAssocID="{9ABD80E2-3B6D-6644-B590-EBEF20F1A6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25EB650-84E7-0E45-956B-94F0CCE13B2E}" type="pres">
      <dgm:prSet presAssocID="{8E08326B-8813-8C46-95BF-8B4F26FC6A3E}" presName="sibTrans" presStyleCnt="0"/>
      <dgm:spPr/>
    </dgm:pt>
    <dgm:pt modelId="{F9BE70E9-38B8-E345-AA7A-C2980162654A}" type="pres">
      <dgm:prSet presAssocID="{B94CDA24-157B-5746-BC5C-6BAC4E47E91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736F3C8-6444-9A4B-9C4E-F7F0B80E08D8}" srcId="{DAC04633-C522-A94D-97A6-E8B153B86BDD}" destId="{8C5FEA59-EB0B-EB49-8CF3-E9E99BC929DC}" srcOrd="2" destOrd="0" parTransId="{2E3E3EF7-5F55-0B45-84B0-A0C4C44CFEF6}" sibTransId="{6D3EB79E-170B-FC44-BBF5-605E42E1AD59}"/>
    <dgm:cxn modelId="{5206CC21-289F-A240-828C-401EA4F0488A}" type="presOf" srcId="{8C5FEA59-EB0B-EB49-8CF3-E9E99BC929DC}" destId="{CA995C35-E565-CA40-8B93-5904B3B1E07F}" srcOrd="0" destOrd="0" presId="urn:microsoft.com/office/officeart/2005/8/layout/default#1"/>
    <dgm:cxn modelId="{3A62E001-2AE7-124C-8F1B-251BDD139703}" srcId="{DAC04633-C522-A94D-97A6-E8B153B86BDD}" destId="{6A9C7059-6741-D048-BF6C-00EAD6638539}" srcOrd="0" destOrd="0" parTransId="{023F403F-D19C-D746-8CBB-4DEFCB863BC1}" sibTransId="{AAF405DF-3CB4-5542-9067-F20DB012038C}"/>
    <dgm:cxn modelId="{C2D8D02C-38A2-8D4F-85B3-ECDE3B093565}" type="presOf" srcId="{FC152A28-9A1F-6941-8229-01A456D3229D}" destId="{3EE943C1-B319-1E44-B99D-14EE5A303A4F}" srcOrd="0" destOrd="0" presId="urn:microsoft.com/office/officeart/2005/8/layout/default#1"/>
    <dgm:cxn modelId="{59025812-66BA-A049-A541-BC14CD6B4416}" srcId="{DAC04633-C522-A94D-97A6-E8B153B86BDD}" destId="{B94CDA24-157B-5746-BC5C-6BAC4E47E91F}" srcOrd="5" destOrd="0" parTransId="{C94F2ADC-A5A2-324A-9F67-6F8FDBBBA2D1}" sibTransId="{CEC04FDB-4A8B-AC40-B0D5-CC7DAAFA91CC}"/>
    <dgm:cxn modelId="{7D44FF1C-89BC-F94F-91DA-B176C1878091}" srcId="{DAC04633-C522-A94D-97A6-E8B153B86BDD}" destId="{FC152A28-9A1F-6941-8229-01A456D3229D}" srcOrd="1" destOrd="0" parTransId="{AA607C87-56DA-E240-974A-623D21C08BCD}" sibTransId="{69F03E8C-5161-6148-8A85-07971B00F57D}"/>
    <dgm:cxn modelId="{1C1516A5-8977-0140-97CF-24981814F5EB}" type="presOf" srcId="{DAC04633-C522-A94D-97A6-E8B153B86BDD}" destId="{04916C88-7DBB-EA4A-AE97-A07B1713712F}" srcOrd="0" destOrd="0" presId="urn:microsoft.com/office/officeart/2005/8/layout/default#1"/>
    <dgm:cxn modelId="{96E5A014-D69E-B240-8F21-05C1B4659372}" srcId="{DAC04633-C522-A94D-97A6-E8B153B86BDD}" destId="{9ABD80E2-3B6D-6644-B590-EBEF20F1A686}" srcOrd="4" destOrd="0" parTransId="{D000F152-417C-924E-B520-E65B1B664038}" sibTransId="{8E08326B-8813-8C46-95BF-8B4F26FC6A3E}"/>
    <dgm:cxn modelId="{07A28F77-D70D-7142-AF84-687D49171707}" type="presOf" srcId="{9ABD80E2-3B6D-6644-B590-EBEF20F1A686}" destId="{2055240B-4A0C-3040-A65E-F138C2F5C5C6}" srcOrd="0" destOrd="0" presId="urn:microsoft.com/office/officeart/2005/8/layout/default#1"/>
    <dgm:cxn modelId="{D6F20A95-57C2-794E-BF60-7956FA3F4EB6}" type="presOf" srcId="{6A9C7059-6741-D048-BF6C-00EAD6638539}" destId="{1AEFE91E-697D-7F40-832D-29368CF7E280}" srcOrd="0" destOrd="0" presId="urn:microsoft.com/office/officeart/2005/8/layout/default#1"/>
    <dgm:cxn modelId="{5053F751-5CAD-014C-9D83-C3C8B748CB86}" type="presOf" srcId="{B94CDA24-157B-5746-BC5C-6BAC4E47E91F}" destId="{F9BE70E9-38B8-E345-AA7A-C2980162654A}" srcOrd="0" destOrd="0" presId="urn:microsoft.com/office/officeart/2005/8/layout/default#1"/>
    <dgm:cxn modelId="{2B7CF9CB-8482-2140-8F3E-3628FB8470DC}" type="presOf" srcId="{1CB0A387-8CD1-284A-B98B-ADE6AB5A378C}" destId="{D6B55F00-022E-AD47-8C50-B6907D313D73}" srcOrd="0" destOrd="0" presId="urn:microsoft.com/office/officeart/2005/8/layout/default#1"/>
    <dgm:cxn modelId="{94EBA8CD-7958-1747-A45D-07E95DA2E717}" srcId="{DAC04633-C522-A94D-97A6-E8B153B86BDD}" destId="{1CB0A387-8CD1-284A-B98B-ADE6AB5A378C}" srcOrd="3" destOrd="0" parTransId="{2316D199-3708-6A44-9406-F255CABACA01}" sibTransId="{BDF2BE5C-DACE-4941-8557-38B5B1D6823C}"/>
    <dgm:cxn modelId="{EA222CFE-71FC-1F4F-A8EA-37372FD009E3}" type="presParOf" srcId="{04916C88-7DBB-EA4A-AE97-A07B1713712F}" destId="{1AEFE91E-697D-7F40-832D-29368CF7E280}" srcOrd="0" destOrd="0" presId="urn:microsoft.com/office/officeart/2005/8/layout/default#1"/>
    <dgm:cxn modelId="{8891CDE1-2BB5-144F-B754-1685289B7645}" type="presParOf" srcId="{04916C88-7DBB-EA4A-AE97-A07B1713712F}" destId="{FF5EE3C2-F392-EE49-BDE2-628AD3A64E19}" srcOrd="1" destOrd="0" presId="urn:microsoft.com/office/officeart/2005/8/layout/default#1"/>
    <dgm:cxn modelId="{1E9FD1F4-8815-2343-A8AD-D963A2D60C75}" type="presParOf" srcId="{04916C88-7DBB-EA4A-AE97-A07B1713712F}" destId="{3EE943C1-B319-1E44-B99D-14EE5A303A4F}" srcOrd="2" destOrd="0" presId="urn:microsoft.com/office/officeart/2005/8/layout/default#1"/>
    <dgm:cxn modelId="{5273A17F-90DE-DD41-A31C-435E27E8EB86}" type="presParOf" srcId="{04916C88-7DBB-EA4A-AE97-A07B1713712F}" destId="{03D813C5-7FDB-C94D-B30B-DB65D65B95FA}" srcOrd="3" destOrd="0" presId="urn:microsoft.com/office/officeart/2005/8/layout/default#1"/>
    <dgm:cxn modelId="{5B45E164-8606-7742-B93C-0E69C5FFB409}" type="presParOf" srcId="{04916C88-7DBB-EA4A-AE97-A07B1713712F}" destId="{CA995C35-E565-CA40-8B93-5904B3B1E07F}" srcOrd="4" destOrd="0" presId="urn:microsoft.com/office/officeart/2005/8/layout/default#1"/>
    <dgm:cxn modelId="{AC0BE13A-4588-D341-846C-0BF7ED0BB51C}" type="presParOf" srcId="{04916C88-7DBB-EA4A-AE97-A07B1713712F}" destId="{E8FBFFD3-6035-574A-8BD4-F9C198CC5F39}" srcOrd="5" destOrd="0" presId="urn:microsoft.com/office/officeart/2005/8/layout/default#1"/>
    <dgm:cxn modelId="{19771D61-2432-C448-8BBD-AEE2900C94B9}" type="presParOf" srcId="{04916C88-7DBB-EA4A-AE97-A07B1713712F}" destId="{D6B55F00-022E-AD47-8C50-B6907D313D73}" srcOrd="6" destOrd="0" presId="urn:microsoft.com/office/officeart/2005/8/layout/default#1"/>
    <dgm:cxn modelId="{6D4F1A6C-686E-EE49-9F35-69384405D0DE}" type="presParOf" srcId="{04916C88-7DBB-EA4A-AE97-A07B1713712F}" destId="{705868CD-3CE5-5042-97C9-EEBC4EE5AA86}" srcOrd="7" destOrd="0" presId="urn:microsoft.com/office/officeart/2005/8/layout/default#1"/>
    <dgm:cxn modelId="{8B2FE647-2C98-B240-9417-F17FF4BE8F70}" type="presParOf" srcId="{04916C88-7DBB-EA4A-AE97-A07B1713712F}" destId="{2055240B-4A0C-3040-A65E-F138C2F5C5C6}" srcOrd="8" destOrd="0" presId="urn:microsoft.com/office/officeart/2005/8/layout/default#1"/>
    <dgm:cxn modelId="{1E55E6AD-F12D-A548-9A60-B3CAA203A169}" type="presParOf" srcId="{04916C88-7DBB-EA4A-AE97-A07B1713712F}" destId="{C25EB650-84E7-0E45-956B-94F0CCE13B2E}" srcOrd="9" destOrd="0" presId="urn:microsoft.com/office/officeart/2005/8/layout/default#1"/>
    <dgm:cxn modelId="{8B47F00B-2C5F-824E-86CF-9050314BFF7C}" type="presParOf" srcId="{04916C88-7DBB-EA4A-AE97-A07B1713712F}" destId="{F9BE70E9-38B8-E345-AA7A-C2980162654A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14171C-658B-4D49-85B4-8E10530D0EB7}">
      <dsp:nvSpPr>
        <dsp:cNvPr id="0" name=""/>
        <dsp:cNvSpPr/>
      </dsp:nvSpPr>
      <dsp:spPr>
        <a:xfrm>
          <a:off x="4015233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建设工程的发包形式 </a:t>
          </a:r>
        </a:p>
      </dsp:txBody>
      <dsp:txXfrm>
        <a:off x="4015233" y="1178"/>
        <a:ext cx="2485132" cy="1242566"/>
      </dsp:txXfrm>
    </dsp:sp>
    <dsp:sp modelId="{B5F8EB47-F2B8-A94A-944C-0D6513BA8B78}">
      <dsp:nvSpPr>
        <dsp:cNvPr id="0" name=""/>
        <dsp:cNvSpPr/>
      </dsp:nvSpPr>
      <dsp:spPr>
        <a:xfrm>
          <a:off x="4263747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C8CC0-56FF-C74A-B8C2-E5E920E1A91F}">
      <dsp:nvSpPr>
        <dsp:cNvPr id="0" name=""/>
        <dsp:cNvSpPr/>
      </dsp:nvSpPr>
      <dsp:spPr>
        <a:xfrm>
          <a:off x="4512260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直接发包 </a:t>
          </a:r>
        </a:p>
      </dsp:txBody>
      <dsp:txXfrm>
        <a:off x="4512260" y="1554385"/>
        <a:ext cx="1988105" cy="1242566"/>
      </dsp:txXfrm>
    </dsp:sp>
    <dsp:sp modelId="{A1721FD4-75FB-6E43-B72E-1D35A9282717}">
      <dsp:nvSpPr>
        <dsp:cNvPr id="0" name=""/>
        <dsp:cNvSpPr/>
      </dsp:nvSpPr>
      <dsp:spPr>
        <a:xfrm>
          <a:off x="4263747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6024B-DA73-CF4F-96FE-18C8244B0874}">
      <dsp:nvSpPr>
        <dsp:cNvPr id="0" name=""/>
        <dsp:cNvSpPr/>
      </dsp:nvSpPr>
      <dsp:spPr>
        <a:xfrm>
          <a:off x="4512260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招标发包 </a:t>
          </a:r>
        </a:p>
      </dsp:txBody>
      <dsp:txXfrm>
        <a:off x="4512260" y="3107593"/>
        <a:ext cx="1988105" cy="12425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C0DB38-27CB-F044-8AAF-7601EFE4F02A}">
      <dsp:nvSpPr>
        <dsp:cNvPr id="0" name=""/>
        <dsp:cNvSpPr/>
      </dsp:nvSpPr>
      <dsp:spPr>
        <a:xfrm rot="16200000">
          <a:off x="-252954" y="257083"/>
          <a:ext cx="4486275" cy="3972108"/>
        </a:xfrm>
        <a:prstGeom prst="flowChartManualOperation">
          <a:avLst/>
        </a:prstGeom>
        <a:solidFill>
          <a:srgbClr val="7287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招标文件与中标人的投标文件不一致的地方，应该以投标文件为准。</a:t>
          </a:r>
        </a:p>
      </dsp:txBody>
      <dsp:txXfrm rot="16200000">
        <a:off x="-252954" y="257083"/>
        <a:ext cx="4486275" cy="3972108"/>
      </dsp:txXfrm>
    </dsp:sp>
    <dsp:sp modelId="{28C9BB64-D186-8143-8DEF-389C04DB59CB}">
      <dsp:nvSpPr>
        <dsp:cNvPr id="0" name=""/>
        <dsp:cNvSpPr/>
      </dsp:nvSpPr>
      <dsp:spPr>
        <a:xfrm rot="16200000">
          <a:off x="4017062" y="257083"/>
          <a:ext cx="4486275" cy="3972108"/>
        </a:xfrm>
        <a:prstGeom prst="flowChartManualOperati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没有实行招标的工程合同价款，在发承包双方认可的工程价款基础上，由发承包双方在合同中约定。</a:t>
          </a:r>
        </a:p>
      </dsp:txBody>
      <dsp:txXfrm rot="16200000">
        <a:off x="4017062" y="257083"/>
        <a:ext cx="4486275" cy="39721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C2FCA6-BF3A-EB41-938E-DC7184C4BEB0}">
      <dsp:nvSpPr>
        <dsp:cNvPr id="0" name=""/>
        <dsp:cNvSpPr/>
      </dsp:nvSpPr>
      <dsp:spPr>
        <a:xfrm>
          <a:off x="0" y="163268"/>
          <a:ext cx="6255327" cy="1216800"/>
        </a:xfrm>
        <a:prstGeom prst="roundRect">
          <a:avLst/>
        </a:prstGeom>
        <a:solidFill>
          <a:srgbClr val="7287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采用定额计价方式；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0" y="163268"/>
        <a:ext cx="6255327" cy="1216800"/>
      </dsp:txXfrm>
    </dsp:sp>
    <dsp:sp modelId="{289DD1BC-5123-9147-B518-57F4425433C7}">
      <dsp:nvSpPr>
        <dsp:cNvPr id="0" name=""/>
        <dsp:cNvSpPr/>
      </dsp:nvSpPr>
      <dsp:spPr>
        <a:xfrm>
          <a:off x="0" y="1567269"/>
          <a:ext cx="6255327" cy="1216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发承包双方认可的工程价款，一般是指双方都认可的施工图预算；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0" y="1567269"/>
        <a:ext cx="6255327" cy="1216800"/>
      </dsp:txXfrm>
    </dsp:sp>
    <dsp:sp modelId="{86EC7E00-D9EF-5149-A95C-7182B583DE1B}">
      <dsp:nvSpPr>
        <dsp:cNvPr id="0" name=""/>
        <dsp:cNvSpPr/>
      </dsp:nvSpPr>
      <dsp:spPr>
        <a:xfrm>
          <a:off x="0" y="2971269"/>
          <a:ext cx="6255327" cy="1216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除了合同签订的依据和时限没有统一要求外，其他要求均与招标工程相同。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0" y="2971269"/>
        <a:ext cx="6255327" cy="1216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2CE461-E7C5-8B4A-88B0-F447DF598605}">
      <dsp:nvSpPr>
        <dsp:cNvPr id="0" name=""/>
        <dsp:cNvSpPr/>
      </dsp:nvSpPr>
      <dsp:spPr>
        <a:xfrm rot="16200000">
          <a:off x="-386" y="4959"/>
          <a:ext cx="4408920" cy="4399000"/>
        </a:xfrm>
        <a:prstGeom prst="flowChartManualOperation">
          <a:avLst/>
        </a:prstGeom>
        <a:solidFill>
          <a:srgbClr val="7287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承包人与发包人签订合同后，领取预付款之前，承包人要提交预付款担保；</a:t>
          </a:r>
        </a:p>
      </dsp:txBody>
      <dsp:txXfrm rot="16200000">
        <a:off x="-386" y="4959"/>
        <a:ext cx="4408920" cy="4399000"/>
      </dsp:txXfrm>
    </dsp:sp>
    <dsp:sp modelId="{7F005BDF-E822-4445-BD4F-9C8D22D9E8A0}">
      <dsp:nvSpPr>
        <dsp:cNvPr id="0" name=""/>
        <dsp:cNvSpPr/>
      </dsp:nvSpPr>
      <dsp:spPr>
        <a:xfrm rot="16200000">
          <a:off x="4728539" y="4959"/>
          <a:ext cx="4408920" cy="4399000"/>
        </a:xfrm>
        <a:prstGeom prst="flowChartManualOperati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担保的作用：保证承包人能够按照合同规定的目的，来使用并及时偿还发包人支付的全部预付款。</a:t>
          </a:r>
        </a:p>
      </dsp:txBody>
      <dsp:txXfrm rot="16200000">
        <a:off x="4728539" y="4959"/>
        <a:ext cx="4408920" cy="43990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2CE461-E7C5-8B4A-88B0-F447DF598605}">
      <dsp:nvSpPr>
        <dsp:cNvPr id="0" name=""/>
        <dsp:cNvSpPr/>
      </dsp:nvSpPr>
      <dsp:spPr>
        <a:xfrm rot="16200000">
          <a:off x="-147774" y="152031"/>
          <a:ext cx="4322618" cy="4018554"/>
        </a:xfrm>
        <a:prstGeom prst="flowChartManualOperation">
          <a:avLst/>
        </a:prstGeom>
        <a:solidFill>
          <a:srgbClr val="7287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承包人中途毁约，终止工程，使发包人不能在规定期限内，从应付工程款中扣除全部预付款，则发包人有权从该项担保金额中获得补偿</a:t>
          </a:r>
          <a:r>
            <a:rPr lang="zh-CN" altLang="en-US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。</a:t>
          </a:r>
          <a:endParaRPr lang="zh-CN" altLang="en-US" sz="2400" b="1" kern="1200" dirty="0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 rot="16200000">
        <a:off x="-147774" y="152031"/>
        <a:ext cx="4322618" cy="4018554"/>
      </dsp:txXfrm>
    </dsp:sp>
    <dsp:sp modelId="{7F005BDF-E822-4445-BD4F-9C8D22D9E8A0}">
      <dsp:nvSpPr>
        <dsp:cNvPr id="0" name=""/>
        <dsp:cNvSpPr/>
      </dsp:nvSpPr>
      <dsp:spPr>
        <a:xfrm rot="16200000">
          <a:off x="3429843" y="703106"/>
          <a:ext cx="4322618" cy="2916404"/>
        </a:xfrm>
        <a:prstGeom prst="flowChartManualOperation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对于小额的预付款，也可以采用查账的方式，或者要求承包方提供购买材料的合同和发票等。</a:t>
          </a:r>
          <a:endParaRPr lang="zh-CN" altLang="en-US" sz="2400" b="1" kern="1200" dirty="0">
            <a:latin typeface="Source Han Serif CN" panose="02020400000000000000" pitchFamily="18" charset="-128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 rot="16200000">
        <a:off x="3429843" y="703106"/>
        <a:ext cx="4322618" cy="2916404"/>
      </dsp:txXfrm>
    </dsp:sp>
    <dsp:sp modelId="{2DD9AD86-2035-FA44-9938-70000DC2D06A}">
      <dsp:nvSpPr>
        <dsp:cNvPr id="0" name=""/>
        <dsp:cNvSpPr/>
      </dsp:nvSpPr>
      <dsp:spPr>
        <a:xfrm rot="16200000">
          <a:off x="6067368" y="1090916"/>
          <a:ext cx="4322618" cy="2140784"/>
        </a:xfrm>
        <a:prstGeom prst="flowChartManualOperati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对于预付款数额较大的，可以采用预付款担保方式。</a:t>
          </a:r>
        </a:p>
      </dsp:txBody>
      <dsp:txXfrm rot="16200000">
        <a:off x="6067368" y="1090916"/>
        <a:ext cx="4322618" cy="214078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740D99-DDC0-1E40-AD14-A740069DC42B}">
      <dsp:nvSpPr>
        <dsp:cNvPr id="0" name=""/>
        <dsp:cNvSpPr/>
      </dsp:nvSpPr>
      <dsp:spPr>
        <a:xfrm>
          <a:off x="415629" y="1476"/>
          <a:ext cx="3345172" cy="1672586"/>
        </a:xfrm>
        <a:prstGeom prst="roundRect">
          <a:avLst>
            <a:gd name="adj" fmla="val 10000"/>
          </a:avLst>
        </a:prstGeom>
        <a:solidFill>
          <a:srgbClr val="7287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主要形式银行保函</a:t>
          </a:r>
          <a:endParaRPr lang="zh-CN" altLang="en-US" sz="3200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415629" y="1476"/>
        <a:ext cx="3345172" cy="1672586"/>
      </dsp:txXfrm>
    </dsp:sp>
    <dsp:sp modelId="{9C9C4060-CB2F-C147-BF69-824070E342F1}">
      <dsp:nvSpPr>
        <dsp:cNvPr id="0" name=""/>
        <dsp:cNvSpPr/>
      </dsp:nvSpPr>
      <dsp:spPr>
        <a:xfrm>
          <a:off x="750146" y="1674062"/>
          <a:ext cx="334517" cy="1254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439"/>
              </a:lnTo>
              <a:lnTo>
                <a:pt x="334517" y="125443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C2E16-C955-884E-B038-316E5E6285FE}">
      <dsp:nvSpPr>
        <dsp:cNvPr id="0" name=""/>
        <dsp:cNvSpPr/>
      </dsp:nvSpPr>
      <dsp:spPr>
        <a:xfrm>
          <a:off x="1084664" y="2092209"/>
          <a:ext cx="3344476" cy="1672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287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担保金额通常与发包人的预付款是等值的；</a:t>
          </a:r>
        </a:p>
      </dsp:txBody>
      <dsp:txXfrm>
        <a:off x="1084664" y="2092209"/>
        <a:ext cx="3344476" cy="1672586"/>
      </dsp:txXfrm>
    </dsp:sp>
    <dsp:sp modelId="{47975393-926E-C047-B303-52435CA1B6BF}">
      <dsp:nvSpPr>
        <dsp:cNvPr id="0" name=""/>
        <dsp:cNvSpPr/>
      </dsp:nvSpPr>
      <dsp:spPr>
        <a:xfrm>
          <a:off x="4597095" y="1476"/>
          <a:ext cx="3345172" cy="1672586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发承包双方约定的其他形式</a:t>
          </a:r>
          <a:endParaRPr lang="zh-CN" altLang="en-US" sz="3200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4597095" y="1476"/>
        <a:ext cx="3345172" cy="1672586"/>
      </dsp:txXfrm>
    </dsp:sp>
    <dsp:sp modelId="{53D59D3F-38FE-994F-9A6B-5803E4053899}">
      <dsp:nvSpPr>
        <dsp:cNvPr id="0" name=""/>
        <dsp:cNvSpPr/>
      </dsp:nvSpPr>
      <dsp:spPr>
        <a:xfrm>
          <a:off x="4931612" y="1674062"/>
          <a:ext cx="334517" cy="1254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439"/>
              </a:lnTo>
              <a:lnTo>
                <a:pt x="334517" y="125443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E68B9-17A9-6B4A-8B91-A61720B06303}">
      <dsp:nvSpPr>
        <dsp:cNvPr id="0" name=""/>
        <dsp:cNvSpPr/>
      </dsp:nvSpPr>
      <dsp:spPr>
        <a:xfrm>
          <a:off x="5266129" y="2092209"/>
          <a:ext cx="3344476" cy="1672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由担保公司提供担保或者是采取抵押等担保形式。  </a:t>
          </a:r>
        </a:p>
      </dsp:txBody>
      <dsp:txXfrm>
        <a:off x="5266129" y="2092209"/>
        <a:ext cx="3344476" cy="167258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FA3FC5-D214-AB42-BD34-15C4BC722E70}">
      <dsp:nvSpPr>
        <dsp:cNvPr id="0" name=""/>
        <dsp:cNvSpPr/>
      </dsp:nvSpPr>
      <dsp:spPr>
        <a:xfrm>
          <a:off x="2278984" y="2658"/>
          <a:ext cx="4101082" cy="13941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计量的依据</a:t>
          </a:r>
        </a:p>
      </dsp:txBody>
      <dsp:txXfrm>
        <a:off x="2278984" y="2658"/>
        <a:ext cx="4101082" cy="1394134"/>
      </dsp:txXfrm>
    </dsp:sp>
    <dsp:sp modelId="{22CEDCDC-4D76-A34D-852B-B3C37A10FD35}">
      <dsp:nvSpPr>
        <dsp:cNvPr id="0" name=""/>
        <dsp:cNvSpPr/>
      </dsp:nvSpPr>
      <dsp:spPr>
        <a:xfrm>
          <a:off x="2689092" y="1396793"/>
          <a:ext cx="340748" cy="1805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5571"/>
              </a:lnTo>
              <a:lnTo>
                <a:pt x="340748" y="18055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2550B-5487-1145-8E98-01436CFB1B03}">
      <dsp:nvSpPr>
        <dsp:cNvPr id="0" name=""/>
        <dsp:cNvSpPr/>
      </dsp:nvSpPr>
      <dsp:spPr>
        <a:xfrm>
          <a:off x="3029840" y="2131411"/>
          <a:ext cx="5137414" cy="2141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工程所在地省、市定额站发布的定额、清单计价办法以及配套的费用定额等规范文件。</a:t>
          </a:r>
        </a:p>
      </dsp:txBody>
      <dsp:txXfrm>
        <a:off x="3029840" y="2131411"/>
        <a:ext cx="5137414" cy="214190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B5F2B-64FB-FE40-B726-97EEF57DCA9F}">
      <dsp:nvSpPr>
        <dsp:cNvPr id="0" name=""/>
        <dsp:cNvSpPr/>
      </dsp:nvSpPr>
      <dsp:spPr>
        <a:xfrm>
          <a:off x="1" y="0"/>
          <a:ext cx="3764644" cy="1505857"/>
        </a:xfrm>
        <a:prstGeom prst="rect">
          <a:avLst/>
        </a:prstGeom>
        <a:solidFill>
          <a:srgbClr val="D7B9AB"/>
        </a:solidFill>
        <a:ln w="12700" cap="flat" cmpd="sng" algn="ctr">
          <a:solidFill>
            <a:srgbClr val="D7B9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对于单价子目</a:t>
          </a:r>
        </a:p>
      </dsp:txBody>
      <dsp:txXfrm>
        <a:off x="1" y="0"/>
        <a:ext cx="3764644" cy="1505857"/>
      </dsp:txXfrm>
    </dsp:sp>
    <dsp:sp modelId="{584C6BD0-6423-4644-9D61-A185FCE10FD1}">
      <dsp:nvSpPr>
        <dsp:cNvPr id="0" name=""/>
        <dsp:cNvSpPr/>
      </dsp:nvSpPr>
      <dsp:spPr>
        <a:xfrm>
          <a:off x="39" y="1519497"/>
          <a:ext cx="3764644" cy="23716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可以按月计量，比如每月</a:t>
          </a:r>
          <a:r>
            <a:rPr 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20</a:t>
          </a: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日，可以按照工程的形象进度计量；</a:t>
          </a:r>
        </a:p>
      </dsp:txBody>
      <dsp:txXfrm>
        <a:off x="39" y="1519497"/>
        <a:ext cx="3764644" cy="2371680"/>
      </dsp:txXfrm>
    </dsp:sp>
    <dsp:sp modelId="{D919B92D-6F32-AE43-A774-24F4D41C7D6B}">
      <dsp:nvSpPr>
        <dsp:cNvPr id="0" name=""/>
        <dsp:cNvSpPr/>
      </dsp:nvSpPr>
      <dsp:spPr>
        <a:xfrm>
          <a:off x="4291734" y="13640"/>
          <a:ext cx="3764644" cy="150585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对于总价子目</a:t>
          </a:r>
        </a:p>
      </dsp:txBody>
      <dsp:txXfrm>
        <a:off x="4291734" y="13640"/>
        <a:ext cx="3764644" cy="1505857"/>
      </dsp:txXfrm>
    </dsp:sp>
    <dsp:sp modelId="{851359F5-1B6F-BE43-B9B5-67E8E92FCCB1}">
      <dsp:nvSpPr>
        <dsp:cNvPr id="0" name=""/>
        <dsp:cNvSpPr/>
      </dsp:nvSpPr>
      <dsp:spPr>
        <a:xfrm>
          <a:off x="4291734" y="1519497"/>
          <a:ext cx="3764644" cy="237168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可以按月计量，也可以按照批准的支付分解表计量。</a:t>
          </a:r>
        </a:p>
      </dsp:txBody>
      <dsp:txXfrm>
        <a:off x="4291734" y="1519497"/>
        <a:ext cx="3764644" cy="237168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EFE91E-697D-7F40-832D-29368CF7E280}">
      <dsp:nvSpPr>
        <dsp:cNvPr id="0" name=""/>
        <dsp:cNvSpPr/>
      </dsp:nvSpPr>
      <dsp:spPr>
        <a:xfrm>
          <a:off x="11040" y="203380"/>
          <a:ext cx="2967903" cy="1780742"/>
        </a:xfrm>
        <a:prstGeom prst="rect">
          <a:avLst/>
        </a:prstGeom>
        <a:solidFill>
          <a:srgbClr val="AF939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>
              <a:latin typeface="Source Han Serif CN" panose="02020400000000000000" pitchFamily="18" charset="-128"/>
              <a:ea typeface="Source Han Serif CN" panose="02020400000000000000" pitchFamily="18" charset="-128"/>
            </a:rPr>
            <a:t>施工索赔与现场签证的程序、金额确认与支付时间</a:t>
          </a:r>
          <a:endParaRPr lang="zh-CN" altLang="en-US" sz="2400" kern="12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sp:txBody>
      <dsp:txXfrm>
        <a:off x="11040" y="203380"/>
        <a:ext cx="2967903" cy="1780742"/>
      </dsp:txXfrm>
    </dsp:sp>
    <dsp:sp modelId="{3EE943C1-B319-1E44-B99D-14EE5A303A4F}">
      <dsp:nvSpPr>
        <dsp:cNvPr id="0" name=""/>
        <dsp:cNvSpPr/>
      </dsp:nvSpPr>
      <dsp:spPr>
        <a:xfrm>
          <a:off x="3275734" y="203380"/>
          <a:ext cx="3284400" cy="1780742"/>
        </a:xfrm>
        <a:prstGeom prst="rect">
          <a:avLst/>
        </a:prstGeom>
        <a:solidFill>
          <a:srgbClr val="BC86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承担计价风险的内容、范围以及超出约定内容、范围的调整办法</a:t>
          </a:r>
          <a:endParaRPr lang="zh-CN" altLang="en-US" sz="2400" kern="1200" dirty="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sp:txBody>
      <dsp:txXfrm>
        <a:off x="3275734" y="203380"/>
        <a:ext cx="3284400" cy="1780742"/>
      </dsp:txXfrm>
    </dsp:sp>
    <dsp:sp modelId="{CA995C35-E565-CA40-8B93-5904B3B1E07F}">
      <dsp:nvSpPr>
        <dsp:cNvPr id="0" name=""/>
        <dsp:cNvSpPr/>
      </dsp:nvSpPr>
      <dsp:spPr>
        <a:xfrm>
          <a:off x="6856925" y="203380"/>
          <a:ext cx="2629325" cy="1780742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工程竣工价款结算编制与核对、支付及时间</a:t>
          </a:r>
          <a:endParaRPr lang="zh-CN" altLang="en-US" sz="2400" kern="1200" dirty="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sp:txBody>
      <dsp:txXfrm>
        <a:off x="6856925" y="203380"/>
        <a:ext cx="2629325" cy="1780742"/>
      </dsp:txXfrm>
    </dsp:sp>
    <dsp:sp modelId="{D6B55F00-022E-AD47-8C50-B6907D313D73}">
      <dsp:nvSpPr>
        <dsp:cNvPr id="0" name=""/>
        <dsp:cNvSpPr/>
      </dsp:nvSpPr>
      <dsp:spPr>
        <a:xfrm>
          <a:off x="0" y="2280913"/>
          <a:ext cx="2967903" cy="178074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>
              <a:latin typeface="Source Han Serif CN" panose="02020400000000000000" pitchFamily="18" charset="-128"/>
              <a:ea typeface="Source Han Serif CN" panose="02020400000000000000" pitchFamily="18" charset="-128"/>
            </a:rPr>
            <a:t>工程质量保证金的数额、预扣方式及时间</a:t>
          </a:r>
          <a:endParaRPr lang="zh-CN" altLang="en-US" sz="2400" kern="12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sp:txBody>
      <dsp:txXfrm>
        <a:off x="0" y="2280913"/>
        <a:ext cx="2967903" cy="1780742"/>
      </dsp:txXfrm>
    </dsp:sp>
    <dsp:sp modelId="{2055240B-4A0C-3040-A65E-F138C2F5C5C6}">
      <dsp:nvSpPr>
        <dsp:cNvPr id="0" name=""/>
        <dsp:cNvSpPr/>
      </dsp:nvSpPr>
      <dsp:spPr>
        <a:xfrm>
          <a:off x="3264693" y="2280913"/>
          <a:ext cx="2967903" cy="1780742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>
              <a:latin typeface="Source Han Serif CN" panose="02020400000000000000" pitchFamily="18" charset="-128"/>
              <a:ea typeface="Source Han Serif CN" panose="02020400000000000000" pitchFamily="18" charset="-128"/>
            </a:rPr>
            <a:t>违约责任以及发生工程价款争议的解决方法及时间</a:t>
          </a:r>
          <a:endParaRPr lang="zh-CN" altLang="en-US" sz="2400" kern="120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sp:txBody>
      <dsp:txXfrm>
        <a:off x="3264693" y="2280913"/>
        <a:ext cx="2967903" cy="1780742"/>
      </dsp:txXfrm>
    </dsp:sp>
    <dsp:sp modelId="{F9BE70E9-38B8-E345-AA7A-C2980162654A}">
      <dsp:nvSpPr>
        <dsp:cNvPr id="0" name=""/>
        <dsp:cNvSpPr/>
      </dsp:nvSpPr>
      <dsp:spPr>
        <a:xfrm>
          <a:off x="6529387" y="2280913"/>
          <a:ext cx="2967903" cy="178074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>
              <a:latin typeface="Source Han Serif CN" panose="02020400000000000000" pitchFamily="18" charset="-128"/>
              <a:ea typeface="Source Han Serif CN" panose="02020400000000000000" pitchFamily="18" charset="-128"/>
            </a:rPr>
            <a:t>与履行合同、支付价款有关的其他事项等</a:t>
          </a:r>
          <a:endParaRPr lang="zh-CN" altLang="en-US" sz="2400" kern="1200" dirty="0">
            <a:latin typeface="Source Han Serif CN" panose="02020400000000000000" pitchFamily="18" charset="-128"/>
            <a:ea typeface="Source Han Serif CN" panose="02020400000000000000" pitchFamily="18" charset="-128"/>
          </a:endParaRPr>
        </a:p>
      </dsp:txBody>
      <dsp:txXfrm>
        <a:off x="6529387" y="2280913"/>
        <a:ext cx="2967903" cy="1780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0.19196</cdr:x>
      <cdr:y>0.75313</cdr:y>
    </cdr:from>
    <cdr:to>
      <cdr:x>0.47723</cdr:x>
      <cdr:y>0.75313</cdr:y>
    </cdr:to>
    <cdr:sp macro="" textlink="">
      <cdr:nvSpPr>
        <cdr:cNvPr id="3" name="直接连接符 2"/>
        <cdr:cNvSpPr/>
      </cdr:nvSpPr>
      <cdr:spPr>
        <a:xfrm xmlns:a="http://schemas.openxmlformats.org/drawingml/2006/main" flipH="1">
          <a:off x="1560286" y="4080934"/>
          <a:ext cx="2318657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直接连接符 4"/>
        <cdr:cNvSpPr/>
      </cdr:nvSpPr>
      <cdr:spPr>
        <a:xfrm xmlns:a="http://schemas.openxmlformats.org/drawingml/2006/main" flipH="1">
          <a:off x="-2032000" y="-719666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0.18996</cdr:x>
      <cdr:y>0.89174</cdr:y>
    </cdr:from>
    <cdr:to>
      <cdr:x>0.32656</cdr:x>
      <cdr:y>0.89174</cdr:y>
    </cdr:to>
    <cdr:sp macro="" textlink="">
      <cdr:nvSpPr>
        <cdr:cNvPr id="7" name="直接连接符 6"/>
        <cdr:cNvSpPr/>
      </cdr:nvSpPr>
      <cdr:spPr>
        <a:xfrm xmlns:a="http://schemas.openxmlformats.org/drawingml/2006/main" flipH="1">
          <a:off x="1543957" y="4832048"/>
          <a:ext cx="1110343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0.13973</cdr:x>
      <cdr:y>0.75614</cdr:y>
    </cdr:from>
    <cdr:to>
      <cdr:x>0.18393</cdr:x>
      <cdr:y>0.88873</cdr:y>
    </cdr:to>
    <cdr:sp macro="" textlink="">
      <cdr:nvSpPr>
        <cdr:cNvPr id="8" name="左大括号 7"/>
        <cdr:cNvSpPr/>
      </cdr:nvSpPr>
      <cdr:spPr>
        <a:xfrm xmlns:a="http://schemas.openxmlformats.org/drawingml/2006/main">
          <a:off x="1135743" y="4097263"/>
          <a:ext cx="359228" cy="718457"/>
        </a:xfrm>
        <a:prstGeom xmlns:a="http://schemas.openxmlformats.org/drawingml/2006/main" prst="leftBrace">
          <a:avLst/>
        </a:prstGeom>
        <a:ln xmlns:a="http://schemas.openxmlformats.org/drawingml/2006/main" w="254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zh-CN"/>
        </a:p>
      </cdr:txBody>
    </cdr:sp>
  </cdr:relSizeAnchor>
  <cdr:relSizeAnchor xmlns:cdr="http://schemas.openxmlformats.org/drawingml/2006/chartDrawing">
    <cdr:from>
      <cdr:x>0.33058</cdr:x>
      <cdr:y>0.051</cdr:y>
    </cdr:from>
    <cdr:to>
      <cdr:x>0.48125</cdr:x>
      <cdr:y>0.19263</cdr:y>
    </cdr:to>
    <cdr:sp macro="" textlink="">
      <cdr:nvSpPr>
        <cdr:cNvPr id="9" name="椭圆形标注 8"/>
        <cdr:cNvSpPr/>
      </cdr:nvSpPr>
      <cdr:spPr>
        <a:xfrm xmlns:a="http://schemas.openxmlformats.org/drawingml/2006/main">
          <a:off x="2686957" y="276377"/>
          <a:ext cx="1224643" cy="767443"/>
        </a:xfrm>
        <a:prstGeom xmlns:a="http://schemas.openxmlformats.org/drawingml/2006/main" prst="wedgeEllipseCallout">
          <a:avLst>
            <a:gd name="adj1" fmla="val -65416"/>
            <a:gd name="adj2" fmla="val 51773"/>
          </a:avLst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zh-CN" altLang="en-US" sz="1400" dirty="0" smtClean="0">
              <a:solidFill>
                <a:schemeClr val="tx1"/>
              </a:solidFill>
            </a:rPr>
            <a:t>扣除暂列金额</a:t>
          </a:r>
          <a:endParaRPr lang="zh-CN" sz="1400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1FA3E6C-E9A4-744D-B473-B18861164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90E34AAA-5269-EB4C-B0E2-29CB9F0BD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E9114CE-371C-4242-9D40-3F8DD285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5807AB7-FD51-A944-8A61-F9CF6749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1BEB383-1159-4A48-B394-4F2DFC9F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18053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8F37319-515C-C148-9797-10044FBC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2DA72448-8F01-9449-8BAB-6FEC0CA11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D517AEF-0716-904B-8499-44580F72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549002A-6DF3-6F47-86FE-A23C0908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A097244-6068-D74D-9617-A1434D08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2945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16F4AE62-93D7-C044-8EEE-787124A23F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DC4AE55E-B0CA-0E40-A9F0-8E61CFF1C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693C177-15BA-4D4C-BC96-923A4A83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311FC4D-1E94-4A45-8734-F4B3F46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D9E851E-9F14-DA44-8215-8ECD2E50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6270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C3E5792-131F-E841-B24E-1AB794ED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13A06C9-3C51-4847-8073-50632B19E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ABA2953-0B1A-5E4C-BB49-2328179E3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C078DD5-2215-7247-A202-886F9EB8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2258FAF-0119-E24E-8BA8-BDC1D601D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939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74F8928-5CBA-6F48-8EF5-422E0A20E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D11C0EC-CEB1-044A-BD80-061463B39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4E03E22-DF85-7649-A7CF-80CD6CF63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CB4A04A-99EA-B34D-A235-E1E6D18A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08E0CC3-5577-1B4F-8B90-6E47E01C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1362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6BD03BC-7559-A742-A8A6-67E46F15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EC3528D-AB32-F14D-8819-385884E0E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FEC16BF3-952C-4E46-810B-A14C0B01A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44D89DED-D08C-1C41-A131-4271706B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0FC02CE-3E5B-DC40-94E1-A2F3BE09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C2C3F26E-28C5-364B-9470-A3FA9DD80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4976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91197CA-9C0B-3049-A46C-CF7725D67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87623FA-581B-5240-A23B-EECBEAE79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3CF7C1BC-B11C-7844-8B91-3C474DE40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5B152040-C635-8646-ABB9-1D774C9D10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52F4C37F-DA99-0B4B-B770-1D08B3F14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7286C822-7CBE-1147-8395-9D43E068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4E44611A-36E9-DD4E-BD07-042466319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E5321C9D-CE90-D943-9ED3-4F59BD3F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9362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25D673A-F18A-CD49-BCC8-29947A01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2DAABDF1-07D3-C84E-B759-49FF8CEA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855FC5FF-7B8C-D549-9D19-555533E9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12E2A8DC-946C-DE42-820B-EC661BBE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00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AEE3449D-F6A6-6B48-B7D9-CFDA8FFA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79BB27FE-5459-9642-857B-05D33128F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18A82617-41E6-C449-BE98-4609182D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7024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F0DA493-52B2-304D-9350-BCB83CF68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5299A1D-92B4-A040-8C7C-E76F5F28A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3E5EAC0C-76A0-7B42-9A0E-7D1B9491C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18525E76-49A0-4C40-A797-D0BD618F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BE6DFE5-AC7A-BB46-B1DD-906B1C95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B77858CE-98DA-614A-8ACD-14753C5D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2668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768ABF7-CC9F-2845-A605-031D9536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AF1BA59A-DC45-1B44-B814-16E82477B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41B4CBFD-48FC-F148-B5F2-4F2293D3E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35D99173-A8C7-B04E-BA42-9DD37F580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657A103-35E5-AD4B-9C8B-6FFFEFA08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3681306A-4A67-6B49-877D-349E22E5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5529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5CC22511-DBF9-AD4E-82C3-F2786FD2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76B59AE-6DA3-3245-9A99-5B132F74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6D6B17D-66AC-544B-B800-C13F8A515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F7437-DFF9-F34C-9127-68767512B24C}" type="datetimeFigureOut">
              <a:rPr kumimoji="1" lang="zh-CN" altLang="en-US" smtClean="0"/>
              <a:pPr/>
              <a:t>2020/8/20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55ECB87-9416-AC47-AEBF-B3D213FEF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1BD60F5-EB8F-394B-9AFF-9622244C3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5D02-FE4F-864E-A3EE-412B2BD0E4F9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7346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imes New Roman" panose="02020603050405020304" pitchFamily="18" charset="0"/>
          <a:ea typeface="Source Han Serif CN" panose="02020400000000000000" pitchFamily="18" charset="-128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Times New Roman" panose="02020603050405020304" pitchFamily="18" charset="0"/>
          <a:ea typeface="Source Han Serif CN" panose="02020400000000000000" pitchFamily="18" charset="-128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A13AE29-DB97-B64D-99AE-3257FD337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6.4</a:t>
            </a:r>
            <a:r>
              <a:rPr kumimoji="1" lang="zh-CN" altLang="en-US" dirty="0"/>
              <a:t>合同价款的约定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10910FDD-C493-F641-8996-62485AE407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李高扬  副教授</a:t>
            </a:r>
          </a:p>
        </p:txBody>
      </p:sp>
    </p:spTree>
    <p:extLst>
      <p:ext uri="{BB962C8B-B14F-4D97-AF65-F5344CB8AC3E}">
        <p14:creationId xmlns="" xmlns:p14="http://schemas.microsoft.com/office/powerpoint/2010/main" val="3557455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1BB33E2-E048-4D4C-8D5E-93B7EE3D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8E072BCA-4ABC-7849-AADC-D1C0579DC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9981854"/>
              </p:ext>
            </p:extLst>
          </p:nvPr>
        </p:nvGraphicFramePr>
        <p:xfrm>
          <a:off x="838200" y="1825625"/>
          <a:ext cx="9137073" cy="44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09872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1BB33E2-E048-4D4C-8D5E-93B7EE3D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8E072BCA-4ABC-7849-AADC-D1C0579DC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36724972"/>
              </p:ext>
            </p:extLst>
          </p:nvPr>
        </p:nvGraphicFramePr>
        <p:xfrm>
          <a:off x="838199" y="1911927"/>
          <a:ext cx="9303327" cy="4322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29187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94BD95B-A2C2-BA4F-B7B9-367CD33B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预付款担保</a:t>
            </a:r>
            <a:r>
              <a:rPr lang="zh-CN" altLang="en-US" dirty="0"/>
              <a:t>的形式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1514EA79-C3DF-9340-BF68-37EDFA612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78433451"/>
              </p:ext>
            </p:extLst>
          </p:nvPr>
        </p:nvGraphicFramePr>
        <p:xfrm>
          <a:off x="838200" y="1509352"/>
          <a:ext cx="9026236" cy="3766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5747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633A612-31F3-4B42-A029-1E3AD0DD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4000" dirty="0"/>
              <a:t>安全文明施工措施的支付计划、使用要求等</a:t>
            </a:r>
            <a:endParaRPr kumimoji="1" lang="zh-CN" altLang="en-US" sz="4000" dirty="0"/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1120E340-F593-AC4B-82BA-E1122016379E}"/>
              </a:ext>
            </a:extLst>
          </p:cNvPr>
          <p:cNvGrpSpPr/>
          <p:nvPr/>
        </p:nvGrpSpPr>
        <p:grpSpPr>
          <a:xfrm>
            <a:off x="588819" y="1774249"/>
            <a:ext cx="9053945" cy="3406765"/>
            <a:chOff x="588819" y="1774249"/>
            <a:chExt cx="7035283" cy="3406765"/>
          </a:xfrm>
        </p:grpSpPr>
        <p:sp>
          <p:nvSpPr>
            <p:cNvPr id="6" name="任意形状 5">
              <a:extLst>
                <a:ext uri="{FF2B5EF4-FFF2-40B4-BE49-F238E27FC236}">
                  <a16:creationId xmlns="" xmlns:a16="http://schemas.microsoft.com/office/drawing/2014/main" id="{FC0EC6DD-73CE-6645-8518-82429082D941}"/>
                </a:ext>
              </a:extLst>
            </p:cNvPr>
            <p:cNvSpPr/>
            <p:nvPr/>
          </p:nvSpPr>
          <p:spPr>
            <a:xfrm>
              <a:off x="2650421" y="1774249"/>
              <a:ext cx="4973681" cy="3406765"/>
            </a:xfrm>
            <a:custGeom>
              <a:avLst/>
              <a:gdLst>
                <a:gd name="connsiteX0" fmla="*/ 0 w 5382490"/>
                <a:gd name="connsiteY0" fmla="*/ 425846 h 3406765"/>
                <a:gd name="connsiteX1" fmla="*/ 3679108 w 5382490"/>
                <a:gd name="connsiteY1" fmla="*/ 425846 h 3406765"/>
                <a:gd name="connsiteX2" fmla="*/ 3679108 w 5382490"/>
                <a:gd name="connsiteY2" fmla="*/ 0 h 3406765"/>
                <a:gd name="connsiteX3" fmla="*/ 5382490 w 5382490"/>
                <a:gd name="connsiteY3" fmla="*/ 1703383 h 3406765"/>
                <a:gd name="connsiteX4" fmla="*/ 3679108 w 5382490"/>
                <a:gd name="connsiteY4" fmla="*/ 3406765 h 3406765"/>
                <a:gd name="connsiteX5" fmla="*/ 3679108 w 5382490"/>
                <a:gd name="connsiteY5" fmla="*/ 2980919 h 3406765"/>
                <a:gd name="connsiteX6" fmla="*/ 0 w 5382490"/>
                <a:gd name="connsiteY6" fmla="*/ 2980919 h 3406765"/>
                <a:gd name="connsiteX7" fmla="*/ 0 w 5382490"/>
                <a:gd name="connsiteY7" fmla="*/ 425846 h 3406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82490" h="3406765">
                  <a:moveTo>
                    <a:pt x="0" y="425846"/>
                  </a:moveTo>
                  <a:lnTo>
                    <a:pt x="3679108" y="425846"/>
                  </a:lnTo>
                  <a:lnTo>
                    <a:pt x="3679108" y="0"/>
                  </a:lnTo>
                  <a:lnTo>
                    <a:pt x="5382490" y="1703383"/>
                  </a:lnTo>
                  <a:lnTo>
                    <a:pt x="3679108" y="3406765"/>
                  </a:lnTo>
                  <a:lnTo>
                    <a:pt x="3679108" y="2980919"/>
                  </a:lnTo>
                  <a:lnTo>
                    <a:pt x="0" y="2980919"/>
                  </a:lnTo>
                  <a:lnTo>
                    <a:pt x="0" y="425846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443626" rIns="1295317" bIns="443626" numCol="1" spcCol="1270" anchor="t" anchorCtr="0">
              <a:noAutofit/>
            </a:bodyPr>
            <a:lstStyle/>
            <a:p>
              <a:pPr marL="0" lvl="1" defTabSz="1244600">
                <a:lnSpc>
                  <a:spcPct val="114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8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按照国家现行的建筑施工安全、施工现场环境与卫生标准和有关的规定，购置和更新施工安全防护用具及设施、改善安全生产条件和作业环境所需要的费用。</a:t>
              </a:r>
              <a:endParaRPr lang="zh-CN" sz="2800" kern="12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任意形状 6">
              <a:extLst>
                <a:ext uri="{FF2B5EF4-FFF2-40B4-BE49-F238E27FC236}">
                  <a16:creationId xmlns="" xmlns:a16="http://schemas.microsoft.com/office/drawing/2014/main" id="{116B4052-4297-5D4B-99C8-EF979CAE0ACD}"/>
                </a:ext>
              </a:extLst>
            </p:cNvPr>
            <p:cNvSpPr/>
            <p:nvPr/>
          </p:nvSpPr>
          <p:spPr>
            <a:xfrm>
              <a:off x="588819" y="1774249"/>
              <a:ext cx="2061602" cy="3358134"/>
            </a:xfrm>
            <a:custGeom>
              <a:avLst/>
              <a:gdLst>
                <a:gd name="connsiteX0" fmla="*/ 0 w 3588327"/>
                <a:gd name="connsiteY0" fmla="*/ 567806 h 3406765"/>
                <a:gd name="connsiteX1" fmla="*/ 567806 w 3588327"/>
                <a:gd name="connsiteY1" fmla="*/ 0 h 3406765"/>
                <a:gd name="connsiteX2" fmla="*/ 3020521 w 3588327"/>
                <a:gd name="connsiteY2" fmla="*/ 0 h 3406765"/>
                <a:gd name="connsiteX3" fmla="*/ 3588327 w 3588327"/>
                <a:gd name="connsiteY3" fmla="*/ 567806 h 3406765"/>
                <a:gd name="connsiteX4" fmla="*/ 3588327 w 3588327"/>
                <a:gd name="connsiteY4" fmla="*/ 2838959 h 3406765"/>
                <a:gd name="connsiteX5" fmla="*/ 3020521 w 3588327"/>
                <a:gd name="connsiteY5" fmla="*/ 3406765 h 3406765"/>
                <a:gd name="connsiteX6" fmla="*/ 567806 w 3588327"/>
                <a:gd name="connsiteY6" fmla="*/ 3406765 h 3406765"/>
                <a:gd name="connsiteX7" fmla="*/ 0 w 3588327"/>
                <a:gd name="connsiteY7" fmla="*/ 2838959 h 3406765"/>
                <a:gd name="connsiteX8" fmla="*/ 0 w 3588327"/>
                <a:gd name="connsiteY8" fmla="*/ 567806 h 3406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88327" h="3406765">
                  <a:moveTo>
                    <a:pt x="0" y="567806"/>
                  </a:moveTo>
                  <a:cubicBezTo>
                    <a:pt x="0" y="254215"/>
                    <a:pt x="254215" y="0"/>
                    <a:pt x="567806" y="0"/>
                  </a:cubicBezTo>
                  <a:lnTo>
                    <a:pt x="3020521" y="0"/>
                  </a:lnTo>
                  <a:cubicBezTo>
                    <a:pt x="3334112" y="0"/>
                    <a:pt x="3588327" y="254215"/>
                    <a:pt x="3588327" y="567806"/>
                  </a:cubicBezTo>
                  <a:lnTo>
                    <a:pt x="3588327" y="2838959"/>
                  </a:lnTo>
                  <a:cubicBezTo>
                    <a:pt x="3588327" y="3152550"/>
                    <a:pt x="3334112" y="3406765"/>
                    <a:pt x="3020521" y="3406765"/>
                  </a:cubicBezTo>
                  <a:lnTo>
                    <a:pt x="567806" y="3406765"/>
                  </a:lnTo>
                  <a:cubicBezTo>
                    <a:pt x="254215" y="3406765"/>
                    <a:pt x="0" y="3152550"/>
                    <a:pt x="0" y="2838959"/>
                  </a:cubicBezTo>
                  <a:lnTo>
                    <a:pt x="0" y="56780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225" tIns="227265" rIns="288225" bIns="227265" numCol="1" spcCol="1270" anchor="ctr" anchorCtr="0">
              <a:noAutofit/>
            </a:bodyPr>
            <a:lstStyle/>
            <a:p>
              <a:pPr lvl="0" algn="ctr" defTabSz="142240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3200" b="1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安全文明施工措施费</a:t>
              </a:r>
              <a:endParaRPr lang="zh-CN" altLang="en-US" sz="3200" kern="12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38294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D7B7D3D-C5BB-E248-99CF-C679FDE0BC6D}"/>
              </a:ext>
            </a:extLst>
          </p:cNvPr>
          <p:cNvGrpSpPr/>
          <p:nvPr/>
        </p:nvGrpSpPr>
        <p:grpSpPr>
          <a:xfrm>
            <a:off x="486787" y="787834"/>
            <a:ext cx="7216340" cy="5209307"/>
            <a:chOff x="1124096" y="914400"/>
            <a:chExt cx="8075322" cy="5209307"/>
          </a:xfrm>
        </p:grpSpPr>
        <p:sp>
          <p:nvSpPr>
            <p:cNvPr id="6" name="任意形状 5">
              <a:extLst>
                <a:ext uri="{FF2B5EF4-FFF2-40B4-BE49-F238E27FC236}">
                  <a16:creationId xmlns="" xmlns:a16="http://schemas.microsoft.com/office/drawing/2014/main" id="{8CCA3AAE-589C-AB4F-95CE-CDD101C5A460}"/>
                </a:ext>
              </a:extLst>
            </p:cNvPr>
            <p:cNvSpPr/>
            <p:nvPr/>
          </p:nvSpPr>
          <p:spPr>
            <a:xfrm>
              <a:off x="1124096" y="914400"/>
              <a:ext cx="8075322" cy="652924"/>
            </a:xfrm>
            <a:custGeom>
              <a:avLst/>
              <a:gdLst>
                <a:gd name="connsiteX0" fmla="*/ 0 w 8075322"/>
                <a:gd name="connsiteY0" fmla="*/ 89359 h 536144"/>
                <a:gd name="connsiteX1" fmla="*/ 89359 w 8075322"/>
                <a:gd name="connsiteY1" fmla="*/ 0 h 536144"/>
                <a:gd name="connsiteX2" fmla="*/ 7985963 w 8075322"/>
                <a:gd name="connsiteY2" fmla="*/ 0 h 536144"/>
                <a:gd name="connsiteX3" fmla="*/ 8075322 w 8075322"/>
                <a:gd name="connsiteY3" fmla="*/ 89359 h 536144"/>
                <a:gd name="connsiteX4" fmla="*/ 8075322 w 8075322"/>
                <a:gd name="connsiteY4" fmla="*/ 446785 h 536144"/>
                <a:gd name="connsiteX5" fmla="*/ 7985963 w 8075322"/>
                <a:gd name="connsiteY5" fmla="*/ 536144 h 536144"/>
                <a:gd name="connsiteX6" fmla="*/ 89359 w 8075322"/>
                <a:gd name="connsiteY6" fmla="*/ 536144 h 536144"/>
                <a:gd name="connsiteX7" fmla="*/ 0 w 8075322"/>
                <a:gd name="connsiteY7" fmla="*/ 446785 h 536144"/>
                <a:gd name="connsiteX8" fmla="*/ 0 w 8075322"/>
                <a:gd name="connsiteY8" fmla="*/ 89359 h 536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75322" h="536144">
                  <a:moveTo>
                    <a:pt x="0" y="89359"/>
                  </a:moveTo>
                  <a:cubicBezTo>
                    <a:pt x="0" y="40007"/>
                    <a:pt x="40007" y="0"/>
                    <a:pt x="89359" y="0"/>
                  </a:cubicBezTo>
                  <a:lnTo>
                    <a:pt x="7985963" y="0"/>
                  </a:lnTo>
                  <a:cubicBezTo>
                    <a:pt x="8035315" y="0"/>
                    <a:pt x="8075322" y="40007"/>
                    <a:pt x="8075322" y="89359"/>
                  </a:cubicBezTo>
                  <a:lnTo>
                    <a:pt x="8075322" y="446785"/>
                  </a:lnTo>
                  <a:cubicBezTo>
                    <a:pt x="8075322" y="496137"/>
                    <a:pt x="8035315" y="536144"/>
                    <a:pt x="7985963" y="536144"/>
                  </a:cubicBezTo>
                  <a:lnTo>
                    <a:pt x="89359" y="536144"/>
                  </a:lnTo>
                  <a:cubicBezTo>
                    <a:pt x="40007" y="536144"/>
                    <a:pt x="0" y="496137"/>
                    <a:pt x="0" y="446785"/>
                  </a:cubicBezTo>
                  <a:lnTo>
                    <a:pt x="0" y="8935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2852" tIns="132852" rIns="132852" bIns="132852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800" b="1" kern="120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分期支付</a:t>
              </a:r>
            </a:p>
          </p:txBody>
        </p:sp>
        <p:sp>
          <p:nvSpPr>
            <p:cNvPr id="7" name="任意形状 6">
              <a:extLst>
                <a:ext uri="{FF2B5EF4-FFF2-40B4-BE49-F238E27FC236}">
                  <a16:creationId xmlns="" xmlns:a16="http://schemas.microsoft.com/office/drawing/2014/main" id="{2246061E-C939-B141-8D7A-F4CEE770FDB5}"/>
                </a:ext>
              </a:extLst>
            </p:cNvPr>
            <p:cNvSpPr/>
            <p:nvPr/>
          </p:nvSpPr>
          <p:spPr>
            <a:xfrm>
              <a:off x="1124096" y="1570600"/>
              <a:ext cx="8075322" cy="4553107"/>
            </a:xfrm>
            <a:custGeom>
              <a:avLst/>
              <a:gdLst>
                <a:gd name="connsiteX0" fmla="*/ 0 w 8075322"/>
                <a:gd name="connsiteY0" fmla="*/ 0 h 4553107"/>
                <a:gd name="connsiteX1" fmla="*/ 8075322 w 8075322"/>
                <a:gd name="connsiteY1" fmla="*/ 0 h 4553107"/>
                <a:gd name="connsiteX2" fmla="*/ 8075322 w 8075322"/>
                <a:gd name="connsiteY2" fmla="*/ 4553107 h 4553107"/>
                <a:gd name="connsiteX3" fmla="*/ 0 w 8075322"/>
                <a:gd name="connsiteY3" fmla="*/ 4553107 h 4553107"/>
                <a:gd name="connsiteX4" fmla="*/ 0 w 8075322"/>
                <a:gd name="connsiteY4" fmla="*/ 0 h 4553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75322" h="4553107">
                  <a:moveTo>
                    <a:pt x="0" y="0"/>
                  </a:moveTo>
                  <a:lnTo>
                    <a:pt x="8075322" y="0"/>
                  </a:lnTo>
                  <a:lnTo>
                    <a:pt x="8075322" y="4553107"/>
                  </a:lnTo>
                  <a:lnTo>
                    <a:pt x="0" y="45531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391" tIns="30480" rIns="170688" bIns="3048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114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在开工后</a:t>
              </a:r>
              <a:r>
                <a:rPr lang="en-US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28</a:t>
              </a:r>
              <a:r>
                <a:rPr lang="zh-CN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天内预付安全文明施工费总额的</a:t>
              </a:r>
              <a:r>
                <a:rPr lang="en-US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50%</a:t>
              </a: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，其余部分与进度款同期支付。</a:t>
              </a:r>
            </a:p>
            <a:p>
              <a:pPr marL="228600" lvl="1" indent="-228600" algn="l" defTabSz="1066800">
                <a:lnSpc>
                  <a:spcPct val="114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合同当中没有约定或约定不明的，按照《建筑工程安全防护、文明施工措施费用及使用管理规定》（建办</a:t>
              </a:r>
              <a:r>
                <a:rPr lang="en-US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[2005]89</a:t>
              </a: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号）规定，合同工期在一年以内的，</a:t>
              </a:r>
              <a:r>
                <a:rPr lang="zh-CN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建设单位预付安全防护、文明施工措施项目费不得低于该费用总额的</a:t>
              </a:r>
              <a:r>
                <a:rPr lang="en-US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50%</a:t>
              </a: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；</a:t>
              </a:r>
            </a:p>
            <a:p>
              <a:pPr marL="228600" lvl="1" indent="-228600" algn="l" defTabSz="1066800">
                <a:lnSpc>
                  <a:spcPct val="114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合同工期在一年以上的，包括一年，预付安全防护、文明施工措施费用，</a:t>
              </a:r>
              <a:r>
                <a:rPr lang="zh-CN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不得低于该费用总额的</a:t>
              </a:r>
              <a:r>
                <a:rPr lang="en-US" sz="2400" b="1" kern="1200" dirty="0">
                  <a:solidFill>
                    <a:srgbClr val="FF0000"/>
                  </a:solidFill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30%</a:t>
              </a:r>
              <a:r>
                <a:rPr lang="zh-CN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，其余费用应当按照施工进度支付。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411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D1C0F9F-1CFF-1A46-B07B-4896EC829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4000" dirty="0"/>
              <a:t>工程计量与支付进度款的方式、数额及时间</a:t>
            </a:r>
            <a:endParaRPr kumimoji="1" lang="zh-CN" altLang="en-US" sz="4000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80A99A57-B3FE-B044-8F7B-DC647CC066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2676874"/>
              </p:ext>
            </p:extLst>
          </p:nvPr>
        </p:nvGraphicFramePr>
        <p:xfrm>
          <a:off x="-1156855" y="17188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82311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2289A6B-A108-4E40-BF18-DE04FDABE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计量周期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935A07BB-EA26-D243-95CD-B874350A0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20359861"/>
              </p:ext>
            </p:extLst>
          </p:nvPr>
        </p:nvGraphicFramePr>
        <p:xfrm>
          <a:off x="838200" y="2272145"/>
          <a:ext cx="8056418" cy="3904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04DEAFF4-3BF8-E14E-9B6C-5AC3C639DF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613" y="-4013200"/>
            <a:ext cx="11673928" cy="3098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0484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74BC02F-E843-244F-B563-CA04D6918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600" dirty="0"/>
              <a:t>合同价款的调整因素、方法、程序、支付及时间</a:t>
            </a:r>
            <a:endParaRPr kumimoji="1" lang="zh-CN" altLang="en-US" sz="36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F052F03-4887-1A4D-8ABB-85B8B60E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87836" cy="4351338"/>
          </a:xfrm>
        </p:spPr>
        <p:txBody>
          <a:bodyPr/>
          <a:lstStyle/>
          <a:p>
            <a:r>
              <a:rPr lang="zh-CN" altLang="zh-CN" dirty="0"/>
              <a:t>签约时的合同价</a:t>
            </a:r>
            <a:r>
              <a:rPr lang="zh-CN" altLang="en-US" dirty="0"/>
              <a:t>：</a:t>
            </a:r>
            <a:r>
              <a:rPr lang="zh-CN" altLang="zh-CN" dirty="0"/>
              <a:t>发承包双方在工程合同中约定的工程造价。</a:t>
            </a:r>
            <a:endParaRPr lang="en-US" altLang="zh-CN" dirty="0"/>
          </a:p>
          <a:p>
            <a:r>
              <a:rPr lang="zh-CN" altLang="zh-CN" dirty="0"/>
              <a:t>施工合同中，须对价款调整因素进行明确的约定</a:t>
            </a:r>
            <a:r>
              <a:rPr lang="zh-CN" altLang="en-US" dirty="0"/>
              <a:t>。</a:t>
            </a:r>
            <a:endParaRPr kumimoji="1"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49661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0E397B0-573D-2940-999A-AB2831BE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55D4EA9E-B5C2-AA4F-9CB8-42F5D8807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3240591"/>
              </p:ext>
            </p:extLst>
          </p:nvPr>
        </p:nvGraphicFramePr>
        <p:xfrm>
          <a:off x="838200" y="1911927"/>
          <a:ext cx="9497291" cy="4265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92070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81766F9-5BED-3A4F-BDFC-4733D8EC0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9245580-E0D0-DD4D-8C58-9B27E5784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16782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合同中没有按照上面的要求约定或约定不明的</a:t>
            </a:r>
            <a:r>
              <a:rPr lang="zh-CN" altLang="en-US" dirty="0"/>
              <a:t>，</a:t>
            </a:r>
            <a:r>
              <a:rPr lang="zh-CN" altLang="zh-CN" dirty="0"/>
              <a:t>可以按照清单计价规范的规定来执行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9997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F75C9F0-C03B-0643-A7F7-9E394847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-27276"/>
            <a:ext cx="10515600" cy="1325563"/>
          </a:xfrm>
        </p:spPr>
        <p:txBody>
          <a:bodyPr/>
          <a:lstStyle/>
          <a:p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C2D6BE10-1D1D-2C48-BCB8-9A29C18F4E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014558"/>
              </p:ext>
            </p:extLst>
          </p:nvPr>
        </p:nvGraphicFramePr>
        <p:xfrm>
          <a:off x="-3041073" y="165937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0B5D4AEF-675F-F947-B4FE-DE98CF238678}"/>
              </a:ext>
            </a:extLst>
          </p:cNvPr>
          <p:cNvGrpSpPr/>
          <p:nvPr/>
        </p:nvGrpSpPr>
        <p:grpSpPr>
          <a:xfrm>
            <a:off x="5172566" y="3221287"/>
            <a:ext cx="6630872" cy="1227504"/>
            <a:chOff x="838939" y="3707889"/>
            <a:chExt cx="9530806" cy="1731396"/>
          </a:xfrm>
        </p:grpSpPr>
        <p:sp>
          <p:nvSpPr>
            <p:cNvPr id="6" name="任意形状 5">
              <a:extLst>
                <a:ext uri="{FF2B5EF4-FFF2-40B4-BE49-F238E27FC236}">
                  <a16:creationId xmlns="" xmlns:a16="http://schemas.microsoft.com/office/drawing/2014/main" id="{1294EDD5-874F-4C48-9616-666D892B2468}"/>
                </a:ext>
              </a:extLst>
            </p:cNvPr>
            <p:cNvSpPr/>
            <p:nvPr/>
          </p:nvSpPr>
          <p:spPr>
            <a:xfrm>
              <a:off x="838939" y="3707890"/>
              <a:ext cx="2885659" cy="1731395"/>
            </a:xfrm>
            <a:custGeom>
              <a:avLst/>
              <a:gdLst>
                <a:gd name="connsiteX0" fmla="*/ 0 w 2885659"/>
                <a:gd name="connsiteY0" fmla="*/ 0 h 1731395"/>
                <a:gd name="connsiteX1" fmla="*/ 2885659 w 2885659"/>
                <a:gd name="connsiteY1" fmla="*/ 0 h 1731395"/>
                <a:gd name="connsiteX2" fmla="*/ 2885659 w 2885659"/>
                <a:gd name="connsiteY2" fmla="*/ 1731395 h 1731395"/>
                <a:gd name="connsiteX3" fmla="*/ 0 w 2885659"/>
                <a:gd name="connsiteY3" fmla="*/ 1731395 h 1731395"/>
                <a:gd name="connsiteX4" fmla="*/ 0 w 2885659"/>
                <a:gd name="connsiteY4" fmla="*/ 0 h 17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5659" h="1731395">
                  <a:moveTo>
                    <a:pt x="0" y="0"/>
                  </a:moveTo>
                  <a:lnTo>
                    <a:pt x="2885659" y="0"/>
                  </a:lnTo>
                  <a:lnTo>
                    <a:pt x="2885659" y="1731395"/>
                  </a:lnTo>
                  <a:lnTo>
                    <a:pt x="0" y="17313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9CD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3200" b="1" kern="120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发包人</a:t>
              </a:r>
            </a:p>
          </p:txBody>
        </p:sp>
        <p:sp>
          <p:nvSpPr>
            <p:cNvPr id="7" name="任意形状 6">
              <a:extLst>
                <a:ext uri="{FF2B5EF4-FFF2-40B4-BE49-F238E27FC236}">
                  <a16:creationId xmlns="" xmlns:a16="http://schemas.microsoft.com/office/drawing/2014/main" id="{DEBE8FEE-1E91-304F-B882-BE8CED01ED29}"/>
                </a:ext>
              </a:extLst>
            </p:cNvPr>
            <p:cNvSpPr/>
            <p:nvPr/>
          </p:nvSpPr>
          <p:spPr>
            <a:xfrm>
              <a:off x="7484086" y="3707889"/>
              <a:ext cx="2885659" cy="1731395"/>
            </a:xfrm>
            <a:custGeom>
              <a:avLst/>
              <a:gdLst>
                <a:gd name="connsiteX0" fmla="*/ 0 w 2885659"/>
                <a:gd name="connsiteY0" fmla="*/ 0 h 1731395"/>
                <a:gd name="connsiteX1" fmla="*/ 2885659 w 2885659"/>
                <a:gd name="connsiteY1" fmla="*/ 0 h 1731395"/>
                <a:gd name="connsiteX2" fmla="*/ 2885659 w 2885659"/>
                <a:gd name="connsiteY2" fmla="*/ 1731395 h 1731395"/>
                <a:gd name="connsiteX3" fmla="*/ 0 w 2885659"/>
                <a:gd name="connsiteY3" fmla="*/ 1731395 h 1731395"/>
                <a:gd name="connsiteX4" fmla="*/ 0 w 2885659"/>
                <a:gd name="connsiteY4" fmla="*/ 0 h 173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5659" h="1731395">
                  <a:moveTo>
                    <a:pt x="0" y="0"/>
                  </a:moveTo>
                  <a:lnTo>
                    <a:pt x="2885659" y="0"/>
                  </a:lnTo>
                  <a:lnTo>
                    <a:pt x="2885659" y="1731395"/>
                  </a:lnTo>
                  <a:lnTo>
                    <a:pt x="0" y="17313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3200" b="1" kern="120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承包人 </a:t>
              </a:r>
            </a:p>
          </p:txBody>
        </p:sp>
      </p:grpSp>
      <p:sp>
        <p:nvSpPr>
          <p:cNvPr id="8" name="左右箭头 7">
            <a:extLst>
              <a:ext uri="{FF2B5EF4-FFF2-40B4-BE49-F238E27FC236}">
                <a16:creationId xmlns="" xmlns:a16="http://schemas.microsoft.com/office/drawing/2014/main" id="{920B2737-A02A-BF4E-8CFD-11AF775BD070}"/>
              </a:ext>
            </a:extLst>
          </p:cNvPr>
          <p:cNvSpPr/>
          <p:nvPr/>
        </p:nvSpPr>
        <p:spPr>
          <a:xfrm>
            <a:off x="7235625" y="3248996"/>
            <a:ext cx="2521527" cy="1227503"/>
          </a:xfrm>
          <a:prstGeom prst="leftRightArrow">
            <a:avLst/>
          </a:prstGeom>
          <a:solidFill>
            <a:srgbClr val="728799"/>
          </a:solidFill>
          <a:ln>
            <a:solidFill>
              <a:srgbClr val="728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000" b="1" dirty="0"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公平，公正，诚实和守信</a:t>
            </a:r>
            <a:r>
              <a:rPr lang="zh-CN" altLang="zh-CN" sz="2000" b="1" dirty="0">
                <a:effectLst/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 </a:t>
            </a:r>
            <a:endParaRPr kumimoji="1" lang="zh-CN" altLang="en-US" sz="2000" b="1" dirty="0">
              <a:latin typeface="Source Han Serif CN" panose="02020400000000000000" pitchFamily="18" charset="-128"/>
              <a:ea typeface="Source Han Serif CN" panose="02020400000000000000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6789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表 5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矩形 6"/>
          <p:cNvSpPr/>
          <p:nvPr/>
        </p:nvSpPr>
        <p:spPr>
          <a:xfrm>
            <a:off x="3314700" y="1681843"/>
            <a:ext cx="150222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合同价款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88325" y="5143502"/>
            <a:ext cx="150222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10%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747654" y="4392387"/>
            <a:ext cx="150222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30%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80010" y="4980213"/>
            <a:ext cx="150222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预付款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13378D3-4DF8-7442-88EC-D2EF956D6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实行招标的工程项目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A8A9FAF-28D5-984F-8793-43A0BC64E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98673" cy="4351338"/>
          </a:xfrm>
        </p:spPr>
        <p:txBody>
          <a:bodyPr/>
          <a:lstStyle/>
          <a:p>
            <a:r>
              <a:rPr lang="zh-CN" altLang="zh-CN" dirty="0"/>
              <a:t>招标人向中标人发出中标通知书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dirty="0"/>
              <a:t>中标通知书是招标人和中标人签订合同的依据。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742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7FC926D-4EE8-7645-BBCB-66FA637DA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合同价款约定的时限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0394C21-6141-F94A-AA04-81A767B86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18018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在中标通知书发出之日</a:t>
            </a:r>
            <a:r>
              <a:rPr lang="zh-CN" altLang="zh-CN" dirty="0">
                <a:solidFill>
                  <a:srgbClr val="FF0000"/>
                </a:solidFill>
              </a:rPr>
              <a:t>起</a:t>
            </a:r>
            <a:r>
              <a:rPr lang="en-US" altLang="zh-CN" dirty="0">
                <a:solidFill>
                  <a:srgbClr val="FF0000"/>
                </a:solidFill>
              </a:rPr>
              <a:t>30</a:t>
            </a:r>
            <a:r>
              <a:rPr lang="zh-CN" altLang="zh-CN" dirty="0">
                <a:solidFill>
                  <a:srgbClr val="FF0000"/>
                </a:solidFill>
              </a:rPr>
              <a:t>天以内</a:t>
            </a:r>
            <a:r>
              <a:rPr lang="zh-CN" altLang="zh-CN" dirty="0"/>
              <a:t>，由发承包双方依据招标文件和中标人的投标文件，在书面合同当中约定。</a:t>
            </a:r>
            <a:endParaRPr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5515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CBD6111-156F-1C44-ADFE-30F74298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实行招标的工程项目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625105CF-3B71-A246-91DA-580B7381A3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0693043"/>
              </p:ext>
            </p:extLst>
          </p:nvPr>
        </p:nvGraphicFramePr>
        <p:xfrm>
          <a:off x="838199" y="1690688"/>
          <a:ext cx="8250383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1245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633A612-31F3-4B42-A029-1E3AD0DD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不实行招标的工程</a:t>
            </a:r>
            <a:r>
              <a:rPr lang="zh-CN" altLang="en-US" dirty="0"/>
              <a:t>项目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D446998C-C770-0F4C-B4FF-B60B003CE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72793041"/>
              </p:ext>
            </p:extLst>
          </p:nvPr>
        </p:nvGraphicFramePr>
        <p:xfrm>
          <a:off x="838200" y="1825625"/>
          <a:ext cx="625532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1563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633A612-31F3-4B42-A029-1E3AD0DD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合同价款约定的内容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1120E340-F593-AC4B-82BA-E1122016379E}"/>
              </a:ext>
            </a:extLst>
          </p:cNvPr>
          <p:cNvGrpSpPr/>
          <p:nvPr/>
        </p:nvGrpSpPr>
        <p:grpSpPr>
          <a:xfrm>
            <a:off x="588818" y="1690689"/>
            <a:ext cx="8111838" cy="3490325"/>
            <a:chOff x="588818" y="1690689"/>
            <a:chExt cx="8111838" cy="3490325"/>
          </a:xfrm>
        </p:grpSpPr>
        <p:sp>
          <p:nvSpPr>
            <p:cNvPr id="6" name="任意形状 5">
              <a:extLst>
                <a:ext uri="{FF2B5EF4-FFF2-40B4-BE49-F238E27FC236}">
                  <a16:creationId xmlns="" xmlns:a16="http://schemas.microsoft.com/office/drawing/2014/main" id="{FC0EC6DD-73CE-6645-8518-82429082D941}"/>
                </a:ext>
              </a:extLst>
            </p:cNvPr>
            <p:cNvSpPr/>
            <p:nvPr/>
          </p:nvSpPr>
          <p:spPr>
            <a:xfrm>
              <a:off x="3574474" y="1774249"/>
              <a:ext cx="5126182" cy="3406765"/>
            </a:xfrm>
            <a:custGeom>
              <a:avLst/>
              <a:gdLst>
                <a:gd name="connsiteX0" fmla="*/ 0 w 5382490"/>
                <a:gd name="connsiteY0" fmla="*/ 425846 h 3406765"/>
                <a:gd name="connsiteX1" fmla="*/ 3679108 w 5382490"/>
                <a:gd name="connsiteY1" fmla="*/ 425846 h 3406765"/>
                <a:gd name="connsiteX2" fmla="*/ 3679108 w 5382490"/>
                <a:gd name="connsiteY2" fmla="*/ 0 h 3406765"/>
                <a:gd name="connsiteX3" fmla="*/ 5382490 w 5382490"/>
                <a:gd name="connsiteY3" fmla="*/ 1703383 h 3406765"/>
                <a:gd name="connsiteX4" fmla="*/ 3679108 w 5382490"/>
                <a:gd name="connsiteY4" fmla="*/ 3406765 h 3406765"/>
                <a:gd name="connsiteX5" fmla="*/ 3679108 w 5382490"/>
                <a:gd name="connsiteY5" fmla="*/ 2980919 h 3406765"/>
                <a:gd name="connsiteX6" fmla="*/ 0 w 5382490"/>
                <a:gd name="connsiteY6" fmla="*/ 2980919 h 3406765"/>
                <a:gd name="connsiteX7" fmla="*/ 0 w 5382490"/>
                <a:gd name="connsiteY7" fmla="*/ 425846 h 3406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82490" h="3406765">
                  <a:moveTo>
                    <a:pt x="0" y="425846"/>
                  </a:moveTo>
                  <a:lnTo>
                    <a:pt x="3679108" y="425846"/>
                  </a:lnTo>
                  <a:lnTo>
                    <a:pt x="3679108" y="0"/>
                  </a:lnTo>
                  <a:lnTo>
                    <a:pt x="5382490" y="1703383"/>
                  </a:lnTo>
                  <a:lnTo>
                    <a:pt x="3679108" y="3406765"/>
                  </a:lnTo>
                  <a:lnTo>
                    <a:pt x="3679108" y="2980919"/>
                  </a:lnTo>
                  <a:lnTo>
                    <a:pt x="0" y="2980919"/>
                  </a:lnTo>
                  <a:lnTo>
                    <a:pt x="0" y="425846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443626" rIns="1295317" bIns="443626" numCol="1" spcCol="1270" anchor="t" anchorCtr="0">
              <a:noAutofit/>
            </a:bodyPr>
            <a:lstStyle/>
            <a:p>
              <a:pPr marL="0" lvl="1" algn="l" defTabSz="1244600">
                <a:lnSpc>
                  <a:spcPct val="114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sz="2800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一般对于包工包料工程的预付款比例，不低于合同价款的</a:t>
              </a:r>
              <a:r>
                <a:rPr lang="en-US" sz="2800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10%</a:t>
              </a:r>
              <a:r>
                <a:rPr lang="zh-CN" sz="2800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，不高于合同价款的</a:t>
              </a:r>
              <a:r>
                <a:rPr lang="en-US" sz="2800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30%</a:t>
              </a:r>
              <a:r>
                <a:rPr lang="zh-CN" sz="2800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，合同价款要扣除暂列金额。</a:t>
              </a:r>
            </a:p>
          </p:txBody>
        </p:sp>
        <p:sp>
          <p:nvSpPr>
            <p:cNvPr id="7" name="任意形状 6">
              <a:extLst>
                <a:ext uri="{FF2B5EF4-FFF2-40B4-BE49-F238E27FC236}">
                  <a16:creationId xmlns="" xmlns:a16="http://schemas.microsoft.com/office/drawing/2014/main" id="{116B4052-4297-5D4B-99C8-EF979CAE0ACD}"/>
                </a:ext>
              </a:extLst>
            </p:cNvPr>
            <p:cNvSpPr/>
            <p:nvPr/>
          </p:nvSpPr>
          <p:spPr>
            <a:xfrm>
              <a:off x="588818" y="1690689"/>
              <a:ext cx="2985655" cy="3441694"/>
            </a:xfrm>
            <a:custGeom>
              <a:avLst/>
              <a:gdLst>
                <a:gd name="connsiteX0" fmla="*/ 0 w 3588327"/>
                <a:gd name="connsiteY0" fmla="*/ 567806 h 3406765"/>
                <a:gd name="connsiteX1" fmla="*/ 567806 w 3588327"/>
                <a:gd name="connsiteY1" fmla="*/ 0 h 3406765"/>
                <a:gd name="connsiteX2" fmla="*/ 3020521 w 3588327"/>
                <a:gd name="connsiteY2" fmla="*/ 0 h 3406765"/>
                <a:gd name="connsiteX3" fmla="*/ 3588327 w 3588327"/>
                <a:gd name="connsiteY3" fmla="*/ 567806 h 3406765"/>
                <a:gd name="connsiteX4" fmla="*/ 3588327 w 3588327"/>
                <a:gd name="connsiteY4" fmla="*/ 2838959 h 3406765"/>
                <a:gd name="connsiteX5" fmla="*/ 3020521 w 3588327"/>
                <a:gd name="connsiteY5" fmla="*/ 3406765 h 3406765"/>
                <a:gd name="connsiteX6" fmla="*/ 567806 w 3588327"/>
                <a:gd name="connsiteY6" fmla="*/ 3406765 h 3406765"/>
                <a:gd name="connsiteX7" fmla="*/ 0 w 3588327"/>
                <a:gd name="connsiteY7" fmla="*/ 2838959 h 3406765"/>
                <a:gd name="connsiteX8" fmla="*/ 0 w 3588327"/>
                <a:gd name="connsiteY8" fmla="*/ 567806 h 3406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88327" h="3406765">
                  <a:moveTo>
                    <a:pt x="0" y="567806"/>
                  </a:moveTo>
                  <a:cubicBezTo>
                    <a:pt x="0" y="254215"/>
                    <a:pt x="254215" y="0"/>
                    <a:pt x="567806" y="0"/>
                  </a:cubicBezTo>
                  <a:lnTo>
                    <a:pt x="3020521" y="0"/>
                  </a:lnTo>
                  <a:cubicBezTo>
                    <a:pt x="3334112" y="0"/>
                    <a:pt x="3588327" y="254215"/>
                    <a:pt x="3588327" y="567806"/>
                  </a:cubicBezTo>
                  <a:lnTo>
                    <a:pt x="3588327" y="2838959"/>
                  </a:lnTo>
                  <a:cubicBezTo>
                    <a:pt x="3588327" y="3152550"/>
                    <a:pt x="3334112" y="3406765"/>
                    <a:pt x="3020521" y="3406765"/>
                  </a:cubicBezTo>
                  <a:lnTo>
                    <a:pt x="567806" y="3406765"/>
                  </a:lnTo>
                  <a:cubicBezTo>
                    <a:pt x="254215" y="3406765"/>
                    <a:pt x="0" y="3152550"/>
                    <a:pt x="0" y="2838959"/>
                  </a:cubicBezTo>
                  <a:lnTo>
                    <a:pt x="0" y="56780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225" tIns="227265" rIns="288225" bIns="227265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114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32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预付工程款的数额、支付时间以及抵扣的方式 </a:t>
              </a:r>
              <a:endParaRPr lang="zh-CN" altLang="en-US" sz="3200" kern="12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69390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BBD9C88-9327-1345-9E9E-7218AD076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3106"/>
            <a:ext cx="9220200" cy="7731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zh-CN" dirty="0"/>
              <a:t>预付工程款的形式可以是绝对数，也可以是百分数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="" xmlns:a16="http://schemas.microsoft.com/office/drawing/2014/main" id="{1E5701B6-2F95-FA44-97DE-C35CBA430A20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8721437" cy="35776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00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例：</a:t>
            </a:r>
            <a:r>
              <a:rPr lang="zh-CN" altLang="zh-CN" sz="300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工程预付款为</a:t>
            </a:r>
            <a:r>
              <a:rPr lang="en-US" altLang="zh-CN" sz="300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100</a:t>
            </a:r>
            <a:r>
              <a:rPr lang="zh-CN" altLang="zh-CN" sz="300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万，或者工程预付款为合同价款的</a:t>
            </a:r>
            <a:r>
              <a:rPr lang="en-US" altLang="zh-CN" sz="300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10%</a:t>
            </a:r>
            <a:r>
              <a:rPr lang="zh-CN" altLang="zh-CN" sz="300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。对于施工初期材料用量大的项目，也可以利用公式来计算预付款的数额，公式为：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zh-CN" sz="300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工程预付款数额</a:t>
            </a:r>
            <a:r>
              <a:rPr lang="en-US" altLang="zh-CN" sz="300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=</a:t>
            </a:r>
            <a:r>
              <a:rPr lang="zh-CN" altLang="zh-CN" sz="300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（年度工程造价×材料费占合同价的比例）</a:t>
            </a:r>
            <a:r>
              <a:rPr lang="en-US" altLang="zh-CN" sz="300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/</a:t>
            </a:r>
            <a:r>
              <a:rPr lang="zh-CN" altLang="zh-CN" sz="300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年度施工天数×材料储备的定额天数</a:t>
            </a:r>
          </a:p>
          <a:p>
            <a:endParaRPr kumimoji="1" lang="zh-CN" altLang="en-US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203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BBD9C88-9327-1345-9E9E-7218AD076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3106"/>
            <a:ext cx="9220200" cy="7731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zh-CN" dirty="0"/>
              <a:t>年度施工天数按</a:t>
            </a:r>
            <a:r>
              <a:rPr lang="en-US" altLang="zh-CN" dirty="0"/>
              <a:t>365</a:t>
            </a:r>
            <a:r>
              <a:rPr lang="zh-CN" altLang="zh-CN" dirty="0"/>
              <a:t>日历天计算</a:t>
            </a:r>
            <a:r>
              <a:rPr lang="zh-CN" altLang="en-US" dirty="0"/>
              <a:t>。</a:t>
            </a:r>
            <a:endParaRPr kumimoji="1"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="" xmlns:a16="http://schemas.microsoft.com/office/drawing/2014/main" id="{1E5701B6-2F95-FA44-97DE-C35CBA430A20}"/>
              </a:ext>
            </a:extLst>
          </p:cNvPr>
          <p:cNvSpPr txBox="1">
            <a:spLocks/>
          </p:cNvSpPr>
          <p:nvPr/>
        </p:nvSpPr>
        <p:spPr>
          <a:xfrm>
            <a:off x="838200" y="1825626"/>
            <a:ext cx="7834746" cy="38270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例：某工程合同总价为</a:t>
            </a:r>
            <a:r>
              <a:rPr lang="en-US" altLang="zh-CN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5000</a:t>
            </a:r>
            <a:r>
              <a:rPr lang="zh-CN" altLang="en-US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万元，合同工期为</a:t>
            </a:r>
            <a:r>
              <a:rPr lang="en-US" altLang="zh-CN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180</a:t>
            </a:r>
            <a:r>
              <a:rPr lang="zh-CN" altLang="en-US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天，材料费占合同总价的</a:t>
            </a:r>
            <a:r>
              <a:rPr lang="en-US" altLang="zh-CN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60%</a:t>
            </a:r>
            <a:r>
              <a:rPr lang="zh-CN" altLang="en-US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，材料储备定额天数为</a:t>
            </a:r>
            <a:r>
              <a:rPr lang="en-US" altLang="zh-CN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25</a:t>
            </a:r>
            <a:r>
              <a:rPr lang="zh-CN" altLang="en-US" sz="30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天，那么预付款是多少呢？</a:t>
            </a:r>
          </a:p>
          <a:p>
            <a:pPr marL="0" indent="0">
              <a:buNone/>
            </a:pPr>
            <a:r>
              <a:rPr lang="zh-CN" altLang="en-US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预付款</a:t>
            </a:r>
            <a:r>
              <a:rPr lang="en-US" altLang="zh-CN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=</a:t>
            </a:r>
            <a:r>
              <a:rPr lang="zh-CN" altLang="en-US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zh-CN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5000</a:t>
            </a:r>
            <a:r>
              <a:rPr lang="zh-CN" altLang="en-US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万元</a:t>
            </a:r>
            <a:r>
              <a:rPr lang="en-US" altLang="zh-CN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×60%</a:t>
            </a:r>
            <a:r>
              <a:rPr lang="zh-CN" altLang="en-US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altLang="zh-CN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/180×25=417</a:t>
            </a:r>
            <a:r>
              <a:rPr lang="zh-CN" altLang="en-US" sz="3000" dirty="0">
                <a:solidFill>
                  <a:srgbClr val="FFC000"/>
                </a:solidFill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万元</a:t>
            </a:r>
            <a:endParaRPr lang="en-US" altLang="zh-CN" sz="3000" dirty="0">
              <a:solidFill>
                <a:srgbClr val="FFC000"/>
              </a:solidFill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dirty="0">
                <a:solidFill>
                  <a:srgbClr val="FFC000"/>
                </a:solidFill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预付款</a:t>
            </a:r>
            <a:r>
              <a:rPr lang="zh-CN" altLang="en-US" dirty="0">
                <a:solidFill>
                  <a:srgbClr val="FFC000"/>
                </a:solidFill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：</a:t>
            </a:r>
            <a:r>
              <a:rPr lang="zh-CN" altLang="zh-CN" dirty="0">
                <a:solidFill>
                  <a:srgbClr val="FFC000"/>
                </a:solidFill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发包人为帮助承包人顺利启动项目而提供了一笔无息贷款</a:t>
            </a:r>
            <a:r>
              <a:rPr lang="zh-CN" altLang="en-US" dirty="0">
                <a:solidFill>
                  <a:srgbClr val="FFC000"/>
                </a:solidFill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，合</a:t>
            </a:r>
            <a:r>
              <a:rPr lang="zh-CN" altLang="zh-CN" dirty="0">
                <a:solidFill>
                  <a:srgbClr val="FFC000"/>
                </a:solidFill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同中要约定承包人还款的方式</a:t>
            </a:r>
            <a:r>
              <a:rPr lang="zh-CN" altLang="en-US" dirty="0">
                <a:solidFill>
                  <a:srgbClr val="FFC000"/>
                </a:solidFill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。</a:t>
            </a:r>
            <a:r>
              <a:rPr lang="zh-CN" altLang="zh-CN" sz="2800" dirty="0">
                <a:solidFill>
                  <a:srgbClr val="FFC000"/>
                </a:solidFill>
                <a:effectLst/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 </a:t>
            </a:r>
            <a:endParaRPr lang="zh-CN" altLang="en-US" sz="3000" dirty="0">
              <a:solidFill>
                <a:srgbClr val="FFC000"/>
              </a:solidFill>
              <a:latin typeface="Source Han Serif CN" panose="02020400000000000000" pitchFamily="18" charset="-128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22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950</Words>
  <Application>Microsoft Office PowerPoint</Application>
  <PresentationFormat>自定义</PresentationFormat>
  <Paragraphs>71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主题​​</vt:lpstr>
      <vt:lpstr>6.4合同价款的约定</vt:lpstr>
      <vt:lpstr>幻灯片 2</vt:lpstr>
      <vt:lpstr>实行招标的工程项目 </vt:lpstr>
      <vt:lpstr>合同价款约定的时限</vt:lpstr>
      <vt:lpstr>实行招标的工程项目 </vt:lpstr>
      <vt:lpstr>不实行招标的工程项目</vt:lpstr>
      <vt:lpstr>合同价款约定的内容 </vt:lpstr>
      <vt:lpstr>幻灯片 8</vt:lpstr>
      <vt:lpstr>幻灯片 9</vt:lpstr>
      <vt:lpstr>幻灯片 10</vt:lpstr>
      <vt:lpstr>幻灯片 11</vt:lpstr>
      <vt:lpstr>预付款担保的形式</vt:lpstr>
      <vt:lpstr>安全文明施工措施的支付计划、使用要求等</vt:lpstr>
      <vt:lpstr>幻灯片 14</vt:lpstr>
      <vt:lpstr>工程计量与支付进度款的方式、数额及时间</vt:lpstr>
      <vt:lpstr>计量周期</vt:lpstr>
      <vt:lpstr>合同价款的调整因素、方法、程序、支付及时间</vt:lpstr>
      <vt:lpstr>幻灯片 18</vt:lpstr>
      <vt:lpstr>幻灯片 19</vt:lpstr>
      <vt:lpstr>幻灯片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6.4合同价款的约定</dc:title>
  <dc:creator>好 喵喵</dc:creator>
  <cp:lastModifiedBy>Windows 用户</cp:lastModifiedBy>
  <cp:revision>14</cp:revision>
  <dcterms:created xsi:type="dcterms:W3CDTF">2020-06-15T06:14:36Z</dcterms:created>
  <dcterms:modified xsi:type="dcterms:W3CDTF">2020-08-20T01:46:13Z</dcterms:modified>
</cp:coreProperties>
</file>